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336" y="-4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EC5A12-DBD2-4B85-BC1E-4C8B47D3AFC0}" type="doc">
      <dgm:prSet loTypeId="urn:microsoft.com/office/officeart/2005/8/layout/hierarchy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B917DDA8-9614-4ED3-9C27-11CCC4CFB6E9}">
      <dgm:prSet phldrT="[Texto]"/>
      <dgm:spPr/>
      <dgm:t>
        <a:bodyPr/>
        <a:lstStyle/>
        <a:p>
          <a:r>
            <a:rPr lang="es-CO" dirty="0" smtClean="0"/>
            <a:t>1. Contar con empresas competitivas, productivas y perdurables</a:t>
          </a:r>
          <a:endParaRPr lang="es-CO" dirty="0"/>
        </a:p>
      </dgm:t>
    </dgm:pt>
    <dgm:pt modelId="{F79F86E3-21A7-4737-8F63-70C8866CECE0}" type="parTrans" cxnId="{EF103480-0E4B-4EC9-B233-D9ADE705A214}">
      <dgm:prSet/>
      <dgm:spPr/>
      <dgm:t>
        <a:bodyPr/>
        <a:lstStyle/>
        <a:p>
          <a:endParaRPr lang="es-CO"/>
        </a:p>
      </dgm:t>
    </dgm:pt>
    <dgm:pt modelId="{CDB4F803-BD01-42BE-AF26-81EF1C42FBF2}" type="sibTrans" cxnId="{EF103480-0E4B-4EC9-B233-D9ADE705A214}">
      <dgm:prSet/>
      <dgm:spPr/>
      <dgm:t>
        <a:bodyPr/>
        <a:lstStyle/>
        <a:p>
          <a:endParaRPr lang="es-CO"/>
        </a:p>
      </dgm:t>
    </dgm:pt>
    <dgm:pt modelId="{34C5C6FB-6BA6-46A8-9764-BAB4124B298C}">
      <dgm:prSet phldrT="[Texto]"/>
      <dgm:spPr/>
      <dgm:t>
        <a:bodyPr/>
        <a:lstStyle/>
        <a:p>
          <a:r>
            <a:rPr lang="es-CO" dirty="0" smtClean="0"/>
            <a:t>1.1 Minimizar empresas fallidas</a:t>
          </a:r>
          <a:endParaRPr lang="es-CO" dirty="0"/>
        </a:p>
      </dgm:t>
    </dgm:pt>
    <dgm:pt modelId="{7ADF1A69-CB17-42B6-BB5D-7469F2AED4F0}" type="parTrans" cxnId="{1D121FAD-AC39-4D06-A767-2AB3BE92FF05}">
      <dgm:prSet/>
      <dgm:spPr/>
      <dgm:t>
        <a:bodyPr/>
        <a:lstStyle/>
        <a:p>
          <a:endParaRPr lang="es-CO"/>
        </a:p>
      </dgm:t>
    </dgm:pt>
    <dgm:pt modelId="{2E2938A9-64CA-4652-B2F5-0960633E5696}" type="sibTrans" cxnId="{1D121FAD-AC39-4D06-A767-2AB3BE92FF05}">
      <dgm:prSet/>
      <dgm:spPr/>
      <dgm:t>
        <a:bodyPr/>
        <a:lstStyle/>
        <a:p>
          <a:endParaRPr lang="es-CO"/>
        </a:p>
      </dgm:t>
    </dgm:pt>
    <dgm:pt modelId="{935004DF-2E1D-4773-9662-8100DA508434}">
      <dgm:prSet phldrT="[Texto]"/>
      <dgm:spPr/>
      <dgm:t>
        <a:bodyPr/>
        <a:lstStyle/>
        <a:p>
          <a:r>
            <a:rPr lang="es-CO" dirty="0" smtClean="0"/>
            <a:t>1.1.1 Inteligencia de datos (supervisión preventiva con alertas tempranas)</a:t>
          </a:r>
          <a:endParaRPr lang="es-CO" dirty="0"/>
        </a:p>
      </dgm:t>
    </dgm:pt>
    <dgm:pt modelId="{8D034364-C23A-4E86-892C-4F1E45D7AA1D}" type="parTrans" cxnId="{C9C1F3D1-7B5F-4D94-8122-4DD7AE541616}">
      <dgm:prSet/>
      <dgm:spPr/>
      <dgm:t>
        <a:bodyPr/>
        <a:lstStyle/>
        <a:p>
          <a:endParaRPr lang="es-CO"/>
        </a:p>
      </dgm:t>
    </dgm:pt>
    <dgm:pt modelId="{26A71E16-9CF2-4B81-906B-F505F127AF24}" type="sibTrans" cxnId="{C9C1F3D1-7B5F-4D94-8122-4DD7AE541616}">
      <dgm:prSet/>
      <dgm:spPr/>
      <dgm:t>
        <a:bodyPr/>
        <a:lstStyle/>
        <a:p>
          <a:endParaRPr lang="es-CO"/>
        </a:p>
      </dgm:t>
    </dgm:pt>
    <dgm:pt modelId="{3CE5F288-2946-48BE-985A-E7726361400B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s-CO" dirty="0" smtClean="0"/>
            <a:t>1.2 Facilitar la gestión y vigilancia de las empresas en Colombia</a:t>
          </a:r>
          <a:endParaRPr lang="es-CO" dirty="0"/>
        </a:p>
      </dgm:t>
    </dgm:pt>
    <dgm:pt modelId="{6E8F9F49-2E67-490A-BC20-968BD6456B20}" type="parTrans" cxnId="{0FB1885D-785E-4B6E-B5EA-40882DBA2236}">
      <dgm:prSet/>
      <dgm:spPr/>
      <dgm:t>
        <a:bodyPr/>
        <a:lstStyle/>
        <a:p>
          <a:endParaRPr lang="es-CO"/>
        </a:p>
      </dgm:t>
    </dgm:pt>
    <dgm:pt modelId="{D611AF27-A5C1-4000-AB2C-A81D4CBE5376}" type="sibTrans" cxnId="{0FB1885D-785E-4B6E-B5EA-40882DBA2236}">
      <dgm:prSet/>
      <dgm:spPr/>
      <dgm:t>
        <a:bodyPr/>
        <a:lstStyle/>
        <a:p>
          <a:endParaRPr lang="es-CO"/>
        </a:p>
      </dgm:t>
    </dgm:pt>
    <dgm:pt modelId="{A9D7C7D3-FD00-4AB0-AA13-6DA7C8173566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s-CO" dirty="0" smtClean="0"/>
            <a:t>1.2.1  Pedagogía para el cumplimiento normativo (</a:t>
          </a:r>
          <a:r>
            <a:rPr lang="es-CO" i="1" dirty="0" err="1" smtClean="0"/>
            <a:t>compliance</a:t>
          </a:r>
          <a:r>
            <a:rPr lang="es-CO" dirty="0" smtClean="0"/>
            <a:t>)</a:t>
          </a:r>
          <a:endParaRPr lang="es-CO" dirty="0"/>
        </a:p>
      </dgm:t>
    </dgm:pt>
    <dgm:pt modelId="{C326D570-41D2-4FF2-A525-980CBA5430D0}" type="parTrans" cxnId="{47457381-6083-4A51-9CAF-DBABACC4000F}">
      <dgm:prSet/>
      <dgm:spPr/>
      <dgm:t>
        <a:bodyPr/>
        <a:lstStyle/>
        <a:p>
          <a:endParaRPr lang="es-CO"/>
        </a:p>
      </dgm:t>
    </dgm:pt>
    <dgm:pt modelId="{F1F9F6A2-72A0-4DC4-B37D-DFB336386FC7}" type="sibTrans" cxnId="{47457381-6083-4A51-9CAF-DBABACC4000F}">
      <dgm:prSet/>
      <dgm:spPr/>
      <dgm:t>
        <a:bodyPr/>
        <a:lstStyle/>
        <a:p>
          <a:endParaRPr lang="es-CO"/>
        </a:p>
      </dgm:t>
    </dgm:pt>
    <dgm:pt modelId="{F5D8DF8F-DE15-4C99-A6D6-2D91AC5EA0FA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s-CO" dirty="0" smtClean="0"/>
            <a:t>1.2.2 Promoción y Fortalecimiento del centro de arbitraje y conciliación como mecanismo óptimo para resolver conflictos societarios (Fase I fortalecimiento Conciliación y Arbitraje virtual) (Expediente digital)</a:t>
          </a:r>
          <a:endParaRPr lang="es-CO" dirty="0"/>
        </a:p>
      </dgm:t>
    </dgm:pt>
    <dgm:pt modelId="{D5F991BE-CE5E-4136-989C-117D29C692A3}" type="parTrans" cxnId="{AA9EAF6D-5002-4006-8252-3E1FCB8A8B30}">
      <dgm:prSet/>
      <dgm:spPr/>
      <dgm:t>
        <a:bodyPr/>
        <a:lstStyle/>
        <a:p>
          <a:endParaRPr lang="es-CO"/>
        </a:p>
      </dgm:t>
    </dgm:pt>
    <dgm:pt modelId="{E4CC7602-95E5-4D3D-89EF-7548EBD852F1}" type="sibTrans" cxnId="{AA9EAF6D-5002-4006-8252-3E1FCB8A8B30}">
      <dgm:prSet/>
      <dgm:spPr/>
      <dgm:t>
        <a:bodyPr/>
        <a:lstStyle/>
        <a:p>
          <a:endParaRPr lang="es-CO"/>
        </a:p>
      </dgm:t>
    </dgm:pt>
    <dgm:pt modelId="{70DD62D7-A781-4E87-8195-E9A7EA33C925}" type="pres">
      <dgm:prSet presAssocID="{7AEC5A12-DBD2-4B85-BC1E-4C8B47D3AFC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74E57AAB-0A81-4828-9E14-3A7CC0A7769D}" type="pres">
      <dgm:prSet presAssocID="{B917DDA8-9614-4ED3-9C27-11CCC4CFB6E9}" presName="vertOne" presStyleCnt="0"/>
      <dgm:spPr/>
    </dgm:pt>
    <dgm:pt modelId="{923EB1D4-45EA-4FA6-8B19-819AF57F9B0C}" type="pres">
      <dgm:prSet presAssocID="{B917DDA8-9614-4ED3-9C27-11CCC4CFB6E9}" presName="txOne" presStyleLbl="node0" presStyleIdx="0" presStyleCnt="1" custLinFactNeighborX="-218" custLinFactNeighborY="-19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A6CC95F-E125-4F71-A6FF-94E59667349D}" type="pres">
      <dgm:prSet presAssocID="{B917DDA8-9614-4ED3-9C27-11CCC4CFB6E9}" presName="parTransOne" presStyleCnt="0"/>
      <dgm:spPr/>
    </dgm:pt>
    <dgm:pt modelId="{3143DA60-915F-45FC-B22D-ABA0731DFBFE}" type="pres">
      <dgm:prSet presAssocID="{B917DDA8-9614-4ED3-9C27-11CCC4CFB6E9}" presName="horzOne" presStyleCnt="0"/>
      <dgm:spPr/>
    </dgm:pt>
    <dgm:pt modelId="{CB01C42B-1DC0-44F4-9287-69FD8E6A025E}" type="pres">
      <dgm:prSet presAssocID="{34C5C6FB-6BA6-46A8-9764-BAB4124B298C}" presName="vertTwo" presStyleCnt="0"/>
      <dgm:spPr/>
    </dgm:pt>
    <dgm:pt modelId="{9F03562D-E9D9-4484-9CBC-A8161453AEA9}" type="pres">
      <dgm:prSet presAssocID="{34C5C6FB-6BA6-46A8-9764-BAB4124B298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0200167-587D-46E4-B225-D84A4A328B6D}" type="pres">
      <dgm:prSet presAssocID="{34C5C6FB-6BA6-46A8-9764-BAB4124B298C}" presName="parTransTwo" presStyleCnt="0"/>
      <dgm:spPr/>
    </dgm:pt>
    <dgm:pt modelId="{BF52E2B9-85C0-49F3-8FE6-6A24DD838E89}" type="pres">
      <dgm:prSet presAssocID="{34C5C6FB-6BA6-46A8-9764-BAB4124B298C}" presName="horzTwo" presStyleCnt="0"/>
      <dgm:spPr/>
    </dgm:pt>
    <dgm:pt modelId="{3EDE7432-F3B1-4AE6-ACE5-A9FAB8CDCF6D}" type="pres">
      <dgm:prSet presAssocID="{935004DF-2E1D-4773-9662-8100DA508434}" presName="vertThree" presStyleCnt="0"/>
      <dgm:spPr/>
    </dgm:pt>
    <dgm:pt modelId="{2B9CBE16-21AD-4C10-B25E-DFE5FCA9C3ED}" type="pres">
      <dgm:prSet presAssocID="{935004DF-2E1D-4773-9662-8100DA508434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16B27B0-8100-432F-9479-84A447FDB46B}" type="pres">
      <dgm:prSet presAssocID="{935004DF-2E1D-4773-9662-8100DA508434}" presName="horzThree" presStyleCnt="0"/>
      <dgm:spPr/>
    </dgm:pt>
    <dgm:pt modelId="{5A8478B1-C30B-4E10-ADC4-D46E754F73A0}" type="pres">
      <dgm:prSet presAssocID="{2E2938A9-64CA-4652-B2F5-0960633E5696}" presName="sibSpaceTwo" presStyleCnt="0"/>
      <dgm:spPr/>
    </dgm:pt>
    <dgm:pt modelId="{48CC45F2-6B4B-4931-BA92-ABE1AD345075}" type="pres">
      <dgm:prSet presAssocID="{3CE5F288-2946-48BE-985A-E7726361400B}" presName="vertTwo" presStyleCnt="0"/>
      <dgm:spPr/>
    </dgm:pt>
    <dgm:pt modelId="{B78488DD-48D1-435E-A6D7-A3A665DC235D}" type="pres">
      <dgm:prSet presAssocID="{3CE5F288-2946-48BE-985A-E7726361400B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618664E-2ADC-46B3-AB48-2A2F6314D9C9}" type="pres">
      <dgm:prSet presAssocID="{3CE5F288-2946-48BE-985A-E7726361400B}" presName="parTransTwo" presStyleCnt="0"/>
      <dgm:spPr/>
    </dgm:pt>
    <dgm:pt modelId="{01CACC7E-7979-4721-B52A-179F61622816}" type="pres">
      <dgm:prSet presAssocID="{3CE5F288-2946-48BE-985A-E7726361400B}" presName="horzTwo" presStyleCnt="0"/>
      <dgm:spPr/>
    </dgm:pt>
    <dgm:pt modelId="{31D00FB6-1D81-43D9-91F5-C8DA30E4D24C}" type="pres">
      <dgm:prSet presAssocID="{A9D7C7D3-FD00-4AB0-AA13-6DA7C8173566}" presName="vertThree" presStyleCnt="0"/>
      <dgm:spPr/>
    </dgm:pt>
    <dgm:pt modelId="{CF582E98-7594-4178-AD7E-98EA3EBE47BD}" type="pres">
      <dgm:prSet presAssocID="{A9D7C7D3-FD00-4AB0-AA13-6DA7C8173566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4032FEA-66FF-4230-9B5D-CA6683A01943}" type="pres">
      <dgm:prSet presAssocID="{A9D7C7D3-FD00-4AB0-AA13-6DA7C8173566}" presName="horzThree" presStyleCnt="0"/>
      <dgm:spPr/>
    </dgm:pt>
    <dgm:pt modelId="{1D5E0672-8481-4F0C-A56A-6D2991848B3D}" type="pres">
      <dgm:prSet presAssocID="{F1F9F6A2-72A0-4DC4-B37D-DFB336386FC7}" presName="sibSpaceThree" presStyleCnt="0"/>
      <dgm:spPr/>
    </dgm:pt>
    <dgm:pt modelId="{75D23F7E-CF05-4B01-8467-AB0D11A632FC}" type="pres">
      <dgm:prSet presAssocID="{F5D8DF8F-DE15-4C99-A6D6-2D91AC5EA0FA}" presName="vertThree" presStyleCnt="0"/>
      <dgm:spPr/>
    </dgm:pt>
    <dgm:pt modelId="{D0CF8ACA-1499-4130-A5B1-5BF0F6A93C64}" type="pres">
      <dgm:prSet presAssocID="{F5D8DF8F-DE15-4C99-A6D6-2D91AC5EA0FA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496946B-BE8F-4D9A-AAA5-284A2BF7C235}" type="pres">
      <dgm:prSet presAssocID="{F5D8DF8F-DE15-4C99-A6D6-2D91AC5EA0FA}" presName="horzThree" presStyleCnt="0"/>
      <dgm:spPr/>
    </dgm:pt>
  </dgm:ptLst>
  <dgm:cxnLst>
    <dgm:cxn modelId="{B8477BEC-AEF3-4ECE-9AD8-E62ADA60FEB6}" type="presOf" srcId="{34C5C6FB-6BA6-46A8-9764-BAB4124B298C}" destId="{9F03562D-E9D9-4484-9CBC-A8161453AEA9}" srcOrd="0" destOrd="0" presId="urn:microsoft.com/office/officeart/2005/8/layout/hierarchy4"/>
    <dgm:cxn modelId="{404E4820-27A4-44DC-9ADD-1DD0D27AA415}" type="presOf" srcId="{3CE5F288-2946-48BE-985A-E7726361400B}" destId="{B78488DD-48D1-435E-A6D7-A3A665DC235D}" srcOrd="0" destOrd="0" presId="urn:microsoft.com/office/officeart/2005/8/layout/hierarchy4"/>
    <dgm:cxn modelId="{BFF560EF-791C-4EA4-8039-F38FA8992B94}" type="presOf" srcId="{7AEC5A12-DBD2-4B85-BC1E-4C8B47D3AFC0}" destId="{70DD62D7-A781-4E87-8195-E9A7EA33C925}" srcOrd="0" destOrd="0" presId="urn:microsoft.com/office/officeart/2005/8/layout/hierarchy4"/>
    <dgm:cxn modelId="{AA9EAF6D-5002-4006-8252-3E1FCB8A8B30}" srcId="{3CE5F288-2946-48BE-985A-E7726361400B}" destId="{F5D8DF8F-DE15-4C99-A6D6-2D91AC5EA0FA}" srcOrd="1" destOrd="0" parTransId="{D5F991BE-CE5E-4136-989C-117D29C692A3}" sibTransId="{E4CC7602-95E5-4D3D-89EF-7548EBD852F1}"/>
    <dgm:cxn modelId="{573BFF11-DA9A-47DA-AC47-301EDA7F1955}" type="presOf" srcId="{935004DF-2E1D-4773-9662-8100DA508434}" destId="{2B9CBE16-21AD-4C10-B25E-DFE5FCA9C3ED}" srcOrd="0" destOrd="0" presId="urn:microsoft.com/office/officeart/2005/8/layout/hierarchy4"/>
    <dgm:cxn modelId="{0A8601B8-D5DB-4E80-8BBC-D67BD402EDA9}" type="presOf" srcId="{A9D7C7D3-FD00-4AB0-AA13-6DA7C8173566}" destId="{CF582E98-7594-4178-AD7E-98EA3EBE47BD}" srcOrd="0" destOrd="0" presId="urn:microsoft.com/office/officeart/2005/8/layout/hierarchy4"/>
    <dgm:cxn modelId="{1D121FAD-AC39-4D06-A767-2AB3BE92FF05}" srcId="{B917DDA8-9614-4ED3-9C27-11CCC4CFB6E9}" destId="{34C5C6FB-6BA6-46A8-9764-BAB4124B298C}" srcOrd="0" destOrd="0" parTransId="{7ADF1A69-CB17-42B6-BB5D-7469F2AED4F0}" sibTransId="{2E2938A9-64CA-4652-B2F5-0960633E5696}"/>
    <dgm:cxn modelId="{EF103480-0E4B-4EC9-B233-D9ADE705A214}" srcId="{7AEC5A12-DBD2-4B85-BC1E-4C8B47D3AFC0}" destId="{B917DDA8-9614-4ED3-9C27-11CCC4CFB6E9}" srcOrd="0" destOrd="0" parTransId="{F79F86E3-21A7-4737-8F63-70C8866CECE0}" sibTransId="{CDB4F803-BD01-42BE-AF26-81EF1C42FBF2}"/>
    <dgm:cxn modelId="{47457381-6083-4A51-9CAF-DBABACC4000F}" srcId="{3CE5F288-2946-48BE-985A-E7726361400B}" destId="{A9D7C7D3-FD00-4AB0-AA13-6DA7C8173566}" srcOrd="0" destOrd="0" parTransId="{C326D570-41D2-4FF2-A525-980CBA5430D0}" sibTransId="{F1F9F6A2-72A0-4DC4-B37D-DFB336386FC7}"/>
    <dgm:cxn modelId="{0FB1885D-785E-4B6E-B5EA-40882DBA2236}" srcId="{B917DDA8-9614-4ED3-9C27-11CCC4CFB6E9}" destId="{3CE5F288-2946-48BE-985A-E7726361400B}" srcOrd="1" destOrd="0" parTransId="{6E8F9F49-2E67-490A-BC20-968BD6456B20}" sibTransId="{D611AF27-A5C1-4000-AB2C-A81D4CBE5376}"/>
    <dgm:cxn modelId="{C900BCEE-E235-457F-97ED-844EAB135CC7}" type="presOf" srcId="{F5D8DF8F-DE15-4C99-A6D6-2D91AC5EA0FA}" destId="{D0CF8ACA-1499-4130-A5B1-5BF0F6A93C64}" srcOrd="0" destOrd="0" presId="urn:microsoft.com/office/officeart/2005/8/layout/hierarchy4"/>
    <dgm:cxn modelId="{C1FB56F3-8992-4114-B96A-89ADC8D17C18}" type="presOf" srcId="{B917DDA8-9614-4ED3-9C27-11CCC4CFB6E9}" destId="{923EB1D4-45EA-4FA6-8B19-819AF57F9B0C}" srcOrd="0" destOrd="0" presId="urn:microsoft.com/office/officeart/2005/8/layout/hierarchy4"/>
    <dgm:cxn modelId="{C9C1F3D1-7B5F-4D94-8122-4DD7AE541616}" srcId="{34C5C6FB-6BA6-46A8-9764-BAB4124B298C}" destId="{935004DF-2E1D-4773-9662-8100DA508434}" srcOrd="0" destOrd="0" parTransId="{8D034364-C23A-4E86-892C-4F1E45D7AA1D}" sibTransId="{26A71E16-9CF2-4B81-906B-F505F127AF24}"/>
    <dgm:cxn modelId="{47E3E33D-2D25-4E5D-A2E9-A3C8E13A7706}" type="presParOf" srcId="{70DD62D7-A781-4E87-8195-E9A7EA33C925}" destId="{74E57AAB-0A81-4828-9E14-3A7CC0A7769D}" srcOrd="0" destOrd="0" presId="urn:microsoft.com/office/officeart/2005/8/layout/hierarchy4"/>
    <dgm:cxn modelId="{9A51EF47-D6DA-4D1C-9414-D8D5A8C0C146}" type="presParOf" srcId="{74E57AAB-0A81-4828-9E14-3A7CC0A7769D}" destId="{923EB1D4-45EA-4FA6-8B19-819AF57F9B0C}" srcOrd="0" destOrd="0" presId="urn:microsoft.com/office/officeart/2005/8/layout/hierarchy4"/>
    <dgm:cxn modelId="{40A7A74B-6F52-48DC-8334-CA44E92072FD}" type="presParOf" srcId="{74E57AAB-0A81-4828-9E14-3A7CC0A7769D}" destId="{4A6CC95F-E125-4F71-A6FF-94E59667349D}" srcOrd="1" destOrd="0" presId="urn:microsoft.com/office/officeart/2005/8/layout/hierarchy4"/>
    <dgm:cxn modelId="{7B1AF863-04D3-4BEB-AA3E-1F4435144DE2}" type="presParOf" srcId="{74E57AAB-0A81-4828-9E14-3A7CC0A7769D}" destId="{3143DA60-915F-45FC-B22D-ABA0731DFBFE}" srcOrd="2" destOrd="0" presId="urn:microsoft.com/office/officeart/2005/8/layout/hierarchy4"/>
    <dgm:cxn modelId="{4E8C931B-A0AD-4BDE-8E69-1C563AA7319C}" type="presParOf" srcId="{3143DA60-915F-45FC-B22D-ABA0731DFBFE}" destId="{CB01C42B-1DC0-44F4-9287-69FD8E6A025E}" srcOrd="0" destOrd="0" presId="urn:microsoft.com/office/officeart/2005/8/layout/hierarchy4"/>
    <dgm:cxn modelId="{E85EEF78-25CA-4B7A-9BDE-75BC568DA5BF}" type="presParOf" srcId="{CB01C42B-1DC0-44F4-9287-69FD8E6A025E}" destId="{9F03562D-E9D9-4484-9CBC-A8161453AEA9}" srcOrd="0" destOrd="0" presId="urn:microsoft.com/office/officeart/2005/8/layout/hierarchy4"/>
    <dgm:cxn modelId="{7BE5770F-B1E0-4C8F-B079-B28AB8C733DD}" type="presParOf" srcId="{CB01C42B-1DC0-44F4-9287-69FD8E6A025E}" destId="{A0200167-587D-46E4-B225-D84A4A328B6D}" srcOrd="1" destOrd="0" presId="urn:microsoft.com/office/officeart/2005/8/layout/hierarchy4"/>
    <dgm:cxn modelId="{01F3B861-A081-4460-A996-142E3A503F75}" type="presParOf" srcId="{CB01C42B-1DC0-44F4-9287-69FD8E6A025E}" destId="{BF52E2B9-85C0-49F3-8FE6-6A24DD838E89}" srcOrd="2" destOrd="0" presId="urn:microsoft.com/office/officeart/2005/8/layout/hierarchy4"/>
    <dgm:cxn modelId="{CD5D77A4-8DCF-4F13-8933-D43DD18E9E91}" type="presParOf" srcId="{BF52E2B9-85C0-49F3-8FE6-6A24DD838E89}" destId="{3EDE7432-F3B1-4AE6-ACE5-A9FAB8CDCF6D}" srcOrd="0" destOrd="0" presId="urn:microsoft.com/office/officeart/2005/8/layout/hierarchy4"/>
    <dgm:cxn modelId="{E6DE58D9-D40B-4367-AE7B-FD76D92A9989}" type="presParOf" srcId="{3EDE7432-F3B1-4AE6-ACE5-A9FAB8CDCF6D}" destId="{2B9CBE16-21AD-4C10-B25E-DFE5FCA9C3ED}" srcOrd="0" destOrd="0" presId="urn:microsoft.com/office/officeart/2005/8/layout/hierarchy4"/>
    <dgm:cxn modelId="{86145B8B-F523-407D-8F63-0F0590A40600}" type="presParOf" srcId="{3EDE7432-F3B1-4AE6-ACE5-A9FAB8CDCF6D}" destId="{416B27B0-8100-432F-9479-84A447FDB46B}" srcOrd="1" destOrd="0" presId="urn:microsoft.com/office/officeart/2005/8/layout/hierarchy4"/>
    <dgm:cxn modelId="{04712F07-148B-4CD3-871C-BC380195E1EA}" type="presParOf" srcId="{3143DA60-915F-45FC-B22D-ABA0731DFBFE}" destId="{5A8478B1-C30B-4E10-ADC4-D46E754F73A0}" srcOrd="1" destOrd="0" presId="urn:microsoft.com/office/officeart/2005/8/layout/hierarchy4"/>
    <dgm:cxn modelId="{EA43E203-BB38-44FC-B67C-B2B993FA4DA6}" type="presParOf" srcId="{3143DA60-915F-45FC-B22D-ABA0731DFBFE}" destId="{48CC45F2-6B4B-4931-BA92-ABE1AD345075}" srcOrd="2" destOrd="0" presId="urn:microsoft.com/office/officeart/2005/8/layout/hierarchy4"/>
    <dgm:cxn modelId="{35FB68FE-7446-4E7F-B4CB-FB7D2B084A99}" type="presParOf" srcId="{48CC45F2-6B4B-4931-BA92-ABE1AD345075}" destId="{B78488DD-48D1-435E-A6D7-A3A665DC235D}" srcOrd="0" destOrd="0" presId="urn:microsoft.com/office/officeart/2005/8/layout/hierarchy4"/>
    <dgm:cxn modelId="{8CE4AB82-02CF-4B8E-AD4C-942D3D5525F4}" type="presParOf" srcId="{48CC45F2-6B4B-4931-BA92-ABE1AD345075}" destId="{2618664E-2ADC-46B3-AB48-2A2F6314D9C9}" srcOrd="1" destOrd="0" presId="urn:microsoft.com/office/officeart/2005/8/layout/hierarchy4"/>
    <dgm:cxn modelId="{78B4E259-B89C-463F-9007-2CE67EA00977}" type="presParOf" srcId="{48CC45F2-6B4B-4931-BA92-ABE1AD345075}" destId="{01CACC7E-7979-4721-B52A-179F61622816}" srcOrd="2" destOrd="0" presId="urn:microsoft.com/office/officeart/2005/8/layout/hierarchy4"/>
    <dgm:cxn modelId="{60747626-8147-4040-AEC5-D90606FABCE0}" type="presParOf" srcId="{01CACC7E-7979-4721-B52A-179F61622816}" destId="{31D00FB6-1D81-43D9-91F5-C8DA30E4D24C}" srcOrd="0" destOrd="0" presId="urn:microsoft.com/office/officeart/2005/8/layout/hierarchy4"/>
    <dgm:cxn modelId="{7D2A248C-CE38-49B4-81CA-65D060668DF3}" type="presParOf" srcId="{31D00FB6-1D81-43D9-91F5-C8DA30E4D24C}" destId="{CF582E98-7594-4178-AD7E-98EA3EBE47BD}" srcOrd="0" destOrd="0" presId="urn:microsoft.com/office/officeart/2005/8/layout/hierarchy4"/>
    <dgm:cxn modelId="{DFC4DCD9-D34E-44EB-A1D2-0707696E8847}" type="presParOf" srcId="{31D00FB6-1D81-43D9-91F5-C8DA30E4D24C}" destId="{44032FEA-66FF-4230-9B5D-CA6683A01943}" srcOrd="1" destOrd="0" presId="urn:microsoft.com/office/officeart/2005/8/layout/hierarchy4"/>
    <dgm:cxn modelId="{A4CE3A5A-2B1C-4786-8F1D-B9C279D1FF54}" type="presParOf" srcId="{01CACC7E-7979-4721-B52A-179F61622816}" destId="{1D5E0672-8481-4F0C-A56A-6D2991848B3D}" srcOrd="1" destOrd="0" presId="urn:microsoft.com/office/officeart/2005/8/layout/hierarchy4"/>
    <dgm:cxn modelId="{FBEC2DBE-FFA5-4678-A446-1F7C4DBD2427}" type="presParOf" srcId="{01CACC7E-7979-4721-B52A-179F61622816}" destId="{75D23F7E-CF05-4B01-8467-AB0D11A632FC}" srcOrd="2" destOrd="0" presId="urn:microsoft.com/office/officeart/2005/8/layout/hierarchy4"/>
    <dgm:cxn modelId="{ABD0164B-044E-444E-8CA1-E8F62F3FEBFB}" type="presParOf" srcId="{75D23F7E-CF05-4B01-8467-AB0D11A632FC}" destId="{D0CF8ACA-1499-4130-A5B1-5BF0F6A93C64}" srcOrd="0" destOrd="0" presId="urn:microsoft.com/office/officeart/2005/8/layout/hierarchy4"/>
    <dgm:cxn modelId="{D9133B9D-DB7A-4732-B34D-3C84DE287719}" type="presParOf" srcId="{75D23F7E-CF05-4B01-8467-AB0D11A632FC}" destId="{7496946B-BE8F-4D9A-AAA5-284A2BF7C23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EB1D4-45EA-4FA6-8B19-819AF57F9B0C}">
      <dsp:nvSpPr>
        <dsp:cNvPr id="0" name=""/>
        <dsp:cNvSpPr/>
      </dsp:nvSpPr>
      <dsp:spPr>
        <a:xfrm>
          <a:off x="0" y="925"/>
          <a:ext cx="7021357" cy="7357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1. Contar con empresas competitivas, productivas y perdurables</a:t>
          </a:r>
          <a:endParaRPr lang="es-CO" sz="2000" kern="1200" dirty="0"/>
        </a:p>
      </dsp:txBody>
      <dsp:txXfrm>
        <a:off x="21550" y="22475"/>
        <a:ext cx="6978257" cy="692669"/>
      </dsp:txXfrm>
    </dsp:sp>
    <dsp:sp modelId="{9F03562D-E9D9-4484-9CBC-A8161453AEA9}">
      <dsp:nvSpPr>
        <dsp:cNvPr id="0" name=""/>
        <dsp:cNvSpPr/>
      </dsp:nvSpPr>
      <dsp:spPr>
        <a:xfrm>
          <a:off x="805" y="855212"/>
          <a:ext cx="2246115" cy="73576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1.1 Minimizar empresas fallidas</a:t>
          </a:r>
          <a:endParaRPr lang="es-CO" sz="1900" kern="1200" dirty="0"/>
        </a:p>
      </dsp:txBody>
      <dsp:txXfrm>
        <a:off x="22355" y="876762"/>
        <a:ext cx="2203015" cy="692669"/>
      </dsp:txXfrm>
    </dsp:sp>
    <dsp:sp modelId="{2B9CBE16-21AD-4C10-B25E-DFE5FCA9C3ED}">
      <dsp:nvSpPr>
        <dsp:cNvPr id="0" name=""/>
        <dsp:cNvSpPr/>
      </dsp:nvSpPr>
      <dsp:spPr>
        <a:xfrm>
          <a:off x="805" y="1709275"/>
          <a:ext cx="2246115" cy="7357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1.1.1 Inteligencia de datos (supervisión preventiva con alertas tempranas)</a:t>
          </a:r>
          <a:endParaRPr lang="es-CO" sz="800" kern="1200" dirty="0"/>
        </a:p>
      </dsp:txBody>
      <dsp:txXfrm>
        <a:off x="22355" y="1730825"/>
        <a:ext cx="2203015" cy="692669"/>
      </dsp:txXfrm>
    </dsp:sp>
    <dsp:sp modelId="{B78488DD-48D1-435E-A6D7-A3A665DC235D}">
      <dsp:nvSpPr>
        <dsp:cNvPr id="0" name=""/>
        <dsp:cNvSpPr/>
      </dsp:nvSpPr>
      <dsp:spPr>
        <a:xfrm>
          <a:off x="2435595" y="855212"/>
          <a:ext cx="4586568" cy="73576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1.2 Facilitar la gestión y vigilancia de las empresas en Colombia</a:t>
          </a:r>
          <a:endParaRPr lang="es-CO" sz="1900" kern="1200" dirty="0"/>
        </a:p>
      </dsp:txBody>
      <dsp:txXfrm>
        <a:off x="2457145" y="876762"/>
        <a:ext cx="4543468" cy="692669"/>
      </dsp:txXfrm>
    </dsp:sp>
    <dsp:sp modelId="{CF582E98-7594-4178-AD7E-98EA3EBE47BD}">
      <dsp:nvSpPr>
        <dsp:cNvPr id="0" name=""/>
        <dsp:cNvSpPr/>
      </dsp:nvSpPr>
      <dsp:spPr>
        <a:xfrm>
          <a:off x="2435595" y="1709275"/>
          <a:ext cx="2246115" cy="73576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1.2.1  Pedagogía para el cumplimiento normativo (</a:t>
          </a:r>
          <a:r>
            <a:rPr lang="es-CO" sz="800" i="1" kern="1200" dirty="0" err="1" smtClean="0"/>
            <a:t>compliance</a:t>
          </a:r>
          <a:r>
            <a:rPr lang="es-CO" sz="800" kern="1200" dirty="0" smtClean="0"/>
            <a:t>)</a:t>
          </a:r>
          <a:endParaRPr lang="es-CO" sz="800" kern="1200" dirty="0"/>
        </a:p>
      </dsp:txBody>
      <dsp:txXfrm>
        <a:off x="2457145" y="1730825"/>
        <a:ext cx="2203015" cy="692669"/>
      </dsp:txXfrm>
    </dsp:sp>
    <dsp:sp modelId="{D0CF8ACA-1499-4130-A5B1-5BF0F6A93C64}">
      <dsp:nvSpPr>
        <dsp:cNvPr id="0" name=""/>
        <dsp:cNvSpPr/>
      </dsp:nvSpPr>
      <dsp:spPr>
        <a:xfrm>
          <a:off x="4776047" y="1709275"/>
          <a:ext cx="2246115" cy="73576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1.2.2 Promoción y Fortalecimiento del centro de arbitraje y conciliación como mecanismo óptimo para resolver conflictos societarios (Fase I fortalecimiento Conciliación y Arbitraje virtual) (Expediente digital)</a:t>
          </a:r>
          <a:endParaRPr lang="es-CO" sz="800" kern="1200" dirty="0"/>
        </a:p>
      </dsp:txBody>
      <dsp:txXfrm>
        <a:off x="4797597" y="1730825"/>
        <a:ext cx="2203015" cy="692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621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956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214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942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914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782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9129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021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716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89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307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D4E6-418D-4C55-90C2-3857F7E64DE1}" type="datetimeFigureOut">
              <a:rPr lang="es-CO" smtClean="0"/>
              <a:t>14/02/2020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D2EED-1624-4830-9358-34BFC89DB6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598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2" descr="Resultado de imagen para NEIVA"/>
          <p:cNvSpPr>
            <a:spLocks noChangeAspect="1" noChangeArrowheads="1"/>
          </p:cNvSpPr>
          <p:nvPr/>
        </p:nvSpPr>
        <p:spPr bwMode="auto">
          <a:xfrm>
            <a:off x="139702" y="26989"/>
            <a:ext cx="28892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491" tIns="37245" rIns="74491" bIns="37245"/>
          <a:lstStyle>
            <a:lvl1pPr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079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es-CO" altLang="es-CO" sz="1700"/>
          </a:p>
        </p:txBody>
      </p:sp>
      <p:pic>
        <p:nvPicPr>
          <p:cNvPr id="31747" name="Imagen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319089"/>
            <a:ext cx="2509838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Diagrama 11"/>
          <p:cNvGraphicFramePr/>
          <p:nvPr/>
        </p:nvGraphicFramePr>
        <p:xfrm>
          <a:off x="1846138" y="1032107"/>
          <a:ext cx="7022969" cy="2446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ectángulo redondeado 12"/>
          <p:cNvSpPr/>
          <p:nvPr/>
        </p:nvSpPr>
        <p:spPr>
          <a:xfrm>
            <a:off x="1846263" y="3565525"/>
            <a:ext cx="7023100" cy="8763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069" tIns="38034" rIns="76069" bIns="38034" anchor="ctr"/>
          <a:lstStyle/>
          <a:p>
            <a:pPr marL="380345" indent="-380345" eaLnBrk="1" hangingPunct="1">
              <a:buFontTx/>
              <a:buAutoNum type="arabicPeriod"/>
              <a:defRPr/>
            </a:pPr>
            <a:r>
              <a:rPr lang="es-CO" sz="1200" dirty="0">
                <a:solidFill>
                  <a:schemeClr val="tx1"/>
                </a:solidFill>
              </a:rPr>
              <a:t>% de empresas que celebraron acuerdo como proporción de las que fueron admitidas a reorganización</a:t>
            </a:r>
          </a:p>
          <a:p>
            <a:pPr marL="380345" indent="-380345" eaLnBrk="1" hangingPunct="1">
              <a:buFontTx/>
              <a:buAutoNum type="arabicPeriod"/>
              <a:defRPr/>
            </a:pPr>
            <a:r>
              <a:rPr lang="es-CO" sz="1200" dirty="0">
                <a:solidFill>
                  <a:schemeClr val="tx1"/>
                </a:solidFill>
              </a:rPr>
              <a:t> % de empresas con acuerdo de reorganización que no se fueron a liquidación</a:t>
            </a:r>
          </a:p>
          <a:p>
            <a:pPr marL="380345" indent="-380345" eaLnBrk="1" hangingPunct="1">
              <a:buFontTx/>
              <a:buAutoNum type="arabicPeriod"/>
              <a:defRPr/>
            </a:pPr>
            <a:r>
              <a:rPr lang="es-CO" sz="1200" dirty="0">
                <a:solidFill>
                  <a:schemeClr val="tx1"/>
                </a:solidFill>
              </a:rPr>
              <a:t> Incremento en el número de conciliaciones y arbitrajes realizadas por la Superintendencia</a:t>
            </a:r>
          </a:p>
          <a:p>
            <a:pPr marL="380345" indent="-380345" eaLnBrk="1" hangingPunct="1">
              <a:buFontTx/>
              <a:buAutoNum type="arabicPeriod"/>
              <a:defRPr/>
            </a:pPr>
            <a:r>
              <a:rPr lang="es-CO" sz="1200" dirty="0">
                <a:solidFill>
                  <a:schemeClr val="tx1"/>
                </a:solidFill>
              </a:rPr>
              <a:t> % de empresas que fueron sometidas a un proceso de insolvencia que habían sido destinatarias de alertas tempranas (Categoría A)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34111" y="1177143"/>
            <a:ext cx="1474577" cy="630809"/>
          </a:xfrm>
          <a:prstGeom prst="rect">
            <a:avLst/>
          </a:prstGeom>
          <a:noFill/>
        </p:spPr>
        <p:txBody>
          <a:bodyPr lIns="76069" tIns="38034" rIns="76069" bIns="38034">
            <a:spAutoFit/>
          </a:bodyPr>
          <a:lstStyle/>
          <a:p>
            <a:pPr eaLnBrk="1" hangingPunct="1">
              <a:defRPr/>
            </a:pPr>
            <a:r>
              <a:rPr lang="es-ES_tradnl" b="1" dirty="0">
                <a:ln w="1270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a:rPr>
              <a:t>Objetivos estratégicos </a:t>
            </a:r>
            <a:endParaRPr lang="es-CO" b="1" dirty="0">
              <a:ln w="1270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34111" y="2044161"/>
            <a:ext cx="1474577" cy="630809"/>
          </a:xfrm>
          <a:prstGeom prst="rect">
            <a:avLst/>
          </a:prstGeom>
          <a:noFill/>
        </p:spPr>
        <p:txBody>
          <a:bodyPr lIns="76069" tIns="38034" rIns="76069" bIns="38034">
            <a:spAutoFit/>
          </a:bodyPr>
          <a:lstStyle/>
          <a:p>
            <a:pPr eaLnBrk="1" hangingPunct="1">
              <a:defRPr/>
            </a:pPr>
            <a:r>
              <a:rPr lang="es-ES_tradnl" b="1" dirty="0">
                <a:ln w="1270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a:rPr>
              <a:t>Estrategias /</a:t>
            </a:r>
          </a:p>
          <a:p>
            <a:pPr eaLnBrk="1" hangingPunct="1">
              <a:defRPr/>
            </a:pPr>
            <a:r>
              <a:rPr lang="es-ES_tradnl" b="1" dirty="0">
                <a:ln w="1270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a:rPr>
              <a:t>Inductores</a:t>
            </a:r>
            <a:endParaRPr lang="es-CO" b="1" dirty="0">
              <a:ln w="1270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34111" y="2982197"/>
            <a:ext cx="1474577" cy="353810"/>
          </a:xfrm>
          <a:prstGeom prst="rect">
            <a:avLst/>
          </a:prstGeom>
          <a:noFill/>
        </p:spPr>
        <p:txBody>
          <a:bodyPr lIns="76069" tIns="38034" rIns="76069" bIns="38034">
            <a:spAutoFit/>
          </a:bodyPr>
          <a:lstStyle/>
          <a:p>
            <a:pPr eaLnBrk="1" hangingPunct="1">
              <a:defRPr/>
            </a:pPr>
            <a:r>
              <a:rPr lang="es-ES_tradnl" b="1" dirty="0">
                <a:ln w="1270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a:rPr>
              <a:t>Proyectos</a:t>
            </a:r>
            <a:endParaRPr lang="es-CO" b="1" dirty="0">
              <a:ln w="1270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34111" y="3851618"/>
            <a:ext cx="1474577" cy="353810"/>
          </a:xfrm>
          <a:prstGeom prst="rect">
            <a:avLst/>
          </a:prstGeom>
          <a:noFill/>
        </p:spPr>
        <p:txBody>
          <a:bodyPr lIns="76069" tIns="38034" rIns="76069" bIns="38034">
            <a:spAutoFit/>
          </a:bodyPr>
          <a:lstStyle/>
          <a:p>
            <a:pPr eaLnBrk="1" hangingPunct="1">
              <a:defRPr/>
            </a:pPr>
            <a:r>
              <a:rPr lang="es-ES_tradnl" b="1" dirty="0">
                <a:ln w="1270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a:rPr>
              <a:t>Indicadores</a:t>
            </a:r>
            <a:endParaRPr lang="es-CO" b="1" dirty="0">
              <a:ln w="1270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a:endParaRPr>
          </a:p>
        </p:txBody>
      </p:sp>
      <p:pic>
        <p:nvPicPr>
          <p:cNvPr id="31754" name="Imagen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013" y="4668839"/>
            <a:ext cx="119856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5" name="Imagen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227013"/>
            <a:ext cx="1601788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7425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697215A362D88488BED9ADDA92A3A44" ma:contentTypeVersion="0" ma:contentTypeDescription="Crear nuevo documento." ma:contentTypeScope="" ma:versionID="270c614cbb26d7d11bb13ad8a30784ec">
  <xsd:schema xmlns:xsd="http://www.w3.org/2001/XMLSchema" xmlns:xs="http://www.w3.org/2001/XMLSchema" xmlns:p="http://schemas.microsoft.com/office/2006/metadata/properties" xmlns:ns2="0948c079-19c9-4a36-bb7d-d65ca794eba7" targetNamespace="http://schemas.microsoft.com/office/2006/metadata/properties" ma:root="true" ma:fieldsID="33079bc8b266899fc9ca4db8148091e5" ns2:_="">
    <xsd:import namespace="0948c079-19c9-4a36-bb7d-d65ca794eba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8c079-19c9-4a36-bb7d-d65ca794eba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948c079-19c9-4a36-bb7d-d65ca794eba7">NV5X2DCNMZXR-865670951-16</_dlc_DocId>
    <_dlc_DocIdUrl xmlns="0948c079-19c9-4a36-bb7d-d65ca794eba7">
      <Url>https://www.supersociedades.gov.co/Servicio_Ciudadano/_layouts/15/DocIdRedir.aspx?ID=NV5X2DCNMZXR-865670951-16</Url>
      <Description>NV5X2DCNMZXR-865670951-16</Description>
    </_dlc_DocIdUrl>
  </documentManagement>
</p:properties>
</file>

<file path=customXml/itemProps1.xml><?xml version="1.0" encoding="utf-8"?>
<ds:datastoreItem xmlns:ds="http://schemas.openxmlformats.org/officeDocument/2006/customXml" ds:itemID="{76E98BC9-9A13-4973-83BA-DF9129EB0F07}"/>
</file>

<file path=customXml/itemProps2.xml><?xml version="1.0" encoding="utf-8"?>
<ds:datastoreItem xmlns:ds="http://schemas.openxmlformats.org/officeDocument/2006/customXml" ds:itemID="{3E1E9CC2-67CD-4868-87BD-1D9450771EF2}"/>
</file>

<file path=customXml/itemProps3.xml><?xml version="1.0" encoding="utf-8"?>
<ds:datastoreItem xmlns:ds="http://schemas.openxmlformats.org/officeDocument/2006/customXml" ds:itemID="{E0B6C8E6-D8BF-4FCC-A670-4E8A91F2F75C}"/>
</file>

<file path=customXml/itemProps4.xml><?xml version="1.0" encoding="utf-8"?>
<ds:datastoreItem xmlns:ds="http://schemas.openxmlformats.org/officeDocument/2006/customXml" ds:itemID="{E934E37E-FCF2-421D-8C44-B67936CE3635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147</Words>
  <Application>Microsoft Office PowerPoint</Application>
  <PresentationFormat>Presentación en pantalla (16:9)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Santiago Orduz Salazar</dc:creator>
  <cp:lastModifiedBy>Luz Amparo Macías</cp:lastModifiedBy>
  <cp:revision>2</cp:revision>
  <dcterms:created xsi:type="dcterms:W3CDTF">2020-02-14T16:41:27Z</dcterms:created>
  <dcterms:modified xsi:type="dcterms:W3CDTF">2020-02-14T17:06:16Z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0x0101007697215A362D88488BED9ADDA92A3A44</vt:lpwstr>
  </property>
  <property fmtid="{D5CDD505-2E9C-101B-9397-08002B2CF9AE}" pid="3" name="_dlc_DocIdItemGuid">
    <vt:lpwstr>b6619a4a-5cb8-4cfd-a73f-fa6a50b26498</vt:lpwstr>
  </property>
</Properties>
</file>