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drawings/drawing3.xml" ContentType="application/vnd.openxmlformats-officedocument.drawingml.chartshap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charts/chart7.xml" ContentType="application/vnd.openxmlformats-officedocument.drawingml.chart+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10.xml" ContentType="application/vnd.openxmlformats-officedocument.themeOverride+xml"/>
  <Override PartName="/ppt/charts/chart11.xml" ContentType="application/vnd.openxmlformats-officedocument.drawingml.chart+xml"/>
  <Override PartName="/ppt/charts/style7.xml" ContentType="application/vnd.ms-office.chartstyle+xml"/>
  <Override PartName="/ppt/charts/chart6.xml" ContentType="application/vnd.openxmlformats-officedocument.drawingml.chart+xml"/>
  <Override PartName="/ppt/charts/colors7.xml" ContentType="application/vnd.ms-office.chartcolorstyle+xml"/>
  <Override PartName="/ppt/theme/themeOverride11.xml" ContentType="application/vnd.openxmlformats-officedocument.themeOverride+xml"/>
  <Override PartName="/ppt/theme/themeOverride6.xml" ContentType="application/vnd.openxmlformats-officedocument.themeOverride+xml"/>
  <Override PartName="/ppt/charts/style5.xml" ContentType="application/vnd.ms-office.chartstyle+xml"/>
  <Override PartName="/ppt/charts/colors5.xml" ContentType="application/vnd.ms-office.chartcolorstyle+xml"/>
  <Override PartName="/ppt/charts/chart2.xml" ContentType="application/vnd.openxmlformats-officedocument.drawingml.char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hart8.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ustom.xml" ContentType="application/vnd.openxmlformats-officedocument.custom-properties+xml"/>
  <Override PartName="/docProps/core.xml" ContentType="application/vnd.openxmlformats-package.core-properties+xml"/>
  <Override PartName="/customXml/itemProps1.xml" ContentType="application/vnd.openxmlformats-officedocument.customXml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30"/>
  </p:notesMasterIdLst>
  <p:handoutMasterIdLst>
    <p:handoutMasterId r:id="rId31"/>
  </p:handoutMasterIdLst>
  <p:sldIdLst>
    <p:sldId id="561" r:id="rId3"/>
    <p:sldId id="563" r:id="rId4"/>
    <p:sldId id="689" r:id="rId5"/>
    <p:sldId id="598" r:id="rId6"/>
    <p:sldId id="649" r:id="rId7"/>
    <p:sldId id="682" r:id="rId8"/>
    <p:sldId id="650" r:id="rId9"/>
    <p:sldId id="697" r:id="rId10"/>
    <p:sldId id="673" r:id="rId11"/>
    <p:sldId id="603" r:id="rId12"/>
    <p:sldId id="644" r:id="rId13"/>
    <p:sldId id="648" r:id="rId14"/>
    <p:sldId id="721" r:id="rId15"/>
    <p:sldId id="698" r:id="rId16"/>
    <p:sldId id="599" r:id="rId17"/>
    <p:sldId id="678" r:id="rId18"/>
    <p:sldId id="601" r:id="rId19"/>
    <p:sldId id="681" r:id="rId20"/>
    <p:sldId id="722" r:id="rId21"/>
    <p:sldId id="717" r:id="rId22"/>
    <p:sldId id="725" r:id="rId23"/>
    <p:sldId id="723" r:id="rId24"/>
    <p:sldId id="568" r:id="rId25"/>
    <p:sldId id="692" r:id="rId26"/>
    <p:sldId id="684" r:id="rId27"/>
    <p:sldId id="693" r:id="rId28"/>
    <p:sldId id="690" r:id="rId29"/>
  </p:sldIdLst>
  <p:sldSz cx="9610725" cy="7562850"/>
  <p:notesSz cx="7010400" cy="9296400"/>
  <p:defaultTextStyle>
    <a:defPPr>
      <a:defRPr lang="en-US"/>
    </a:defPPr>
    <a:lvl1pPr algn="l" defTabSz="490538" rtl="0" eaLnBrk="0" fontAlgn="base" hangingPunct="0">
      <a:spcBef>
        <a:spcPct val="0"/>
      </a:spcBef>
      <a:spcAft>
        <a:spcPct val="0"/>
      </a:spcAft>
      <a:defRPr sz="1900" kern="1200">
        <a:solidFill>
          <a:schemeClr val="tx1"/>
        </a:solidFill>
        <a:latin typeface="Calibri" panose="020F0502020204030204" pitchFamily="34" charset="0"/>
        <a:ea typeface="+mn-ea"/>
        <a:cs typeface="Arial" panose="020B0604020202020204" pitchFamily="34" charset="0"/>
      </a:defRPr>
    </a:lvl1pPr>
    <a:lvl2pPr marL="490538" indent="-33338" algn="l" defTabSz="490538" rtl="0" eaLnBrk="0" fontAlgn="base" hangingPunct="0">
      <a:spcBef>
        <a:spcPct val="0"/>
      </a:spcBef>
      <a:spcAft>
        <a:spcPct val="0"/>
      </a:spcAft>
      <a:defRPr sz="1900" kern="1200">
        <a:solidFill>
          <a:schemeClr val="tx1"/>
        </a:solidFill>
        <a:latin typeface="Calibri" panose="020F0502020204030204" pitchFamily="34" charset="0"/>
        <a:ea typeface="+mn-ea"/>
        <a:cs typeface="Arial" panose="020B0604020202020204" pitchFamily="34" charset="0"/>
      </a:defRPr>
    </a:lvl2pPr>
    <a:lvl3pPr marL="981075" indent="-66675" algn="l" defTabSz="490538" rtl="0" eaLnBrk="0" fontAlgn="base" hangingPunct="0">
      <a:spcBef>
        <a:spcPct val="0"/>
      </a:spcBef>
      <a:spcAft>
        <a:spcPct val="0"/>
      </a:spcAft>
      <a:defRPr sz="1900" kern="1200">
        <a:solidFill>
          <a:schemeClr val="tx1"/>
        </a:solidFill>
        <a:latin typeface="Calibri" panose="020F0502020204030204" pitchFamily="34" charset="0"/>
        <a:ea typeface="+mn-ea"/>
        <a:cs typeface="Arial" panose="020B0604020202020204" pitchFamily="34" charset="0"/>
      </a:defRPr>
    </a:lvl3pPr>
    <a:lvl4pPr marL="1471613" indent="-100013" algn="l" defTabSz="490538" rtl="0" eaLnBrk="0" fontAlgn="base" hangingPunct="0">
      <a:spcBef>
        <a:spcPct val="0"/>
      </a:spcBef>
      <a:spcAft>
        <a:spcPct val="0"/>
      </a:spcAft>
      <a:defRPr sz="1900" kern="1200">
        <a:solidFill>
          <a:schemeClr val="tx1"/>
        </a:solidFill>
        <a:latin typeface="Calibri" panose="020F0502020204030204" pitchFamily="34" charset="0"/>
        <a:ea typeface="+mn-ea"/>
        <a:cs typeface="Arial" panose="020B0604020202020204" pitchFamily="34" charset="0"/>
      </a:defRPr>
    </a:lvl4pPr>
    <a:lvl5pPr marL="1962150" indent="-133350" algn="l" defTabSz="490538" rtl="0" eaLnBrk="0" fontAlgn="base" hangingPunct="0">
      <a:spcBef>
        <a:spcPct val="0"/>
      </a:spcBef>
      <a:spcAft>
        <a:spcPct val="0"/>
      </a:spcAft>
      <a:defRPr sz="19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19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19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19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19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382">
          <p15:clr>
            <a:srgbClr val="A4A3A4"/>
          </p15:clr>
        </p15:guide>
        <p15:guide id="2" pos="30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B55959"/>
    <a:srgbClr val="003399"/>
    <a:srgbClr val="9B4A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54" autoAdjust="0"/>
    <p:restoredTop sz="94660" autoAdjust="0"/>
  </p:normalViewPr>
  <p:slideViewPr>
    <p:cSldViewPr snapToGrid="0" snapToObjects="1">
      <p:cViewPr varScale="1">
        <p:scale>
          <a:sx n="100" d="100"/>
          <a:sy n="100" d="100"/>
        </p:scale>
        <p:origin x="252" y="84"/>
      </p:cViewPr>
      <p:guideLst>
        <p:guide orient="horz" pos="2382"/>
        <p:guide pos="3027"/>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38" Type="http://schemas.openxmlformats.org/officeDocument/2006/relationships/customXml" Target="../customXml/item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eriksonv\Documents\EEF\Coordinaci&#243;n%202018\Estudios\Estudios%202019\Pymes\Archivos%20de%20trabajo%20presentaci&#243;n\2019VIII29\Ranking%209.000%20siguientes%20m&#225;s%20grandes%20por%20ingresos%20op%202018.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eriksonv\Documents\EEF\Coordinaci&#243;n%202018\Estudios\Estudios%202019\Pymes\Archivos%20de%20trabajo%20presentaci&#243;n\Ranking%209.000%20siguientes%20m&#225;s%20grandes%20por%20ingresos%20op%202018.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eriksonv\Documents\EEF\Coordinaci&#243;n%202018\Estudios\Estudios%202019\Pymes\Archivos%20de%20trabajo%20presentaci&#243;n\Ranking%209.000%20siguientes%20m&#225;s%20grandes%20por%20ingresos%20op%202018.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eriksonv\Documents\EEF\Coordinaci&#243;n%202018\Estudios\Estudios%202019\Pymes\Archivos%20de%20trabajo%20presentaci&#243;n\Ranking%209.000%20siguientes%20m&#225;s%20grandes%20por%20ingresos%20op%202018.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eriksonv\Documents\EEF\Coordinaci&#243;n%202018\Estudios\Estudios%202019\Pymes\Archivos%20de%20trabajo%20presentaci&#243;n\2019VIII29\Ranking%209.000%20siguientes%20m&#225;s%20grandes%20por%20ingresos%20op%202018.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eriksonv\Documents\EEF\Coordinaci&#243;n%202018\Estudios\Estudios%202019\Pymes\Archivos%20de%20trabajo%20presentaci&#243;n\2019VIII29\Ranking%209.000%20siguientes%20m&#225;s%20grandes%20por%20ingresos%20op%202018.xlsx" TargetMode="Externa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eriksonv\Documents\EEF\Coordinaci&#243;n%202018\Estudios\Estudios%202019\Pymes\Archivos%20de%20trabajo%20presentaci&#243;n\2019VII31\Libro%20con%20Graficas.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eriksonv\Documents\EEF\Coordinaci&#243;n%202018\Estudios\Estudios%202019\Pymes\Archivos%20de%20trabajo%20presentaci&#243;n\Ranking%209.000%20siguientes%20m&#225;s%20grandes%20por%20ingresos%20op%202018.xlsx" TargetMode="Externa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C:\Users\eriksonv\Documents\EEF\Coordinaci&#243;n%202018\Estudios\Estudios%202019\Pymes\Archivos%20de%20trabajo%20presentaci&#243;n\Ranking%209.000%20siguientes%20m&#225;s%20grandes%20por%20ingresos%20op%202018.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C:\Users\eriksonv\Documents\EEF\Coordinaci&#243;n%202018\Estudios\Estudios%202019\Pymes\Archivos%20de%20trabajo%20presentaci&#243;n\2019VIII29\Ranking%209.000%20siguientes%20m&#225;s%20grandes%20por%20ingresos%20op%202018.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8712837031734667"/>
          <c:y val="4.7839486293481955E-2"/>
          <c:w val="0.47336247741759552"/>
          <c:h val="0.71556134607843791"/>
        </c:manualLayout>
      </c:layout>
      <c:doughnutChart>
        <c:varyColors val="1"/>
        <c:ser>
          <c:idx val="0"/>
          <c:order val="0"/>
          <c:dLbls>
            <c:dLbl>
              <c:idx val="0"/>
              <c:tx>
                <c:rich>
                  <a:bodyPr/>
                  <a:lstStyle/>
                  <a:p>
                    <a:r>
                      <a:rPr lang="en-US" sz="2400" b="1"/>
                      <a:t>8.715</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A1C-44F9-A7D4-C9F9DF163AB6}"/>
                </c:ext>
              </c:extLst>
            </c:dLbl>
            <c:dLbl>
              <c:idx val="1"/>
              <c:tx>
                <c:rich>
                  <a:bodyPr/>
                  <a:lstStyle/>
                  <a:p>
                    <a:r>
                      <a:rPr lang="en-US" sz="2400" b="1"/>
                      <a:t>243</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A1C-44F9-A7D4-C9F9DF163AB6}"/>
                </c:ext>
              </c:extLst>
            </c:dLbl>
            <c:dLbl>
              <c:idx val="2"/>
              <c:tx>
                <c:rich>
                  <a:bodyPr/>
                  <a:lstStyle/>
                  <a:p>
                    <a:r>
                      <a:rPr lang="en-US" sz="2400" b="1"/>
                      <a:t>34</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A1C-44F9-A7D4-C9F9DF163AB6}"/>
                </c:ext>
              </c:extLst>
            </c:dLbl>
            <c:dLbl>
              <c:idx val="3"/>
              <c:tx>
                <c:rich>
                  <a:bodyPr/>
                  <a:lstStyle/>
                  <a:p>
                    <a:r>
                      <a:rPr lang="en-US" sz="2400" b="1"/>
                      <a:t>8</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A1C-44F9-A7D4-C9F9DF163AB6}"/>
                </c:ext>
              </c:extLst>
            </c:dLbl>
            <c:spPr>
              <a:noFill/>
              <a:ln>
                <a:noFill/>
              </a:ln>
              <a:effectLst/>
            </c:spPr>
            <c:txPr>
              <a:bodyPr/>
              <a:lstStyle/>
              <a:p>
                <a:pPr>
                  <a:defRPr sz="2400" b="1"/>
                </a:pPr>
                <a:endParaRPr lang="es-ES"/>
              </a:p>
            </c:txPr>
            <c:showLegendKey val="0"/>
            <c:showVal val="1"/>
            <c:showCatName val="0"/>
            <c:showSerName val="0"/>
            <c:showPercent val="0"/>
            <c:showBubbleSize val="0"/>
            <c:showLeaderLines val="1"/>
            <c:extLst>
              <c:ext xmlns:c15="http://schemas.microsoft.com/office/drawing/2012/chart" uri="{CE6537A1-D6FC-4f65-9D91-7224C49458BB}"/>
            </c:extLst>
          </c:dLbls>
          <c:cat>
            <c:strRef>
              <c:f>'[Ranking 9.000 siguientes más grandes por ingresos op 2018.xlsx]Graficos'!$D$10:$D$13</c:f>
              <c:strCache>
                <c:ptCount val="4"/>
                <c:pt idx="0">
                  <c:v>SuperSociedades</c:v>
                </c:pt>
                <c:pt idx="1">
                  <c:v>SuperVigilancia</c:v>
                </c:pt>
                <c:pt idx="2">
                  <c:v>SuperServicios</c:v>
                </c:pt>
                <c:pt idx="3">
                  <c:v>SuperSalud</c:v>
                </c:pt>
              </c:strCache>
            </c:strRef>
          </c:cat>
          <c:val>
            <c:numRef>
              <c:f>'[Ranking 9.000 siguientes más grandes por ingresos op 2018.xlsx]Graficos'!$E$16:$E$19</c:f>
              <c:numCache>
                <c:formatCode>General</c:formatCode>
                <c:ptCount val="4"/>
                <c:pt idx="0">
                  <c:v>4</c:v>
                </c:pt>
                <c:pt idx="1">
                  <c:v>3</c:v>
                </c:pt>
                <c:pt idx="2">
                  <c:v>2</c:v>
                </c:pt>
                <c:pt idx="3">
                  <c:v>1</c:v>
                </c:pt>
              </c:numCache>
            </c:numRef>
          </c:val>
          <c:extLst>
            <c:ext xmlns:c16="http://schemas.microsoft.com/office/drawing/2014/chart" uri="{C3380CC4-5D6E-409C-BE32-E72D297353CC}">
              <c16:uniqueId val="{00000004-2A1C-44F9-A7D4-C9F9DF163AB6}"/>
            </c:ext>
          </c:extLst>
        </c:ser>
        <c:dLbls>
          <c:showLegendKey val="0"/>
          <c:showVal val="1"/>
          <c:showCatName val="0"/>
          <c:showSerName val="0"/>
          <c:showPercent val="0"/>
          <c:showBubbleSize val="0"/>
          <c:showLeaderLines val="1"/>
        </c:dLbls>
        <c:firstSliceAng val="193"/>
        <c:holeSize val="49"/>
      </c:doughnutChart>
    </c:plotArea>
    <c:legend>
      <c:legendPos val="b"/>
      <c:layout>
        <c:manualLayout>
          <c:xMode val="edge"/>
          <c:yMode val="edge"/>
          <c:x val="0"/>
          <c:y val="0.81283310305805245"/>
          <c:w val="1"/>
          <c:h val="0.16845344894740538"/>
        </c:manualLayout>
      </c:layout>
      <c:overlay val="0"/>
      <c:txPr>
        <a:bodyPr/>
        <a:lstStyle/>
        <a:p>
          <a:pPr>
            <a:defRPr sz="1800" b="1"/>
          </a:pPr>
          <a:endParaRPr lang="es-ES"/>
        </a:p>
      </c:txPr>
    </c:legend>
    <c:plotVisOnly val="1"/>
    <c:dispBlanksAs val="gap"/>
    <c:showDLblsOverMax val="0"/>
  </c:chart>
  <c:spPr>
    <a:noFill/>
    <a:ln>
      <a:noFill/>
    </a:ln>
  </c:sp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7886178861788619E-2"/>
          <c:y val="2.6902056127327219E-2"/>
          <c:w val="0.96422764227642277"/>
          <c:h val="0.8140591310371087"/>
        </c:manualLayout>
      </c:layout>
      <c:barChart>
        <c:barDir val="col"/>
        <c:grouping val="clustered"/>
        <c:varyColors val="0"/>
        <c:ser>
          <c:idx val="0"/>
          <c:order val="0"/>
          <c:tx>
            <c:strRef>
              <c:f>Graficos!$B$272</c:f>
              <c:strCache>
                <c:ptCount val="1"/>
                <c:pt idx="0">
                  <c:v>ROA</c:v>
                </c:pt>
              </c:strCache>
            </c:strRef>
          </c:tx>
          <c:spPr>
            <a:solidFill>
              <a:schemeClr val="accent1">
                <a:alpha val="85000"/>
              </a:schemeClr>
            </a:solidFill>
            <a:ln w="9525" cap="flat" cmpd="sng" algn="ctr">
              <a:solidFill>
                <a:schemeClr val="lt1">
                  <a:alpha val="50000"/>
                </a:schemeClr>
              </a:solidFill>
              <a:round/>
            </a:ln>
            <a:effectLst/>
          </c:spPr>
          <c:invertIfNegative val="0"/>
          <c:dLbls>
            <c:dLbl>
              <c:idx val="0"/>
              <c:layout>
                <c:manualLayout>
                  <c:x val="0"/>
                  <c:y val="6.67520506860156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313-4CCA-8D6D-6938A959C19A}"/>
                </c:ext>
              </c:extLst>
            </c:dLbl>
            <c:dLbl>
              <c:idx val="1"/>
              <c:layout>
                <c:manualLayout>
                  <c:x val="-2.9804760178639843E-17"/>
                  <c:y val="3.312448052685541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13-4CCA-8D6D-6938A959C19A}"/>
                </c:ext>
              </c:extLst>
            </c:dLbl>
            <c:dLbl>
              <c:idx val="2"/>
              <c:layout>
                <c:manualLayout>
                  <c:x val="0"/>
                  <c:y val="6.67520506860156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313-4CCA-8D6D-6938A959C19A}"/>
                </c:ext>
              </c:extLst>
            </c:dLbl>
            <c:dLbl>
              <c:idx val="3"/>
              <c:layout>
                <c:manualLayout>
                  <c:x val="-3.2514659439025432E-3"/>
                  <c:y val="3.312448052685541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13-4CCA-8D6D-6938A959C19A}"/>
                </c:ext>
              </c:extLst>
            </c:dLbl>
            <c:dLbl>
              <c:idx val="4"/>
              <c:layout>
                <c:manualLayout>
                  <c:x val="0"/>
                  <c:y val="1.003796208451734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13-4CCA-8D6D-6938A959C19A}"/>
                </c:ext>
              </c:extLst>
            </c:dLbl>
            <c:dLbl>
              <c:idx val="5"/>
              <c:layout>
                <c:manualLayout>
                  <c:x val="-1.6257329719513612E-3"/>
                  <c:y val="6.67520506860156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13-4CCA-8D6D-6938A959C19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2">
                        <a:lumMod val="75000"/>
                      </a:schemeClr>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Graficos!$A$273:$A$278</c:f>
              <c:strCache>
                <c:ptCount val="6"/>
                <c:pt idx="0">
                  <c:v>Antioquia</c:v>
                </c:pt>
                <c:pt idx="1">
                  <c:v>Bogotá - Cundinamarca</c:v>
                </c:pt>
                <c:pt idx="2">
                  <c:v>Centro - Oriente</c:v>
                </c:pt>
                <c:pt idx="3">
                  <c:v>Región Caribe</c:v>
                </c:pt>
                <c:pt idx="4">
                  <c:v>Costa Pacífica</c:v>
                </c:pt>
                <c:pt idx="5">
                  <c:v>Eje Cafetero</c:v>
                </c:pt>
              </c:strCache>
            </c:strRef>
          </c:cat>
          <c:val>
            <c:numRef>
              <c:f>Graficos!$B$273:$B$278</c:f>
              <c:numCache>
                <c:formatCode>0.0%</c:formatCode>
                <c:ptCount val="6"/>
                <c:pt idx="0">
                  <c:v>3.8971628702169234E-2</c:v>
                </c:pt>
                <c:pt idx="1">
                  <c:v>2.479116624357889E-2</c:v>
                </c:pt>
                <c:pt idx="2">
                  <c:v>3.6106253302348977E-2</c:v>
                </c:pt>
                <c:pt idx="3">
                  <c:v>3.258298319099056E-2</c:v>
                </c:pt>
                <c:pt idx="4">
                  <c:v>2.572520056405269E-2</c:v>
                </c:pt>
                <c:pt idx="5">
                  <c:v>3.6384281817098109E-2</c:v>
                </c:pt>
              </c:numCache>
            </c:numRef>
          </c:val>
          <c:extLst>
            <c:ext xmlns:c16="http://schemas.microsoft.com/office/drawing/2014/chart" uri="{C3380CC4-5D6E-409C-BE32-E72D297353CC}">
              <c16:uniqueId val="{00000006-2313-4CCA-8D6D-6938A959C19A}"/>
            </c:ext>
          </c:extLst>
        </c:ser>
        <c:ser>
          <c:idx val="1"/>
          <c:order val="1"/>
          <c:tx>
            <c:strRef>
              <c:f>Graficos!$C$272</c:f>
              <c:strCache>
                <c:ptCount val="1"/>
                <c:pt idx="0">
                  <c:v>ROE</c:v>
                </c:pt>
              </c:strCache>
            </c:strRef>
          </c:tx>
          <c:spPr>
            <a:solidFill>
              <a:schemeClr val="accent3">
                <a:alpha val="85000"/>
              </a:schemeClr>
            </a:solidFill>
            <a:ln w="9525" cap="flat" cmpd="sng" algn="ctr">
              <a:solidFill>
                <a:schemeClr val="lt1">
                  <a:alpha val="50000"/>
                </a:schemeClr>
              </a:solidFill>
              <a:round/>
            </a:ln>
            <a:effectLst/>
          </c:spPr>
          <c:invertIfNegative val="0"/>
          <c:dLbls>
            <c:dLbl>
              <c:idx val="0"/>
              <c:layout>
                <c:manualLayout>
                  <c:x val="0"/>
                  <c:y val="3.31244805268566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13-4CCA-8D6D-6938A959C19A}"/>
                </c:ext>
              </c:extLst>
            </c:dLbl>
            <c:dLbl>
              <c:idx val="1"/>
              <c:layout>
                <c:manualLayout>
                  <c:x val="-3.2514659439024838E-3"/>
                  <c:y val="3.31244805268566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13-4CCA-8D6D-6938A959C19A}"/>
                </c:ext>
              </c:extLst>
            </c:dLbl>
            <c:dLbl>
              <c:idx val="2"/>
              <c:layout>
                <c:manualLayout>
                  <c:x val="0"/>
                  <c:y val="3.31244805268565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313-4CCA-8D6D-6938A959C19A}"/>
                </c:ext>
              </c:extLst>
            </c:dLbl>
            <c:dLbl>
              <c:idx val="3"/>
              <c:layout>
                <c:manualLayout>
                  <c:x val="0"/>
                  <c:y val="3.31244805268566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313-4CCA-8D6D-6938A959C19A}"/>
                </c:ext>
              </c:extLst>
            </c:dLbl>
            <c:dLbl>
              <c:idx val="4"/>
              <c:layout>
                <c:manualLayout>
                  <c:x val="-1.1921904071455937E-16"/>
                  <c:y val="-5.0308963230237908E-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313-4CCA-8D6D-6938A959C19A}"/>
                </c:ext>
              </c:extLst>
            </c:dLbl>
            <c:dLbl>
              <c:idx val="5"/>
              <c:layout>
                <c:manualLayout>
                  <c:x val="-1.1921904071455937E-16"/>
                  <c:y val="3.31244805268566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313-4CCA-8D6D-6938A959C19A}"/>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lumMod val="50000"/>
                      </a:schemeClr>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Graficos!$A$273:$A$278</c:f>
              <c:strCache>
                <c:ptCount val="6"/>
                <c:pt idx="0">
                  <c:v>Antioquia</c:v>
                </c:pt>
                <c:pt idx="1">
                  <c:v>Bogotá - Cundinamarca</c:v>
                </c:pt>
                <c:pt idx="2">
                  <c:v>Centro - Oriente</c:v>
                </c:pt>
                <c:pt idx="3">
                  <c:v>Región Caribe</c:v>
                </c:pt>
                <c:pt idx="4">
                  <c:v>Costa Pacífica</c:v>
                </c:pt>
                <c:pt idx="5">
                  <c:v>Eje Cafetero</c:v>
                </c:pt>
              </c:strCache>
            </c:strRef>
          </c:cat>
          <c:val>
            <c:numRef>
              <c:f>Graficos!$C$273:$C$278</c:f>
              <c:numCache>
                <c:formatCode>0.0%</c:formatCode>
                <c:ptCount val="6"/>
                <c:pt idx="0">
                  <c:v>7.1880192809665233E-2</c:v>
                </c:pt>
                <c:pt idx="1">
                  <c:v>4.5135460270308639E-2</c:v>
                </c:pt>
                <c:pt idx="2">
                  <c:v>8.3390443104237211E-2</c:v>
                </c:pt>
                <c:pt idx="3">
                  <c:v>4.3546607750923748E-2</c:v>
                </c:pt>
                <c:pt idx="4">
                  <c:v>4.3382734328506999E-2</c:v>
                </c:pt>
                <c:pt idx="5">
                  <c:v>8.0702065702776396E-2</c:v>
                </c:pt>
              </c:numCache>
            </c:numRef>
          </c:val>
          <c:extLst>
            <c:ext xmlns:c16="http://schemas.microsoft.com/office/drawing/2014/chart" uri="{C3380CC4-5D6E-409C-BE32-E72D297353CC}">
              <c16:uniqueId val="{0000000D-2313-4CCA-8D6D-6938A959C19A}"/>
            </c:ext>
          </c:extLst>
        </c:ser>
        <c:ser>
          <c:idx val="2"/>
          <c:order val="2"/>
          <c:tx>
            <c:strRef>
              <c:f>Graficos!$D$272</c:f>
              <c:strCache>
                <c:ptCount val="1"/>
                <c:pt idx="0">
                  <c:v>Margen neto</c:v>
                </c:pt>
              </c:strCache>
            </c:strRef>
          </c:tx>
          <c:spPr>
            <a:solidFill>
              <a:schemeClr val="accent5">
                <a:alpha val="85000"/>
              </a:schemeClr>
            </a:solidFill>
            <a:ln w="9525" cap="flat" cmpd="sng" algn="ctr">
              <a:solidFill>
                <a:schemeClr val="lt1">
                  <a:alpha val="50000"/>
                </a:schemeClr>
              </a:solidFill>
              <a:round/>
            </a:ln>
            <a:effectLst/>
          </c:spPr>
          <c:invertIfNegative val="0"/>
          <c:dLbls>
            <c:dLbl>
              <c:idx val="0"/>
              <c:layout>
                <c:manualLayout>
                  <c:x val="-1.4902380089319921E-17"/>
                  <c:y val="6.675205068601535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2313-4CCA-8D6D-6938A959C19A}"/>
                </c:ext>
              </c:extLst>
            </c:dLbl>
            <c:dLbl>
              <c:idx val="1"/>
              <c:layout>
                <c:manualLayout>
                  <c:x val="-5.9609520357279686E-17"/>
                  <c:y val="6.67520506860156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313-4CCA-8D6D-6938A959C19A}"/>
                </c:ext>
              </c:extLst>
            </c:dLbl>
            <c:dLbl>
              <c:idx val="2"/>
              <c:layout>
                <c:manualLayout>
                  <c:x val="0"/>
                  <c:y val="3.31244805268566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2313-4CCA-8D6D-6938A959C19A}"/>
                </c:ext>
              </c:extLst>
            </c:dLbl>
            <c:dLbl>
              <c:idx val="3"/>
              <c:layout>
                <c:manualLayout>
                  <c:x val="-1.6257329719513612E-3"/>
                  <c:y val="3.31244805268566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2313-4CCA-8D6D-6938A959C19A}"/>
                </c:ext>
              </c:extLst>
            </c:dLbl>
            <c:dLbl>
              <c:idx val="4"/>
              <c:layout>
                <c:manualLayout>
                  <c:x val="-1.1921904071455937E-16"/>
                  <c:y val="-3.413065979146140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2313-4CCA-8D6D-6938A959C19A}"/>
                </c:ext>
              </c:extLst>
            </c:dLbl>
            <c:dLbl>
              <c:idx val="5"/>
              <c:layout>
                <c:manualLayout>
                  <c:x val="-1.1921904071455937E-16"/>
                  <c:y val="6.67520506860156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2313-4CCA-8D6D-6938A959C19A}"/>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70C0"/>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Graficos!$A$273:$A$278</c:f>
              <c:strCache>
                <c:ptCount val="6"/>
                <c:pt idx="0">
                  <c:v>Antioquia</c:v>
                </c:pt>
                <c:pt idx="1">
                  <c:v>Bogotá - Cundinamarca</c:v>
                </c:pt>
                <c:pt idx="2">
                  <c:v>Centro - Oriente</c:v>
                </c:pt>
                <c:pt idx="3">
                  <c:v>Región Caribe</c:v>
                </c:pt>
                <c:pt idx="4">
                  <c:v>Costa Pacífica</c:v>
                </c:pt>
                <c:pt idx="5">
                  <c:v>Eje Cafetero</c:v>
                </c:pt>
              </c:strCache>
            </c:strRef>
          </c:cat>
          <c:val>
            <c:numRef>
              <c:f>Graficos!$D$273:$D$278</c:f>
              <c:numCache>
                <c:formatCode>0.0%</c:formatCode>
                <c:ptCount val="6"/>
                <c:pt idx="0">
                  <c:v>5.7777239168158918E-2</c:v>
                </c:pt>
                <c:pt idx="1">
                  <c:v>3.9892616878698127E-2</c:v>
                </c:pt>
                <c:pt idx="2">
                  <c:v>4.0150519383380323E-2</c:v>
                </c:pt>
                <c:pt idx="3">
                  <c:v>4.7327678527193301E-2</c:v>
                </c:pt>
                <c:pt idx="4">
                  <c:v>4.2439227982964831E-2</c:v>
                </c:pt>
                <c:pt idx="5">
                  <c:v>3.7738464387617569E-2</c:v>
                </c:pt>
              </c:numCache>
            </c:numRef>
          </c:val>
          <c:extLst>
            <c:ext xmlns:c16="http://schemas.microsoft.com/office/drawing/2014/chart" uri="{C3380CC4-5D6E-409C-BE32-E72D297353CC}">
              <c16:uniqueId val="{00000014-2313-4CCA-8D6D-6938A959C19A}"/>
            </c:ext>
          </c:extLst>
        </c:ser>
        <c:dLbls>
          <c:dLblPos val="inEnd"/>
          <c:showLegendKey val="0"/>
          <c:showVal val="1"/>
          <c:showCatName val="0"/>
          <c:showSerName val="0"/>
          <c:showPercent val="0"/>
          <c:showBubbleSize val="0"/>
        </c:dLbls>
        <c:gapWidth val="28"/>
        <c:overlap val="-4"/>
        <c:axId val="420688048"/>
        <c:axId val="420686872"/>
      </c:barChart>
      <c:catAx>
        <c:axId val="4206880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s-ES"/>
          </a:p>
        </c:txPr>
        <c:crossAx val="420686872"/>
        <c:crosses val="autoZero"/>
        <c:auto val="1"/>
        <c:lblAlgn val="ctr"/>
        <c:lblOffset val="100"/>
        <c:noMultiLvlLbl val="0"/>
      </c:catAx>
      <c:valAx>
        <c:axId val="420686872"/>
        <c:scaling>
          <c:orientation val="minMax"/>
        </c:scaling>
        <c:delete val="1"/>
        <c:axPos val="l"/>
        <c:majorGridlines>
          <c:spPr>
            <a:ln w="9525" cap="flat" cmpd="sng" algn="ctr">
              <a:noFill/>
              <a:round/>
            </a:ln>
            <a:effectLst/>
          </c:spPr>
        </c:majorGridlines>
        <c:numFmt formatCode="0.0%" sourceLinked="1"/>
        <c:majorTickMark val="none"/>
        <c:minorTickMark val="none"/>
        <c:tickLblPos val="nextTo"/>
        <c:crossAx val="42068804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ES"/>
        </a:p>
      </c:txPr>
    </c:legend>
    <c:plotVisOnly val="1"/>
    <c:dispBlanksAs val="gap"/>
    <c:showDLblsOverMax val="0"/>
  </c:chart>
  <c:spPr>
    <a:noFill/>
    <a:ln w="9525" cap="flat" cmpd="sng" algn="ctr">
      <a:noFill/>
      <a:round/>
    </a:ln>
    <a:effectLst/>
  </c:spPr>
  <c:txPr>
    <a:bodyPr/>
    <a:lstStyle/>
    <a:p>
      <a:pPr>
        <a:defRPr/>
      </a:pPr>
      <a:endParaRPr lang="es-E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9152589406500401E-3"/>
          <c:y val="2.9391301764233269E-2"/>
          <c:w val="0.96561156701836659"/>
          <c:h val="0.86960436447761058"/>
        </c:manualLayout>
      </c:layout>
      <c:barChart>
        <c:barDir val="col"/>
        <c:grouping val="clustered"/>
        <c:varyColors val="0"/>
        <c:ser>
          <c:idx val="0"/>
          <c:order val="0"/>
          <c:tx>
            <c:strRef>
              <c:f>'Graficos (3)'!$K$231</c:f>
              <c:strCache>
                <c:ptCount val="1"/>
                <c:pt idx="0">
                  <c:v>ROA</c:v>
                </c:pt>
              </c:strCache>
            </c:strRef>
          </c:tx>
          <c:spPr>
            <a:solidFill>
              <a:schemeClr val="accent1">
                <a:alpha val="85000"/>
              </a:schemeClr>
            </a:solidFill>
            <a:ln w="9525" cap="flat" cmpd="sng" algn="ctr">
              <a:solidFill>
                <a:schemeClr val="lt1">
                  <a:alpha val="50000"/>
                </a:schemeClr>
              </a:solidFill>
              <a:round/>
            </a:ln>
            <a:effectLst/>
          </c:spPr>
          <c:invertIfNegative val="0"/>
          <c:dLbls>
            <c:dLbl>
              <c:idx val="1"/>
              <c:layout>
                <c:manualLayout>
                  <c:x val="0"/>
                  <c:y val="-2.65957556557767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BE5-41BC-B1DD-C644CD100903}"/>
                </c:ext>
              </c:extLst>
            </c:dLbl>
            <c:dLbl>
              <c:idx val="2"/>
              <c:layout>
                <c:manualLayout>
                  <c:x val="0"/>
                  <c:y val="-2.659575565577575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E5-41BC-B1DD-C644CD100903}"/>
                </c:ext>
              </c:extLst>
            </c:dLbl>
            <c:dLbl>
              <c:idx val="3"/>
              <c:layout>
                <c:manualLayout>
                  <c:x val="0"/>
                  <c:y val="-3.9202432696692599E-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BE5-41BC-B1DD-C644CD100903}"/>
                </c:ext>
              </c:extLst>
            </c:dLbl>
            <c:dLbl>
              <c:idx val="4"/>
              <c:layout>
                <c:manualLayout>
                  <c:x val="-2.936857562408223E-3"/>
                  <c:y val="2.58137702877747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E5-41BC-B1DD-C644CD100903}"/>
                </c:ext>
              </c:extLst>
            </c:dLbl>
            <c:dLbl>
              <c:idx val="5"/>
              <c:layout>
                <c:manualLayout>
                  <c:x val="-1.4684287812042193E-3"/>
                  <c:y val="-2.659575565577622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BE5-41BC-B1DD-C644CD10090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F0"/>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'Graficos (3)'!$J$232:$J$237</c:f>
              <c:strCache>
                <c:ptCount val="6"/>
                <c:pt idx="0">
                  <c:v>AGROPECUARIO</c:v>
                </c:pt>
                <c:pt idx="1">
                  <c:v>COMERCIO</c:v>
                </c:pt>
                <c:pt idx="2">
                  <c:v>CONSTRUCCIÓN</c:v>
                </c:pt>
                <c:pt idx="3">
                  <c:v>MANUFACTURA</c:v>
                </c:pt>
                <c:pt idx="4">
                  <c:v>MINERO E HIDROCARBUROS</c:v>
                </c:pt>
                <c:pt idx="5">
                  <c:v>SERVICIOS</c:v>
                </c:pt>
              </c:strCache>
            </c:strRef>
          </c:cat>
          <c:val>
            <c:numRef>
              <c:f>'Graficos (3)'!$K$232:$K$237</c:f>
              <c:numCache>
                <c:formatCode>0.0%</c:formatCode>
                <c:ptCount val="6"/>
                <c:pt idx="0">
                  <c:v>3.4662776360330945E-3</c:v>
                </c:pt>
                <c:pt idx="1">
                  <c:v>2.0651917635041598E-2</c:v>
                </c:pt>
                <c:pt idx="2">
                  <c:v>2.4453245432305606E-2</c:v>
                </c:pt>
                <c:pt idx="3">
                  <c:v>2.1161601078271898E-2</c:v>
                </c:pt>
                <c:pt idx="4">
                  <c:v>-2.5614931119053101E-2</c:v>
                </c:pt>
                <c:pt idx="5">
                  <c:v>3.8399328895912174E-2</c:v>
                </c:pt>
              </c:numCache>
            </c:numRef>
          </c:val>
          <c:extLst>
            <c:ext xmlns:c16="http://schemas.microsoft.com/office/drawing/2014/chart" uri="{C3380CC4-5D6E-409C-BE32-E72D297353CC}">
              <c16:uniqueId val="{00000005-9BE5-41BC-B1DD-C644CD100903}"/>
            </c:ext>
          </c:extLst>
        </c:ser>
        <c:ser>
          <c:idx val="1"/>
          <c:order val="1"/>
          <c:tx>
            <c:strRef>
              <c:f>'Graficos (3)'!$L$231</c:f>
              <c:strCache>
                <c:ptCount val="1"/>
                <c:pt idx="0">
                  <c:v>ROE</c:v>
                </c:pt>
              </c:strCache>
            </c:strRef>
          </c:tx>
          <c:spPr>
            <a:solidFill>
              <a:schemeClr val="accent3">
                <a:alpha val="85000"/>
              </a:schemeClr>
            </a:solidFill>
            <a:ln w="9525" cap="flat" cmpd="sng" algn="ctr">
              <a:solidFill>
                <a:schemeClr val="lt1">
                  <a:alpha val="50000"/>
                </a:schemeClr>
              </a:solidFill>
              <a:round/>
            </a:ln>
            <a:effectLst/>
          </c:spPr>
          <c:invertIfNegative val="0"/>
          <c:dLbls>
            <c:dLbl>
              <c:idx val="0"/>
              <c:layout>
                <c:manualLayout>
                  <c:x val="0"/>
                  <c:y val="-1.32710551107798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BE5-41BC-B1DD-C644CD100903}"/>
                </c:ext>
              </c:extLst>
            </c:dLbl>
            <c:dLbl>
              <c:idx val="1"/>
              <c:layout>
                <c:manualLayout>
                  <c:x val="-4.4052863436123621E-3"/>
                  <c:y val="2.581170700184333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BE5-41BC-B1DD-C644CD100903}"/>
                </c:ext>
              </c:extLst>
            </c:dLbl>
            <c:dLbl>
              <c:idx val="2"/>
              <c:layout>
                <c:manualLayout>
                  <c:x val="-5.3841766659467811E-17"/>
                  <c:y val="2.581170700184333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BE5-41BC-B1DD-C644CD100903}"/>
                </c:ext>
              </c:extLst>
            </c:dLbl>
            <c:dLbl>
              <c:idx val="3"/>
              <c:layout>
                <c:manualLayout>
                  <c:x val="0"/>
                  <c:y val="2.581170700184333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BE5-41BC-B1DD-C644CD100903}"/>
                </c:ext>
              </c:extLst>
            </c:dLbl>
            <c:dLbl>
              <c:idx val="4"/>
              <c:layout>
                <c:manualLayout>
                  <c:x val="0"/>
                  <c:y val="5.20154383306531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BE5-41BC-B1DD-C644CD100903}"/>
                </c:ext>
              </c:extLst>
            </c:dLbl>
            <c:dLbl>
              <c:idx val="5"/>
              <c:layout>
                <c:manualLayout>
                  <c:x val="-1.0768353331893562E-16"/>
                  <c:y val="5.20154383306531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BE5-41BC-B1DD-C644CD10090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lumMod val="50000"/>
                      </a:schemeClr>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'Graficos (3)'!$J$232:$J$237</c:f>
              <c:strCache>
                <c:ptCount val="6"/>
                <c:pt idx="0">
                  <c:v>AGROPECUARIO</c:v>
                </c:pt>
                <c:pt idx="1">
                  <c:v>COMERCIO</c:v>
                </c:pt>
                <c:pt idx="2">
                  <c:v>CONSTRUCCIÓN</c:v>
                </c:pt>
                <c:pt idx="3">
                  <c:v>MANUFACTURA</c:v>
                </c:pt>
                <c:pt idx="4">
                  <c:v>MINERO E HIDROCARBUROS</c:v>
                </c:pt>
                <c:pt idx="5">
                  <c:v>SERVICIOS</c:v>
                </c:pt>
              </c:strCache>
            </c:strRef>
          </c:cat>
          <c:val>
            <c:numRef>
              <c:f>'Graficos (3)'!$L$232:$L$237</c:f>
              <c:numCache>
                <c:formatCode>0.0%</c:formatCode>
                <c:ptCount val="6"/>
                <c:pt idx="0">
                  <c:v>5.7213702244693024E-3</c:v>
                </c:pt>
                <c:pt idx="1">
                  <c:v>5.1746271181093213E-2</c:v>
                </c:pt>
                <c:pt idx="2">
                  <c:v>6.4743543126392814E-2</c:v>
                </c:pt>
                <c:pt idx="3">
                  <c:v>4.5145499941657674E-2</c:v>
                </c:pt>
                <c:pt idx="4">
                  <c:v>-5.3493870092428099E-2</c:v>
                </c:pt>
                <c:pt idx="5">
                  <c:v>5.8492073045652487E-2</c:v>
                </c:pt>
              </c:numCache>
            </c:numRef>
          </c:val>
          <c:extLst>
            <c:ext xmlns:c16="http://schemas.microsoft.com/office/drawing/2014/chart" uri="{C3380CC4-5D6E-409C-BE32-E72D297353CC}">
              <c16:uniqueId val="{0000000C-9BE5-41BC-B1DD-C644CD100903}"/>
            </c:ext>
          </c:extLst>
        </c:ser>
        <c:ser>
          <c:idx val="2"/>
          <c:order val="2"/>
          <c:tx>
            <c:strRef>
              <c:f>'Graficos (3)'!$M$231</c:f>
              <c:strCache>
                <c:ptCount val="1"/>
                <c:pt idx="0">
                  <c:v>Margen</c:v>
                </c:pt>
              </c:strCache>
            </c:strRef>
          </c:tx>
          <c:spPr>
            <a:solidFill>
              <a:schemeClr val="accent5">
                <a:alpha val="85000"/>
              </a:schemeClr>
            </a:solidFill>
            <a:ln w="9525" cap="flat" cmpd="sng" algn="ctr">
              <a:solidFill>
                <a:schemeClr val="lt1">
                  <a:alpha val="50000"/>
                </a:schemeClr>
              </a:solidFill>
              <a:round/>
            </a:ln>
            <a:effectLst/>
          </c:spPr>
          <c:invertIfNegative val="0"/>
          <c:dLbls>
            <c:dLbl>
              <c:idx val="0"/>
              <c:layout>
                <c:manualLayout>
                  <c:x val="1.3460441664866953E-17"/>
                  <c:y val="2.236189292453861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BE5-41BC-B1DD-C644CD100903}"/>
                </c:ext>
              </c:extLst>
            </c:dLbl>
            <c:dLbl>
              <c:idx val="1"/>
              <c:layout>
                <c:manualLayout>
                  <c:x val="0"/>
                  <c:y val="2.581170700184333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BE5-41BC-B1DD-C644CD100903}"/>
                </c:ext>
              </c:extLst>
            </c:dLbl>
            <c:dLbl>
              <c:idx val="2"/>
              <c:layout>
                <c:manualLayout>
                  <c:x val="0"/>
                  <c:y val="-3.9202432696692599E-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BE5-41BC-B1DD-C644CD100903}"/>
                </c:ext>
              </c:extLst>
            </c:dLbl>
            <c:dLbl>
              <c:idx val="3"/>
              <c:layout>
                <c:manualLayout>
                  <c:x val="0"/>
                  <c:y val="-2.65957556557767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BE5-41BC-B1DD-C644CD100903}"/>
                </c:ext>
              </c:extLst>
            </c:dLbl>
            <c:dLbl>
              <c:idx val="4"/>
              <c:layout>
                <c:manualLayout>
                  <c:x val="0"/>
                  <c:y val="2.581170700184238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BE5-41BC-B1DD-C644CD100903}"/>
                </c:ext>
              </c:extLst>
            </c:dLbl>
            <c:dLbl>
              <c:idx val="5"/>
              <c:layout>
                <c:manualLayout>
                  <c:x val="0"/>
                  <c:y val="2.581170700184321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9BE5-41BC-B1DD-C644CD10090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70C0"/>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'Graficos (3)'!$J$232:$J$237</c:f>
              <c:strCache>
                <c:ptCount val="6"/>
                <c:pt idx="0">
                  <c:v>AGROPECUARIO</c:v>
                </c:pt>
                <c:pt idx="1">
                  <c:v>COMERCIO</c:v>
                </c:pt>
                <c:pt idx="2">
                  <c:v>CONSTRUCCIÓN</c:v>
                </c:pt>
                <c:pt idx="3">
                  <c:v>MANUFACTURA</c:v>
                </c:pt>
                <c:pt idx="4">
                  <c:v>MINERO E HIDROCARBUROS</c:v>
                </c:pt>
                <c:pt idx="5">
                  <c:v>SERVICIOS</c:v>
                </c:pt>
              </c:strCache>
            </c:strRef>
          </c:cat>
          <c:val>
            <c:numRef>
              <c:f>'Graficos (3)'!$M$232:$M$237</c:f>
              <c:numCache>
                <c:formatCode>0.0%</c:formatCode>
                <c:ptCount val="6"/>
                <c:pt idx="0">
                  <c:v>6.5408979914319603E-3</c:v>
                </c:pt>
                <c:pt idx="1">
                  <c:v>1.5177122066724273E-2</c:v>
                </c:pt>
                <c:pt idx="2">
                  <c:v>4.9161322276810734E-2</c:v>
                </c:pt>
                <c:pt idx="3">
                  <c:v>2.285720443572847E-2</c:v>
                </c:pt>
                <c:pt idx="4">
                  <c:v>-4.8369677518210252E-2</c:v>
                </c:pt>
                <c:pt idx="5">
                  <c:v>0.10307523021479047</c:v>
                </c:pt>
              </c:numCache>
            </c:numRef>
          </c:val>
          <c:extLst>
            <c:ext xmlns:c16="http://schemas.microsoft.com/office/drawing/2014/chart" uri="{C3380CC4-5D6E-409C-BE32-E72D297353CC}">
              <c16:uniqueId val="{00000013-9BE5-41BC-B1DD-C644CD100903}"/>
            </c:ext>
          </c:extLst>
        </c:ser>
        <c:dLbls>
          <c:dLblPos val="inEnd"/>
          <c:showLegendKey val="0"/>
          <c:showVal val="1"/>
          <c:showCatName val="0"/>
          <c:showSerName val="0"/>
          <c:showPercent val="0"/>
          <c:showBubbleSize val="0"/>
        </c:dLbls>
        <c:gapWidth val="18"/>
        <c:overlap val="-8"/>
        <c:axId val="420688832"/>
        <c:axId val="420689224"/>
      </c:barChart>
      <c:catAx>
        <c:axId val="4206888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0" i="0" u="none" strike="noStrike" kern="1200" cap="all" baseline="0">
                <a:solidFill>
                  <a:schemeClr val="dk1">
                    <a:lumMod val="75000"/>
                    <a:lumOff val="25000"/>
                  </a:schemeClr>
                </a:solidFill>
                <a:latin typeface="+mn-lt"/>
                <a:ea typeface="+mn-ea"/>
                <a:cs typeface="+mn-cs"/>
              </a:defRPr>
            </a:pPr>
            <a:endParaRPr lang="es-ES"/>
          </a:p>
        </c:txPr>
        <c:crossAx val="420689224"/>
        <c:crosses val="autoZero"/>
        <c:auto val="1"/>
        <c:lblAlgn val="ctr"/>
        <c:lblOffset val="100"/>
        <c:noMultiLvlLbl val="0"/>
      </c:catAx>
      <c:valAx>
        <c:axId val="420689224"/>
        <c:scaling>
          <c:orientation val="minMax"/>
        </c:scaling>
        <c:delete val="1"/>
        <c:axPos val="l"/>
        <c:majorGridlines>
          <c:spPr>
            <a:ln w="9525" cap="flat" cmpd="sng" algn="ctr">
              <a:noFill/>
              <a:round/>
            </a:ln>
            <a:effectLst/>
          </c:spPr>
        </c:majorGridlines>
        <c:numFmt formatCode="0.0%" sourceLinked="1"/>
        <c:majorTickMark val="none"/>
        <c:minorTickMark val="none"/>
        <c:tickLblPos val="nextTo"/>
        <c:crossAx val="420688832"/>
        <c:crosses val="autoZero"/>
        <c:crossBetween val="between"/>
      </c:valAx>
      <c:spPr>
        <a:noFill/>
        <a:ln>
          <a:noFill/>
        </a:ln>
        <a:effectLst/>
      </c:spPr>
    </c:plotArea>
    <c:legend>
      <c:legendPos val="b"/>
      <c:layout>
        <c:manualLayout>
          <c:xMode val="edge"/>
          <c:yMode val="edge"/>
          <c:x val="1.4363153272064442E-2"/>
          <c:y val="6.847695210443451E-2"/>
          <c:w val="0.22907535236509532"/>
          <c:h val="5.3129041590405567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300" b="0" i="0" u="none" strike="noStrike" kern="1200" baseline="0">
              <a:solidFill>
                <a:schemeClr val="dk1">
                  <a:lumMod val="75000"/>
                  <a:lumOff val="25000"/>
                </a:schemeClr>
              </a:solidFill>
              <a:latin typeface="+mn-lt"/>
              <a:ea typeface="+mn-ea"/>
              <a:cs typeface="+mn-cs"/>
            </a:defRPr>
          </a:pPr>
          <a:endParaRPr lang="es-ES"/>
        </a:p>
      </c:txPr>
    </c:legend>
    <c:plotVisOnly val="1"/>
    <c:dispBlanksAs val="gap"/>
    <c:showDLblsOverMax val="0"/>
  </c:chart>
  <c:spPr>
    <a:noFill/>
    <a:ln w="9525" cap="flat" cmpd="sng" algn="ctr">
      <a:noFill/>
      <a:round/>
    </a:ln>
    <a:effectLst/>
  </c:spPr>
  <c:txPr>
    <a:bodyPr/>
    <a:lstStyle/>
    <a:p>
      <a:pPr>
        <a:defRPr/>
      </a:pPr>
      <a:endParaRPr lang="es-E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spPr>
              <a:solidFill>
                <a:srgbClr val="FF990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44D-4D50-949F-D7891F73D8A5}"/>
              </c:ext>
            </c:extLst>
          </c:dPt>
          <c:dPt>
            <c:idx val="1"/>
            <c:bubble3D val="0"/>
            <c:spPr>
              <a:solidFill>
                <a:srgbClr val="7030A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44D-4D50-949F-D7891F73D8A5}"/>
              </c:ext>
            </c:extLst>
          </c:dPt>
          <c:dPt>
            <c:idx val="2"/>
            <c:bubble3D val="0"/>
            <c:spPr>
              <a:solidFill>
                <a:srgbClr val="007DBC"/>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44D-4D50-949F-D7891F73D8A5}"/>
              </c:ext>
            </c:extLst>
          </c:dPt>
          <c:dPt>
            <c:idx val="3"/>
            <c:bubble3D val="0"/>
            <c:spPr>
              <a:solidFill>
                <a:schemeClr val="accent4">
                  <a:lumMod val="75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44D-4D50-949F-D7891F73D8A5}"/>
              </c:ext>
            </c:extLst>
          </c:dPt>
          <c:dPt>
            <c:idx val="4"/>
            <c:bubble3D val="0"/>
            <c:spPr>
              <a:solidFill>
                <a:srgbClr val="FF000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A44D-4D50-949F-D7891F73D8A5}"/>
              </c:ext>
            </c:extLst>
          </c:dPt>
          <c:dPt>
            <c:idx val="5"/>
            <c:bubble3D val="0"/>
            <c:spPr>
              <a:solidFill>
                <a:srgbClr val="00206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A44D-4D50-949F-D7891F73D8A5}"/>
              </c:ext>
            </c:extLst>
          </c:dPt>
          <c:dLbls>
            <c:dLbl>
              <c:idx val="0"/>
              <c:tx>
                <c:rich>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r>
                      <a:rPr lang="en-US" sz="2400"/>
                      <a:t>46,0%</a:t>
                    </a:r>
                  </a:p>
                </c:rich>
              </c:tx>
              <c:numFmt formatCode="General"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s-ES"/>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44D-4D50-949F-D7891F73D8A5}"/>
                </c:ext>
              </c:extLst>
            </c:dLbl>
            <c:dLbl>
              <c:idx val="1"/>
              <c:layout>
                <c:manualLayout>
                  <c:x val="2.017145738779627E-3"/>
                  <c:y val="0"/>
                </c:manualLayout>
              </c:layout>
              <c:tx>
                <c:rich>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r>
                      <a:rPr lang="en-US" sz="2400"/>
                      <a:t>21,2%</a:t>
                    </a:r>
                  </a:p>
                </c:rich>
              </c:tx>
              <c:numFmt formatCode="General"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s-ES"/>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44D-4D50-949F-D7891F73D8A5}"/>
                </c:ext>
              </c:extLst>
            </c:dLbl>
            <c:dLbl>
              <c:idx val="2"/>
              <c:layout>
                <c:manualLayout>
                  <c:x val="4.034291477559254E-3"/>
                  <c:y val="-3.0174441535237639E-2"/>
                </c:manualLayout>
              </c:layout>
              <c:tx>
                <c:rich>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r>
                      <a:rPr lang="en-US" sz="2400"/>
                      <a:t>13,1%</a:t>
                    </a:r>
                  </a:p>
                </c:rich>
              </c:tx>
              <c:numFmt formatCode="General"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s-ES"/>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44D-4D50-949F-D7891F73D8A5}"/>
                </c:ext>
              </c:extLst>
            </c:dLbl>
            <c:dLbl>
              <c:idx val="3"/>
              <c:layout>
                <c:manualLayout>
                  <c:x val="4.034291477559254E-3"/>
                  <c:y val="-1.5087220767618785E-2"/>
                </c:manualLayout>
              </c:layout>
              <c:tx>
                <c:rich>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r>
                      <a:rPr lang="en-US" sz="2400"/>
                      <a:t>8,9%</a:t>
                    </a:r>
                  </a:p>
                </c:rich>
              </c:tx>
              <c:numFmt formatCode="General"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s-ES"/>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44D-4D50-949F-D7891F73D8A5}"/>
                </c:ext>
              </c:extLst>
            </c:dLbl>
            <c:dLbl>
              <c:idx val="4"/>
              <c:layout>
                <c:manualLayout>
                  <c:x val="-4.2232037347467955E-3"/>
                  <c:y val="-2.2266301870512553E-2"/>
                </c:manualLayout>
              </c:layout>
              <c:tx>
                <c:rich>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r>
                      <a:rPr lang="en-US" sz="2400"/>
                      <a:t>6,3%</a:t>
                    </a:r>
                  </a:p>
                </c:rich>
              </c:tx>
              <c:numFmt formatCode="General"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s-ES"/>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A44D-4D50-949F-D7891F73D8A5}"/>
                </c:ext>
              </c:extLst>
            </c:dLbl>
            <c:dLbl>
              <c:idx val="5"/>
              <c:layout>
                <c:manualLayout>
                  <c:x val="-3.6767598544393683E-4"/>
                  <c:y val="-6.2812820804364539E-2"/>
                </c:manualLayout>
              </c:layout>
              <c:tx>
                <c:rich>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r>
                      <a:rPr lang="en-US" sz="2000"/>
                      <a:t>4,5%</a:t>
                    </a:r>
                  </a:p>
                </c:rich>
              </c:tx>
              <c:numFmt formatCode="General" sourceLinked="0"/>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endParaRPr lang="es-ES"/>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A44D-4D50-949F-D7891F73D8A5}"/>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lt1"/>
                    </a:solidFill>
                    <a:latin typeface="+mn-lt"/>
                    <a:ea typeface="+mn-ea"/>
                    <a:cs typeface="+mn-cs"/>
                  </a:defRPr>
                </a:pPr>
                <a:endParaRPr lang="es-ES"/>
              </a:p>
            </c:txPr>
            <c:showLegendKey val="0"/>
            <c:showVal val="0"/>
            <c:showCatName val="0"/>
            <c:showSerName val="0"/>
            <c:showPercent val="1"/>
            <c:showBubbleSize val="0"/>
            <c:showLeaderLines val="0"/>
            <c:extLst>
              <c:ext xmlns:c15="http://schemas.microsoft.com/office/drawing/2012/chart" uri="{CE6537A1-D6FC-4f65-9D91-7224C49458BB}"/>
            </c:extLst>
          </c:dLbls>
          <c:cat>
            <c:strRef>
              <c:f>'Graficos (3)'!$B$30:$B$35</c:f>
              <c:strCache>
                <c:ptCount val="6"/>
                <c:pt idx="0">
                  <c:v>Entre la 1.001 y la 2.500</c:v>
                </c:pt>
                <c:pt idx="1">
                  <c:v>Entre la 2.501 y la 4.000</c:v>
                </c:pt>
                <c:pt idx="2">
                  <c:v>Entre la 4.001 y la 5.500</c:v>
                </c:pt>
                <c:pt idx="3">
                  <c:v>Entre la 5.501 y la 7.000</c:v>
                </c:pt>
                <c:pt idx="4">
                  <c:v>Entre la 7.001 y la 8.500</c:v>
                </c:pt>
                <c:pt idx="5">
                  <c:v>Entre la 8.501 y la 10.000</c:v>
                </c:pt>
              </c:strCache>
            </c:strRef>
          </c:cat>
          <c:val>
            <c:numRef>
              <c:f>'Graficos (3)'!$D$30:$D$35</c:f>
              <c:numCache>
                <c:formatCode>0.0%</c:formatCode>
                <c:ptCount val="6"/>
                <c:pt idx="0">
                  <c:v>0.45960368424653891</c:v>
                </c:pt>
                <c:pt idx="1">
                  <c:v>0.21236933112259407</c:v>
                </c:pt>
                <c:pt idx="2">
                  <c:v>0.13095105386428926</c:v>
                </c:pt>
                <c:pt idx="3">
                  <c:v>8.9011839123901357E-2</c:v>
                </c:pt>
                <c:pt idx="4">
                  <c:v>6.2742078141690236E-2</c:v>
                </c:pt>
                <c:pt idx="5">
                  <c:v>4.5322013500254436E-2</c:v>
                </c:pt>
              </c:numCache>
            </c:numRef>
          </c:val>
          <c:extLst>
            <c:ext xmlns:c16="http://schemas.microsoft.com/office/drawing/2014/chart" uri="{C3380CC4-5D6E-409C-BE32-E72D297353CC}">
              <c16:uniqueId val="{0000000C-A44D-4D50-949F-D7891F73D8A5}"/>
            </c:ext>
          </c:extLst>
        </c:ser>
        <c:dLbls>
          <c:showLegendKey val="0"/>
          <c:showVal val="0"/>
          <c:showCatName val="0"/>
          <c:showSerName val="0"/>
          <c:showPercent val="1"/>
          <c:showBubbleSize val="0"/>
          <c:showLeaderLines val="0"/>
        </c:dLbls>
        <c:firstSliceAng val="360"/>
        <c:holeSize val="50"/>
      </c:doughnutChart>
      <c:spPr>
        <a:noFill/>
        <a:ln>
          <a:noFill/>
        </a:ln>
        <a:effectLst/>
      </c:spPr>
    </c:plotArea>
    <c:plotVisOnly val="1"/>
    <c:dispBlanksAs val="gap"/>
    <c:showDLblsOverMax val="0"/>
  </c:chart>
  <c:spPr>
    <a:noFill/>
    <a:ln w="9525" cap="flat" cmpd="sng" algn="ctr">
      <a:noFill/>
      <a:round/>
    </a:ln>
    <a:effectLst/>
  </c:spPr>
  <c:txPr>
    <a:bodyPr/>
    <a:lstStyle/>
    <a:p>
      <a:pPr>
        <a:defRPr/>
      </a:pPr>
      <a:endParaRPr lang="es-E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5586255756287637E-2"/>
          <c:y val="3.6529675589286159E-2"/>
          <c:w val="0.96882748848742473"/>
          <c:h val="0.77554540871398792"/>
        </c:manualLayout>
      </c:layout>
      <c:barChart>
        <c:barDir val="col"/>
        <c:grouping val="stacked"/>
        <c:varyColors val="0"/>
        <c:ser>
          <c:idx val="0"/>
          <c:order val="0"/>
          <c:spPr>
            <a:solidFill>
              <a:schemeClr val="accent1"/>
            </a:solidFill>
            <a:ln>
              <a:noFill/>
            </a:ln>
            <a:effectLst>
              <a:outerShdw blurRad="50800" dist="38100" dir="2700000" algn="tl" rotWithShape="0">
                <a:prstClr val="black">
                  <a:alpha val="40000"/>
                </a:prstClr>
              </a:outerShdw>
            </a:effectLst>
          </c:spPr>
          <c:invertIfNegative val="0"/>
          <c:dPt>
            <c:idx val="0"/>
            <c:invertIfNegative val="0"/>
            <c:bubble3D val="0"/>
            <c:spPr>
              <a:solidFill>
                <a:srgbClr val="1F497D"/>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013-4B2E-AB39-4FA8ABBE1048}"/>
              </c:ext>
            </c:extLst>
          </c:dPt>
          <c:dPt>
            <c:idx val="1"/>
            <c:invertIfNegative val="0"/>
            <c:bubble3D val="0"/>
            <c:spPr>
              <a:solidFill>
                <a:srgbClr val="FFC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013-4B2E-AB39-4FA8ABBE1048}"/>
              </c:ext>
            </c:extLst>
          </c:dPt>
          <c:dPt>
            <c:idx val="2"/>
            <c:invertIfNegative val="0"/>
            <c:bubble3D val="0"/>
            <c:spPr>
              <a:solidFill>
                <a:srgbClr val="1F497D"/>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013-4B2E-AB39-4FA8ABBE1048}"/>
              </c:ext>
            </c:extLst>
          </c:dPt>
          <c:dPt>
            <c:idx val="3"/>
            <c:invertIfNegative val="0"/>
            <c:bubble3D val="0"/>
            <c:spPr>
              <a:solidFill>
                <a:srgbClr val="FFC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013-4B2E-AB39-4FA8ABBE1048}"/>
              </c:ext>
            </c:extLst>
          </c:dPt>
          <c:dLbls>
            <c:dLbl>
              <c:idx val="0"/>
              <c:layout>
                <c:manualLayout>
                  <c:x val="-1.5079301094579295E-3"/>
                  <c:y val="-0.36232535241374425"/>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013-4B2E-AB39-4FA8ABBE1048}"/>
                </c:ext>
              </c:extLst>
            </c:dLbl>
            <c:dLbl>
              <c:idx val="1"/>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s-ES"/>
                </a:p>
              </c:txPr>
              <c:showLegendKey val="0"/>
              <c:showVal val="1"/>
              <c:showCatName val="0"/>
              <c:showSerName val="0"/>
              <c:showPercent val="0"/>
              <c:showBubbleSize val="0"/>
              <c:extLst>
                <c:ext xmlns:c16="http://schemas.microsoft.com/office/drawing/2014/chart" uri="{C3380CC4-5D6E-409C-BE32-E72D297353CC}">
                  <c16:uniqueId val="{00000003-4013-4B2E-AB39-4FA8ABBE1048}"/>
                </c:ext>
              </c:extLst>
            </c:dLbl>
            <c:dLbl>
              <c:idx val="2"/>
              <c:layout>
                <c:manualLayout>
                  <c:x val="0"/>
                  <c:y val="-0.3708744777906221"/>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013-4B2E-AB39-4FA8ABBE1048}"/>
                </c:ext>
              </c:extLst>
            </c:dLbl>
            <c:dLbl>
              <c:idx val="3"/>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s-ES"/>
                </a:p>
              </c:txPr>
              <c:showLegendKey val="0"/>
              <c:showVal val="1"/>
              <c:showCatName val="0"/>
              <c:showSerName val="0"/>
              <c:showPercent val="0"/>
              <c:showBubbleSize val="0"/>
              <c:extLst>
                <c:ext xmlns:c16="http://schemas.microsoft.com/office/drawing/2014/chart" uri="{C3380CC4-5D6E-409C-BE32-E72D297353CC}">
                  <c16:uniqueId val="{00000007-4013-4B2E-AB39-4FA8ABBE104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Resumen!$H$29:$K$30</c:f>
              <c:multiLvlStrCache>
                <c:ptCount val="4"/>
                <c:lvl>
                  <c:pt idx="0">
                    <c:v>Activo</c:v>
                  </c:pt>
                  <c:pt idx="1">
                    <c:v>Pasivo y Patrimonio</c:v>
                  </c:pt>
                  <c:pt idx="2">
                    <c:v>Activo</c:v>
                  </c:pt>
                  <c:pt idx="3">
                    <c:v>Pasivo y Patrimonio</c:v>
                  </c:pt>
                </c:lvl>
                <c:lvl>
                  <c:pt idx="0">
                    <c:v>2017</c:v>
                  </c:pt>
                  <c:pt idx="2">
                    <c:v>2018</c:v>
                  </c:pt>
                </c:lvl>
              </c:multiLvlStrCache>
            </c:multiLvlStrRef>
          </c:cat>
          <c:val>
            <c:numRef>
              <c:f>Resumen!$H$31:$K$31</c:f>
              <c:numCache>
                <c:formatCode>"$"\ #,##0.0_);\("$"\ #,##0.0\)</c:formatCode>
                <c:ptCount val="4"/>
                <c:pt idx="0">
                  <c:v>367.47736278039071</c:v>
                </c:pt>
                <c:pt idx="1">
                  <c:v>200.2</c:v>
                </c:pt>
                <c:pt idx="2" formatCode="&quot;$&quot;\ #,##0.00">
                  <c:v>391.02307989204729</c:v>
                </c:pt>
                <c:pt idx="3" formatCode="&quot;$&quot;\ #,##0.0">
                  <c:v>210.9</c:v>
                </c:pt>
              </c:numCache>
            </c:numRef>
          </c:val>
          <c:extLst>
            <c:ext xmlns:c16="http://schemas.microsoft.com/office/drawing/2014/chart" uri="{C3380CC4-5D6E-409C-BE32-E72D297353CC}">
              <c16:uniqueId val="{00000008-4013-4B2E-AB39-4FA8ABBE1048}"/>
            </c:ext>
          </c:extLst>
        </c:ser>
        <c:ser>
          <c:idx val="1"/>
          <c:order val="1"/>
          <c:spPr>
            <a:solidFill>
              <a:srgbClr val="1F497D">
                <a:lumMod val="40000"/>
                <a:lumOff val="60000"/>
              </a:srgbClr>
            </a:solidFill>
            <a:ln>
              <a:noFill/>
            </a:ln>
            <a:effectLst>
              <a:outerShdw blurRad="50800" dist="38100" dir="2700000" algn="tl" rotWithShape="0">
                <a:prstClr val="black">
                  <a:alpha val="40000"/>
                </a:prstClr>
              </a:outerShdw>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9-4013-4B2E-AB39-4FA8ABBE104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Resumen!$H$29:$K$30</c:f>
              <c:multiLvlStrCache>
                <c:ptCount val="4"/>
                <c:lvl>
                  <c:pt idx="0">
                    <c:v>Activo</c:v>
                  </c:pt>
                  <c:pt idx="1">
                    <c:v>Pasivo y Patrimonio</c:v>
                  </c:pt>
                  <c:pt idx="2">
                    <c:v>Activo</c:v>
                  </c:pt>
                  <c:pt idx="3">
                    <c:v>Pasivo y Patrimonio</c:v>
                  </c:pt>
                </c:lvl>
                <c:lvl>
                  <c:pt idx="0">
                    <c:v>2017</c:v>
                  </c:pt>
                  <c:pt idx="2">
                    <c:v>2018</c:v>
                  </c:pt>
                </c:lvl>
              </c:multiLvlStrCache>
            </c:multiLvlStrRef>
          </c:cat>
          <c:val>
            <c:numRef>
              <c:f>Resumen!$H$32:$K$32</c:f>
              <c:numCache>
                <c:formatCode>"$"\ #,##0.0_);\("$"\ #,##0.0\)</c:formatCode>
                <c:ptCount val="4"/>
                <c:pt idx="1">
                  <c:v>167.3</c:v>
                </c:pt>
                <c:pt idx="3" formatCode="&quot;$&quot;\ #,##0.0">
                  <c:v>180.1</c:v>
                </c:pt>
              </c:numCache>
            </c:numRef>
          </c:val>
          <c:extLst>
            <c:ext xmlns:c16="http://schemas.microsoft.com/office/drawing/2014/chart" uri="{C3380CC4-5D6E-409C-BE32-E72D297353CC}">
              <c16:uniqueId val="{0000000A-4013-4B2E-AB39-4FA8ABBE1048}"/>
            </c:ext>
          </c:extLst>
        </c:ser>
        <c:dLbls>
          <c:showLegendKey val="0"/>
          <c:showVal val="0"/>
          <c:showCatName val="0"/>
          <c:showSerName val="0"/>
          <c:showPercent val="0"/>
          <c:showBubbleSize val="0"/>
        </c:dLbls>
        <c:gapWidth val="176"/>
        <c:overlap val="100"/>
        <c:axId val="420675896"/>
        <c:axId val="420703336"/>
      </c:barChart>
      <c:catAx>
        <c:axId val="420675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s-ES"/>
          </a:p>
        </c:txPr>
        <c:crossAx val="420703336"/>
        <c:crosses val="autoZero"/>
        <c:auto val="1"/>
        <c:lblAlgn val="ctr"/>
        <c:lblOffset val="100"/>
        <c:noMultiLvlLbl val="0"/>
      </c:catAx>
      <c:valAx>
        <c:axId val="420703336"/>
        <c:scaling>
          <c:orientation val="minMax"/>
        </c:scaling>
        <c:delete val="1"/>
        <c:axPos val="l"/>
        <c:numFmt formatCode="&quot;$&quot;\ #,##0.0_);\(&quot;$&quot;\ #,##0.0\)" sourceLinked="1"/>
        <c:majorTickMark val="none"/>
        <c:minorTickMark val="none"/>
        <c:tickLblPos val="nextTo"/>
        <c:crossAx val="42067589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s-E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781631742481386E-2"/>
          <c:y val="3.2592600196582139E-2"/>
          <c:w val="0.96043673651503725"/>
          <c:h val="0.83089363217115941"/>
        </c:manualLayout>
      </c:layout>
      <c:barChart>
        <c:barDir val="col"/>
        <c:grouping val="clustered"/>
        <c:varyColors val="0"/>
        <c:ser>
          <c:idx val="0"/>
          <c:order val="0"/>
          <c:tx>
            <c:strRef>
              <c:f>Graficos!$B$97</c:f>
              <c:strCache>
                <c:ptCount val="1"/>
                <c:pt idx="0">
                  <c:v>Ingresos Operacionales</c:v>
                </c:pt>
              </c:strCache>
            </c:strRef>
          </c:tx>
          <c:spPr>
            <a:solidFill>
              <a:srgbClr val="7030A0"/>
            </a:solidFill>
            <a:ln w="9525" cap="flat" cmpd="sng" algn="ctr">
              <a:solidFill>
                <a:schemeClr val="lt1">
                  <a:alpha val="50000"/>
                </a:schemeClr>
              </a:solidFill>
              <a:round/>
            </a:ln>
            <a:effectLst/>
          </c:spPr>
          <c:invertIfNegative val="0"/>
          <c:dPt>
            <c:idx val="0"/>
            <c:invertIfNegative val="0"/>
            <c:bubble3D val="0"/>
            <c:spPr>
              <a:solidFill>
                <a:schemeClr val="accent4"/>
              </a:solidFill>
              <a:ln w="9525" cap="flat" cmpd="sng" algn="ctr">
                <a:solidFill>
                  <a:schemeClr val="lt1">
                    <a:alpha val="50000"/>
                  </a:schemeClr>
                </a:solidFill>
                <a:round/>
              </a:ln>
              <a:effectLst/>
            </c:spPr>
            <c:extLst>
              <c:ext xmlns:c16="http://schemas.microsoft.com/office/drawing/2014/chart" uri="{C3380CC4-5D6E-409C-BE32-E72D297353CC}">
                <c16:uniqueId val="{00000001-8545-42F5-9B8D-D5BC176945A0}"/>
              </c:ext>
            </c:extLst>
          </c:dPt>
          <c:dPt>
            <c:idx val="1"/>
            <c:invertIfNegative val="0"/>
            <c:bubble3D val="0"/>
            <c:spPr>
              <a:solidFill>
                <a:schemeClr val="accent4"/>
              </a:solidFill>
              <a:ln w="9525" cap="flat" cmpd="sng" algn="ctr">
                <a:solidFill>
                  <a:schemeClr val="lt1">
                    <a:alpha val="50000"/>
                  </a:schemeClr>
                </a:solidFill>
                <a:round/>
              </a:ln>
              <a:effectLst/>
            </c:spPr>
            <c:extLst>
              <c:ext xmlns:c16="http://schemas.microsoft.com/office/drawing/2014/chart" uri="{C3380CC4-5D6E-409C-BE32-E72D297353CC}">
                <c16:uniqueId val="{00000003-8545-42F5-9B8D-D5BC176945A0}"/>
              </c:ext>
            </c:extLst>
          </c:dPt>
          <c:dLbls>
            <c:dLbl>
              <c:idx val="0"/>
              <c:layout>
                <c:manualLayout>
                  <c:x val="5.3949904752221963E-3"/>
                  <c:y val="2.9186358515335903E-3"/>
                </c:manualLayout>
              </c:layout>
              <c:tx>
                <c:rich>
                  <a:bodyPr/>
                  <a:lstStyle/>
                  <a:p>
                    <a:fld id="{60231E60-78AB-48FA-BC86-23EFD2200C01}" type="VALUE">
                      <a:rPr lang="en-US" sz="1400" dirty="0"/>
                      <a:pPr/>
                      <a:t>[VALOR]</a:t>
                    </a:fld>
                    <a:endParaRPr lang="es-E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545-42F5-9B8D-D5BC176945A0}"/>
                </c:ext>
              </c:extLst>
            </c:dLbl>
            <c:dLbl>
              <c:idx val="1"/>
              <c:layout>
                <c:manualLayout>
                  <c:x val="-7.1933206336295954E-3"/>
                  <c:y val="-4.4327802701149653E-5"/>
                </c:manualLayout>
              </c:layout>
              <c:tx>
                <c:rich>
                  <a:bodyPr/>
                  <a:lstStyle/>
                  <a:p>
                    <a:fld id="{B08F3D08-C9CD-4B6A-9899-8C6BB61AF4A7}" type="VALUE">
                      <a:rPr lang="en-US" sz="1400"/>
                      <a:pPr/>
                      <a:t>[VALOR]</a:t>
                    </a:fld>
                    <a:endParaRPr lang="es-E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545-42F5-9B8D-D5BC176945A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lumMod val="50000"/>
                      </a:schemeClr>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Graficos!$C$96:$D$96</c:f>
              <c:numCache>
                <c:formatCode>General</c:formatCode>
                <c:ptCount val="2"/>
                <c:pt idx="0">
                  <c:v>2017</c:v>
                </c:pt>
                <c:pt idx="1">
                  <c:v>2018</c:v>
                </c:pt>
              </c:numCache>
            </c:numRef>
          </c:cat>
          <c:val>
            <c:numRef>
              <c:f>Graficos!$C$97:$D$97</c:f>
              <c:numCache>
                <c:formatCode>"$"\ #,##0.0</c:formatCode>
                <c:ptCount val="2"/>
                <c:pt idx="0">
                  <c:v>237.55371068245594</c:v>
                </c:pt>
                <c:pt idx="1">
                  <c:v>258.07546915218882</c:v>
                </c:pt>
              </c:numCache>
            </c:numRef>
          </c:val>
          <c:extLst>
            <c:ext xmlns:c16="http://schemas.microsoft.com/office/drawing/2014/chart" uri="{C3380CC4-5D6E-409C-BE32-E72D297353CC}">
              <c16:uniqueId val="{00000004-8545-42F5-9B8D-D5BC176945A0}"/>
            </c:ext>
          </c:extLst>
        </c:ser>
        <c:ser>
          <c:idx val="1"/>
          <c:order val="1"/>
          <c:tx>
            <c:strRef>
              <c:f>Graficos!$B$98</c:f>
              <c:strCache>
                <c:ptCount val="1"/>
                <c:pt idx="0">
                  <c:v>Ganancias (Pérdidas)</c:v>
                </c:pt>
              </c:strCache>
            </c:strRef>
          </c:tx>
          <c:spPr>
            <a:solidFill>
              <a:srgbClr val="0070C0"/>
            </a:solidFill>
            <a:ln w="9525" cap="flat" cmpd="sng" algn="ctr">
              <a:solidFill>
                <a:schemeClr val="lt1">
                  <a:alpha val="50000"/>
                </a:schemeClr>
              </a:solidFill>
              <a:round/>
            </a:ln>
            <a:effectLst/>
          </c:spPr>
          <c:invertIfNegative val="0"/>
          <c:dPt>
            <c:idx val="1"/>
            <c:invertIfNegative val="0"/>
            <c:bubble3D val="0"/>
            <c:spPr>
              <a:solidFill>
                <a:srgbClr val="0070C0"/>
              </a:solidFill>
              <a:ln w="22225" cap="flat" cmpd="sng" algn="ctr">
                <a:solidFill>
                  <a:schemeClr val="accent1"/>
                </a:solidFill>
                <a:round/>
              </a:ln>
              <a:effectLst/>
            </c:spPr>
            <c:extLst>
              <c:ext xmlns:c16="http://schemas.microsoft.com/office/drawing/2014/chart" uri="{C3380CC4-5D6E-409C-BE32-E72D297353CC}">
                <c16:uniqueId val="{00000006-8545-42F5-9B8D-D5BC176945A0}"/>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1">
                        <a:lumMod val="50000"/>
                      </a:schemeClr>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Graficos!$C$96:$D$96</c:f>
              <c:numCache>
                <c:formatCode>General</c:formatCode>
                <c:ptCount val="2"/>
                <c:pt idx="0">
                  <c:v>2017</c:v>
                </c:pt>
                <c:pt idx="1">
                  <c:v>2018</c:v>
                </c:pt>
              </c:numCache>
            </c:numRef>
          </c:cat>
          <c:val>
            <c:numRef>
              <c:f>Graficos!$C$98:$D$98</c:f>
              <c:numCache>
                <c:formatCode>"$"\ #,##0.0</c:formatCode>
                <c:ptCount val="2"/>
                <c:pt idx="0">
                  <c:v>9.3411128895119973</c:v>
                </c:pt>
                <c:pt idx="1">
                  <c:v>10.745886213796004</c:v>
                </c:pt>
              </c:numCache>
            </c:numRef>
          </c:val>
          <c:extLst>
            <c:ext xmlns:c16="http://schemas.microsoft.com/office/drawing/2014/chart" uri="{C3380CC4-5D6E-409C-BE32-E72D297353CC}">
              <c16:uniqueId val="{00000007-8545-42F5-9B8D-D5BC176945A0}"/>
            </c:ext>
          </c:extLst>
        </c:ser>
        <c:ser>
          <c:idx val="2"/>
          <c:order val="2"/>
          <c:tx>
            <c:strRef>
              <c:f>Graficos!$B$99</c:f>
              <c:strCache>
                <c:ptCount val="1"/>
                <c:pt idx="0">
                  <c:v>PIB - Nominal</c:v>
                </c:pt>
              </c:strCache>
            </c:strRef>
          </c:tx>
          <c:spPr>
            <a:solidFill>
              <a:srgbClr val="0099CC"/>
            </a:solidFill>
            <a:ln w="9525" cap="flat" cmpd="sng" algn="ctr">
              <a:solidFill>
                <a:schemeClr val="lt1">
                  <a:alpha val="50000"/>
                </a:schemeClr>
              </a:solidFill>
              <a:round/>
            </a:ln>
            <a:effectLst/>
          </c:spPr>
          <c:invertIfNegative val="0"/>
          <c:dLbls>
            <c:dLbl>
              <c:idx val="0"/>
              <c:layout>
                <c:manualLayout>
                  <c:x val="1.7983301584073329E-3"/>
                  <c:y val="-4.4327802701176813E-5"/>
                </c:manualLayout>
              </c:layout>
              <c:tx>
                <c:rich>
                  <a:bodyPr/>
                  <a:lstStyle/>
                  <a:p>
                    <a:fld id="{2A02CEC9-58A9-42A3-AB92-2AD60978DF7D}" type="VALUE">
                      <a:rPr lang="en-US" sz="1400"/>
                      <a:pPr/>
                      <a:t>[VALOR]</a:t>
                    </a:fld>
                    <a:endParaRPr lang="es-E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8545-42F5-9B8D-D5BC176945A0}"/>
                </c:ext>
              </c:extLst>
            </c:dLbl>
            <c:dLbl>
              <c:idx val="1"/>
              <c:layout>
                <c:manualLayout>
                  <c:x val="0"/>
                  <c:y val="2.9186358515335903E-3"/>
                </c:manualLayout>
              </c:layout>
              <c:tx>
                <c:rich>
                  <a:bodyPr/>
                  <a:lstStyle/>
                  <a:p>
                    <a:fld id="{17EACFC6-A23D-432F-89F3-F7234ABC997D}" type="VALUE">
                      <a:rPr lang="en-US" sz="1400"/>
                      <a:pPr/>
                      <a:t>[VALOR]</a:t>
                    </a:fld>
                    <a:endParaRPr lang="es-E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545-42F5-9B8D-D5BC176945A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lumMod val="50000"/>
                      </a:schemeClr>
                    </a:solidFill>
                    <a:latin typeface="+mn-lt"/>
                    <a:ea typeface="+mn-ea"/>
                    <a:cs typeface="+mn-cs"/>
                  </a:defRPr>
                </a:pPr>
                <a:endParaRPr lang="es-E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Graficos!$C$96:$D$96</c:f>
              <c:numCache>
                <c:formatCode>General</c:formatCode>
                <c:ptCount val="2"/>
                <c:pt idx="0">
                  <c:v>2017</c:v>
                </c:pt>
                <c:pt idx="1">
                  <c:v>2018</c:v>
                </c:pt>
              </c:numCache>
            </c:numRef>
          </c:cat>
          <c:val>
            <c:numRef>
              <c:f>Graficos!$C$99:$D$99</c:f>
              <c:numCache>
                <c:formatCode>"$"\ #,##0.0</c:formatCode>
                <c:ptCount val="2"/>
                <c:pt idx="0">
                  <c:v>920.19399999999996</c:v>
                </c:pt>
                <c:pt idx="1">
                  <c:v>976.05582513726097</c:v>
                </c:pt>
              </c:numCache>
            </c:numRef>
          </c:val>
          <c:extLst>
            <c:ext xmlns:c16="http://schemas.microsoft.com/office/drawing/2014/chart" uri="{C3380CC4-5D6E-409C-BE32-E72D297353CC}">
              <c16:uniqueId val="{0000000A-8545-42F5-9B8D-D5BC176945A0}"/>
            </c:ext>
          </c:extLst>
        </c:ser>
        <c:dLbls>
          <c:dLblPos val="inEnd"/>
          <c:showLegendKey val="0"/>
          <c:showVal val="1"/>
          <c:showCatName val="0"/>
          <c:showSerName val="0"/>
          <c:showPercent val="0"/>
          <c:showBubbleSize val="0"/>
        </c:dLbls>
        <c:gapWidth val="78"/>
        <c:overlap val="-17"/>
        <c:axId val="420671584"/>
        <c:axId val="420680208"/>
      </c:barChart>
      <c:catAx>
        <c:axId val="4206715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s-ES"/>
          </a:p>
        </c:txPr>
        <c:crossAx val="420680208"/>
        <c:crosses val="autoZero"/>
        <c:auto val="1"/>
        <c:lblAlgn val="ctr"/>
        <c:lblOffset val="100"/>
        <c:noMultiLvlLbl val="0"/>
      </c:catAx>
      <c:valAx>
        <c:axId val="420680208"/>
        <c:scaling>
          <c:orientation val="minMax"/>
        </c:scaling>
        <c:delete val="1"/>
        <c:axPos val="l"/>
        <c:majorGridlines>
          <c:spPr>
            <a:ln w="9525" cap="flat" cmpd="sng" algn="ctr">
              <a:noFill/>
              <a:round/>
            </a:ln>
            <a:effectLst/>
          </c:spPr>
        </c:majorGridlines>
        <c:numFmt formatCode="&quot;$&quot;\ #,##0.0" sourceLinked="1"/>
        <c:majorTickMark val="none"/>
        <c:minorTickMark val="none"/>
        <c:tickLblPos val="nextTo"/>
        <c:crossAx val="420671584"/>
        <c:crosses val="autoZero"/>
        <c:crossBetween val="between"/>
      </c:valAx>
      <c:spPr>
        <a:noFill/>
        <a:ln>
          <a:solidFill>
            <a:schemeClr val="bg1"/>
          </a:solidFill>
        </a:ln>
        <a:effectLst/>
      </c:spPr>
    </c:plotArea>
    <c:legend>
      <c:legendPos val="b"/>
      <c:layout>
        <c:manualLayout>
          <c:xMode val="edge"/>
          <c:yMode val="edge"/>
          <c:x val="0"/>
          <c:y val="4.8142326775695941E-3"/>
          <c:w val="0.73187067259105532"/>
          <c:h val="5.0000361621548355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300" b="0" i="0" u="none" strike="noStrike" kern="1200" baseline="0">
              <a:solidFill>
                <a:schemeClr val="dk1">
                  <a:lumMod val="75000"/>
                  <a:lumOff val="25000"/>
                </a:schemeClr>
              </a:solidFill>
              <a:latin typeface="+mn-lt"/>
              <a:ea typeface="+mn-ea"/>
              <a:cs typeface="+mn-cs"/>
            </a:defRPr>
          </a:pPr>
          <a:endParaRPr lang="es-ES"/>
        </a:p>
      </c:txPr>
    </c:legend>
    <c:plotVisOnly val="1"/>
    <c:dispBlanksAs val="gap"/>
    <c:showDLblsOverMax val="0"/>
  </c:chart>
  <c:spPr>
    <a:noFill/>
    <a:ln w="9525" cap="flat" cmpd="sng" algn="ctr">
      <a:noFill/>
      <a:round/>
    </a:ln>
    <a:effectLst/>
  </c:spPr>
  <c:txPr>
    <a:bodyPr/>
    <a:lstStyle/>
    <a:p>
      <a:pPr>
        <a:defRPr/>
      </a:pPr>
      <a:endParaRPr lang="es-E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7234625930278104E-2"/>
          <c:y val="5.8485497866084583E-2"/>
          <c:w val="0.96553074813944384"/>
          <c:h val="0.82919940545251181"/>
        </c:manualLayout>
      </c:layout>
      <c:barChart>
        <c:barDir val="col"/>
        <c:grouping val="clustered"/>
        <c:varyColors val="0"/>
        <c:ser>
          <c:idx val="0"/>
          <c:order val="0"/>
          <c:tx>
            <c:strRef>
              <c:f>Resumen!$B$56</c:f>
              <c:strCache>
                <c:ptCount val="1"/>
                <c:pt idx="0">
                  <c:v>Empresas - Número</c:v>
                </c:pt>
              </c:strCache>
            </c:strRef>
          </c:tx>
          <c:spPr>
            <a:solidFill>
              <a:schemeClr val="tx2"/>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2"/>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Resumen!$F$55:$G$55</c:f>
              <c:numCache>
                <c:formatCode>General</c:formatCode>
                <c:ptCount val="2"/>
                <c:pt idx="0">
                  <c:v>2017</c:v>
                </c:pt>
                <c:pt idx="1">
                  <c:v>2018</c:v>
                </c:pt>
              </c:numCache>
            </c:numRef>
          </c:cat>
          <c:val>
            <c:numRef>
              <c:f>Resumen!$F$56:$G$56</c:f>
              <c:numCache>
                <c:formatCode>#,##0</c:formatCode>
                <c:ptCount val="2"/>
                <c:pt idx="0">
                  <c:v>1496</c:v>
                </c:pt>
                <c:pt idx="1">
                  <c:v>1513</c:v>
                </c:pt>
              </c:numCache>
            </c:numRef>
          </c:val>
          <c:extLst>
            <c:ext xmlns:c16="http://schemas.microsoft.com/office/drawing/2014/chart" uri="{C3380CC4-5D6E-409C-BE32-E72D297353CC}">
              <c16:uniqueId val="{00000000-0D3D-42F7-A447-02EFBD025614}"/>
            </c:ext>
          </c:extLst>
        </c:ser>
        <c:dLbls>
          <c:showLegendKey val="0"/>
          <c:showVal val="0"/>
          <c:showCatName val="0"/>
          <c:showSerName val="0"/>
          <c:showPercent val="0"/>
          <c:showBubbleSize val="0"/>
        </c:dLbls>
        <c:gapWidth val="177"/>
        <c:overlap val="-27"/>
        <c:axId val="420676288"/>
        <c:axId val="420673936"/>
      </c:barChart>
      <c:lineChart>
        <c:grouping val="standard"/>
        <c:varyColors val="0"/>
        <c:ser>
          <c:idx val="1"/>
          <c:order val="1"/>
          <c:tx>
            <c:strRef>
              <c:f>Resumen!$B$57</c:f>
              <c:strCache>
                <c:ptCount val="1"/>
                <c:pt idx="0">
                  <c:v>Pérdida en Billones</c:v>
                </c:pt>
              </c:strCache>
            </c:strRef>
          </c:tx>
          <c:spPr>
            <a:ln w="28575" cap="rnd">
              <a:solidFill>
                <a:srgbClr val="C00000"/>
              </a:solidFill>
              <a:prstDash val="sysDot"/>
              <a:round/>
            </a:ln>
            <a:effectLst>
              <a:outerShdw blurRad="50800" dist="38100" dir="2700000" algn="tl" rotWithShape="0">
                <a:prstClr val="black">
                  <a:alpha val="40000"/>
                </a:prstClr>
              </a:outerShdw>
            </a:effectLst>
          </c:spPr>
          <c:marker>
            <c:symbol val="circle"/>
            <c:size val="9"/>
            <c:spPr>
              <a:solidFill>
                <a:schemeClr val="accent2"/>
              </a:solidFill>
              <a:ln w="9525">
                <a:solidFill>
                  <a:srgbClr val="C00000"/>
                </a:solidFill>
              </a:ln>
              <a:effectLst>
                <a:outerShdw blurRad="50800" dist="38100" dir="2700000" algn="tl" rotWithShape="0">
                  <a:prstClr val="black">
                    <a:alpha val="40000"/>
                  </a:prstClr>
                </a:outerShdw>
              </a:effectLst>
            </c:spPr>
          </c:marker>
          <c:dLbls>
            <c:dLbl>
              <c:idx val="0"/>
              <c:layout>
                <c:manualLayout>
                  <c:x val="-5.0958480537734316E-2"/>
                  <c:y val="5.3392043994259696E-2"/>
                </c:manualLayout>
              </c:layout>
              <c:tx>
                <c:rich>
                  <a:bodyPr/>
                  <a:lstStyle/>
                  <a:p>
                    <a:r>
                      <a:rPr lang="en-US"/>
                      <a:t>$</a:t>
                    </a:r>
                    <a:fld id="{E9958ABD-F789-41EB-8A94-020A289B0857}" type="VALUE">
                      <a:rPr lang="en-US"/>
                      <a:pPr/>
                      <a:t>[VALOR]</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D3D-42F7-A447-02EFBD025614}"/>
                </c:ext>
              </c:extLst>
            </c:dLbl>
            <c:dLbl>
              <c:idx val="1"/>
              <c:layout>
                <c:manualLayout>
                  <c:x val="-7.50721114329968E-3"/>
                  <c:y val="-2.8599158629458825E-2"/>
                </c:manualLayout>
              </c:layout>
              <c:tx>
                <c:rich>
                  <a:bodyPr/>
                  <a:lstStyle/>
                  <a:p>
                    <a:r>
                      <a:rPr lang="en-US"/>
                      <a:t>$</a:t>
                    </a:r>
                    <a:fld id="{BFB5596A-71AC-4988-8E30-A1BE92ABF06D}" type="VALUE">
                      <a:rPr lang="en-US"/>
                      <a:pPr/>
                      <a:t>[VALOR]</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0D3D-42F7-A447-02EFBD025614}"/>
                </c:ext>
              </c:extLst>
            </c:dLbl>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bg1"/>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Resumen!$F$55:$G$55</c:f>
              <c:numCache>
                <c:formatCode>General</c:formatCode>
                <c:ptCount val="2"/>
                <c:pt idx="0">
                  <c:v>2017</c:v>
                </c:pt>
                <c:pt idx="1">
                  <c:v>2018</c:v>
                </c:pt>
              </c:numCache>
            </c:numRef>
          </c:cat>
          <c:val>
            <c:numRef>
              <c:f>Resumen!$F$57:$G$57</c:f>
              <c:numCache>
                <c:formatCode>0.0</c:formatCode>
                <c:ptCount val="2"/>
                <c:pt idx="0">
                  <c:v>6.7</c:v>
                </c:pt>
                <c:pt idx="1">
                  <c:v>7.5</c:v>
                </c:pt>
              </c:numCache>
            </c:numRef>
          </c:val>
          <c:smooth val="0"/>
          <c:extLst>
            <c:ext xmlns:c16="http://schemas.microsoft.com/office/drawing/2014/chart" uri="{C3380CC4-5D6E-409C-BE32-E72D297353CC}">
              <c16:uniqueId val="{00000003-0D3D-42F7-A447-02EFBD025614}"/>
            </c:ext>
          </c:extLst>
        </c:ser>
        <c:dLbls>
          <c:showLegendKey val="0"/>
          <c:showVal val="0"/>
          <c:showCatName val="0"/>
          <c:showSerName val="0"/>
          <c:showPercent val="0"/>
          <c:showBubbleSize val="0"/>
        </c:dLbls>
        <c:marker val="1"/>
        <c:smooth val="0"/>
        <c:axId val="420672760"/>
        <c:axId val="420673152"/>
      </c:lineChart>
      <c:catAx>
        <c:axId val="42067628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s-ES"/>
          </a:p>
        </c:txPr>
        <c:crossAx val="420673936"/>
        <c:crosses val="autoZero"/>
        <c:auto val="1"/>
        <c:lblAlgn val="ctr"/>
        <c:lblOffset val="100"/>
        <c:noMultiLvlLbl val="0"/>
      </c:catAx>
      <c:valAx>
        <c:axId val="420673936"/>
        <c:scaling>
          <c:orientation val="minMax"/>
          <c:min val="200"/>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s-ES"/>
          </a:p>
        </c:txPr>
        <c:crossAx val="420676288"/>
        <c:crosses val="autoZero"/>
        <c:crossBetween val="between"/>
        <c:majorUnit val="100"/>
        <c:minorUnit val="3"/>
      </c:valAx>
      <c:valAx>
        <c:axId val="420673152"/>
        <c:scaling>
          <c:orientation val="minMax"/>
          <c:max val="10.6"/>
          <c:min val="2"/>
        </c:scaling>
        <c:delete val="0"/>
        <c:axPos val="r"/>
        <c:numFmt formatCode="0.0" sourceLinked="1"/>
        <c:majorTickMark val="out"/>
        <c:minorTickMark val="none"/>
        <c:tickLblPos val="nextTo"/>
        <c:spPr>
          <a:noFill/>
          <a:ln>
            <a:solidFill>
              <a:schemeClr val="bg1"/>
            </a:solid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s-ES"/>
          </a:p>
        </c:txPr>
        <c:crossAx val="420672760"/>
        <c:crosses val="max"/>
        <c:crossBetween val="between"/>
        <c:majorUnit val="0.2"/>
      </c:valAx>
      <c:catAx>
        <c:axId val="420672760"/>
        <c:scaling>
          <c:orientation val="minMax"/>
        </c:scaling>
        <c:delete val="1"/>
        <c:axPos val="b"/>
        <c:numFmt formatCode="General" sourceLinked="1"/>
        <c:majorTickMark val="out"/>
        <c:minorTickMark val="none"/>
        <c:tickLblPos val="nextTo"/>
        <c:crossAx val="420673152"/>
        <c:crosses val="autoZero"/>
        <c:auto val="1"/>
        <c:lblAlgn val="ctr"/>
        <c:lblOffset val="100"/>
        <c:noMultiLvlLbl val="0"/>
      </c:catAx>
      <c:spPr>
        <a:noFill/>
        <a:ln>
          <a:noFill/>
        </a:ln>
        <a:effectLst/>
      </c:spPr>
    </c:plotArea>
    <c:legend>
      <c:legendPos val="r"/>
      <c:layout>
        <c:manualLayout>
          <c:xMode val="edge"/>
          <c:yMode val="edge"/>
          <c:x val="2.7847769028871389E-2"/>
          <c:y val="0.54607278433147199"/>
          <c:w val="0.13587096561346906"/>
          <c:h val="0.229190159334085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w="9525" cap="flat" cmpd="sng" algn="ctr">
      <a:noFill/>
      <a:round/>
    </a:ln>
    <a:effectLst/>
  </c:spPr>
  <c:txPr>
    <a:bodyPr/>
    <a:lstStyle/>
    <a:p>
      <a:pPr>
        <a:defRPr/>
      </a:pPr>
      <a:endParaRPr lang="es-E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20"/>
    </mc:Choice>
    <mc:Fallback>
      <c:style val="20"/>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5056320400500623E-2"/>
          <c:y val="3.2163742690058478E-2"/>
          <c:w val="0.93992490613266588"/>
          <c:h val="0.85889855873278997"/>
        </c:manualLayout>
      </c:layout>
      <c:barChart>
        <c:barDir val="col"/>
        <c:grouping val="clustered"/>
        <c:varyColors val="0"/>
        <c:ser>
          <c:idx val="0"/>
          <c:order val="0"/>
          <c:spPr>
            <a:solidFill>
              <a:srgbClr val="00B0F0"/>
            </a:solidFill>
          </c:spPr>
          <c:invertIfNegative val="0"/>
          <c:dPt>
            <c:idx val="1"/>
            <c:invertIfNegative val="0"/>
            <c:bubble3D val="0"/>
            <c:extLst>
              <c:ext xmlns:c16="http://schemas.microsoft.com/office/drawing/2014/chart" uri="{C3380CC4-5D6E-409C-BE32-E72D297353CC}">
                <c16:uniqueId val="{00000000-4CFA-4325-BA63-B78FE08D354B}"/>
              </c:ext>
            </c:extLst>
          </c:dPt>
          <c:dPt>
            <c:idx val="3"/>
            <c:invertIfNegative val="0"/>
            <c:bubble3D val="0"/>
            <c:extLst>
              <c:ext xmlns:c16="http://schemas.microsoft.com/office/drawing/2014/chart" uri="{C3380CC4-5D6E-409C-BE32-E72D297353CC}">
                <c16:uniqueId val="{00000001-4CFA-4325-BA63-B78FE08D354B}"/>
              </c:ext>
            </c:extLst>
          </c:dPt>
          <c:dPt>
            <c:idx val="5"/>
            <c:invertIfNegative val="0"/>
            <c:bubble3D val="0"/>
            <c:extLst>
              <c:ext xmlns:c16="http://schemas.microsoft.com/office/drawing/2014/chart" uri="{C3380CC4-5D6E-409C-BE32-E72D297353CC}">
                <c16:uniqueId val="{00000002-4CFA-4325-BA63-B78FE08D354B}"/>
              </c:ext>
            </c:extLst>
          </c:dPt>
          <c:dLbls>
            <c:spPr>
              <a:noFill/>
              <a:ln>
                <a:noFill/>
              </a:ln>
              <a:effectLst/>
            </c:spPr>
            <c:txPr>
              <a:bodyPr/>
              <a:lstStyle/>
              <a:p>
                <a:pPr>
                  <a:defRPr sz="1300" b="1">
                    <a:solidFill>
                      <a:sysClr val="windowText" lastClr="000000"/>
                    </a:solidFill>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Hoja2!$A$81:$A$86</c:f>
              <c:strCache>
                <c:ptCount val="6"/>
                <c:pt idx="0">
                  <c:v>COMERCIO</c:v>
                </c:pt>
                <c:pt idx="1">
                  <c:v>SERVICIOS</c:v>
                </c:pt>
                <c:pt idx="2">
                  <c:v>MANUFACTURA</c:v>
                </c:pt>
                <c:pt idx="3">
                  <c:v>CONSTRUCCIÓN</c:v>
                </c:pt>
                <c:pt idx="4">
                  <c:v>AGROPECUARIO</c:v>
                </c:pt>
                <c:pt idx="5">
                  <c:v>MINERO-HIDROCARBUROS</c:v>
                </c:pt>
              </c:strCache>
            </c:strRef>
          </c:cat>
          <c:val>
            <c:numRef>
              <c:f>Hoja2!$B$81:$B$86</c:f>
              <c:numCache>
                <c:formatCode>_(* #,##0_);_(* \(#,##0\);_(* "-"??_);_(@_)</c:formatCode>
                <c:ptCount val="6"/>
                <c:pt idx="0">
                  <c:v>3072</c:v>
                </c:pt>
                <c:pt idx="1">
                  <c:v>2512</c:v>
                </c:pt>
                <c:pt idx="2">
                  <c:v>1887</c:v>
                </c:pt>
                <c:pt idx="3">
                  <c:v>941</c:v>
                </c:pt>
                <c:pt idx="4">
                  <c:v>430</c:v>
                </c:pt>
                <c:pt idx="5">
                  <c:v>158</c:v>
                </c:pt>
              </c:numCache>
            </c:numRef>
          </c:val>
          <c:extLst>
            <c:ext xmlns:c16="http://schemas.microsoft.com/office/drawing/2014/chart" uri="{C3380CC4-5D6E-409C-BE32-E72D297353CC}">
              <c16:uniqueId val="{00000003-4CFA-4325-BA63-B78FE08D354B}"/>
            </c:ext>
          </c:extLst>
        </c:ser>
        <c:dLbls>
          <c:showLegendKey val="0"/>
          <c:showVal val="0"/>
          <c:showCatName val="0"/>
          <c:showSerName val="0"/>
          <c:showPercent val="0"/>
          <c:showBubbleSize val="0"/>
        </c:dLbls>
        <c:gapWidth val="150"/>
        <c:axId val="420680992"/>
        <c:axId val="420682168"/>
      </c:barChart>
      <c:catAx>
        <c:axId val="420680992"/>
        <c:scaling>
          <c:orientation val="minMax"/>
        </c:scaling>
        <c:delete val="0"/>
        <c:axPos val="b"/>
        <c:numFmt formatCode="General" sourceLinked="1"/>
        <c:majorTickMark val="out"/>
        <c:minorTickMark val="none"/>
        <c:tickLblPos val="nextTo"/>
        <c:txPr>
          <a:bodyPr rot="0"/>
          <a:lstStyle/>
          <a:p>
            <a:pPr>
              <a:defRPr sz="1000" b="1"/>
            </a:pPr>
            <a:endParaRPr lang="es-ES"/>
          </a:p>
        </c:txPr>
        <c:crossAx val="420682168"/>
        <c:crosses val="autoZero"/>
        <c:auto val="1"/>
        <c:lblAlgn val="ctr"/>
        <c:lblOffset val="100"/>
        <c:noMultiLvlLbl val="0"/>
      </c:catAx>
      <c:valAx>
        <c:axId val="420682168"/>
        <c:scaling>
          <c:orientation val="minMax"/>
        </c:scaling>
        <c:delete val="1"/>
        <c:axPos val="l"/>
        <c:numFmt formatCode="_(* #,##0_);_(* \(#,##0\);_(* &quot;-&quot;??_);_(@_)" sourceLinked="1"/>
        <c:majorTickMark val="out"/>
        <c:minorTickMark val="none"/>
        <c:tickLblPos val="nextTo"/>
        <c:crossAx val="420680992"/>
        <c:crosses val="autoZero"/>
        <c:crossBetween val="between"/>
      </c:valAx>
      <c:spPr>
        <a:noFill/>
        <a:ln w="25400">
          <a:noFill/>
        </a:ln>
      </c:spPr>
    </c:plotArea>
    <c:plotVisOnly val="1"/>
    <c:dispBlanksAs val="gap"/>
    <c:showDLblsOverMax val="0"/>
  </c:chart>
  <c:spPr>
    <a:noFill/>
    <a:ln>
      <a:noFill/>
    </a:ln>
  </c:sp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477644975652943E-2"/>
          <c:y val="3.8647337649367675E-2"/>
          <c:w val="0.96104471004869407"/>
          <c:h val="0.842576695738391"/>
        </c:manualLayout>
      </c:layout>
      <c:barChart>
        <c:barDir val="col"/>
        <c:grouping val="clustered"/>
        <c:varyColors val="0"/>
        <c:ser>
          <c:idx val="1"/>
          <c:order val="0"/>
          <c:spPr>
            <a:solidFill>
              <a:schemeClr val="accent2"/>
            </a:solidFill>
            <a:ln>
              <a:noFill/>
            </a:ln>
            <a:effectLst/>
          </c:spPr>
          <c:invertIfNegative val="0"/>
          <c:cat>
            <c:strRef>
              <c:f>Hoja2!$I$61:$I$66</c:f>
              <c:strCache>
                <c:ptCount val="6"/>
                <c:pt idx="0">
                  <c:v>COMERCIO</c:v>
                </c:pt>
                <c:pt idx="1">
                  <c:v>SERVICIOS</c:v>
                </c:pt>
                <c:pt idx="2">
                  <c:v>MANUFACTURA</c:v>
                </c:pt>
                <c:pt idx="3">
                  <c:v>CONSTRUCCIÓN</c:v>
                </c:pt>
                <c:pt idx="4">
                  <c:v>AGROPECUARIO</c:v>
                </c:pt>
                <c:pt idx="5">
                  <c:v>MINERO-HIDROCARBUROS</c:v>
                </c:pt>
              </c:strCache>
            </c:strRef>
          </c:cat>
          <c:val>
            <c:numRef>
              <c:f>Hoja2!$Q$61:$Q$66</c:f>
              <c:numCache>
                <c:formatCode>0.0</c:formatCode>
                <c:ptCount val="6"/>
                <c:pt idx="0">
                  <c:v>92.229344327999996</c:v>
                </c:pt>
                <c:pt idx="1">
                  <c:v>67.742395309189007</c:v>
                </c:pt>
                <c:pt idx="2">
                  <c:v>57.977483454999998</c:v>
                </c:pt>
                <c:pt idx="3">
                  <c:v>24.750352282000001</c:v>
                </c:pt>
                <c:pt idx="4">
                  <c:v>10.295120499999999</c:v>
                </c:pt>
                <c:pt idx="5">
                  <c:v>5.0807732779999997</c:v>
                </c:pt>
              </c:numCache>
            </c:numRef>
          </c:val>
          <c:extLst>
            <c:ext xmlns:c16="http://schemas.microsoft.com/office/drawing/2014/chart" uri="{C3380CC4-5D6E-409C-BE32-E72D297353CC}">
              <c16:uniqueId val="{00000000-6DAC-4064-8462-12C8F421E66F}"/>
            </c:ext>
          </c:extLst>
        </c:ser>
        <c:dLbls>
          <c:showLegendKey val="0"/>
          <c:showVal val="0"/>
          <c:showCatName val="0"/>
          <c:showSerName val="0"/>
          <c:showPercent val="0"/>
          <c:showBubbleSize val="0"/>
        </c:dLbls>
        <c:gapWidth val="119"/>
        <c:overlap val="-90"/>
        <c:axId val="420682952"/>
        <c:axId val="420683344"/>
      </c:barChart>
      <c:catAx>
        <c:axId val="420682952"/>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cap="all" spc="120" normalizeH="0" baseline="0">
                <a:solidFill>
                  <a:schemeClr val="tx1">
                    <a:lumMod val="65000"/>
                    <a:lumOff val="35000"/>
                  </a:schemeClr>
                </a:solidFill>
                <a:latin typeface="+mn-lt"/>
                <a:ea typeface="+mn-ea"/>
                <a:cs typeface="+mn-cs"/>
              </a:defRPr>
            </a:pPr>
            <a:endParaRPr lang="es-ES"/>
          </a:p>
        </c:txPr>
        <c:crossAx val="420683344"/>
        <c:crosses val="autoZero"/>
        <c:auto val="1"/>
        <c:lblAlgn val="ctr"/>
        <c:lblOffset val="100"/>
        <c:noMultiLvlLbl val="0"/>
      </c:catAx>
      <c:valAx>
        <c:axId val="420683344"/>
        <c:scaling>
          <c:orientation val="minMax"/>
        </c:scaling>
        <c:delete val="1"/>
        <c:axPos val="l"/>
        <c:numFmt formatCode="0.0" sourceLinked="1"/>
        <c:majorTickMark val="none"/>
        <c:minorTickMark val="none"/>
        <c:tickLblPos val="nextTo"/>
        <c:crossAx val="42068295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s-E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3.994765127666363E-2"/>
          <c:w val="0.96279399270794219"/>
          <c:h val="0.80272505105022807"/>
        </c:manualLayout>
      </c:layout>
      <c:barChart>
        <c:barDir val="col"/>
        <c:grouping val="stacked"/>
        <c:varyColors val="0"/>
        <c:ser>
          <c:idx val="0"/>
          <c:order val="0"/>
          <c:spPr>
            <a:solidFill>
              <a:schemeClr val="accent5">
                <a:lumMod val="50000"/>
              </a:schemeClr>
            </a:solidFill>
          </c:spPr>
          <c:invertIfNegative val="0"/>
          <c:dPt>
            <c:idx val="1"/>
            <c:invertIfNegative val="0"/>
            <c:bubble3D val="0"/>
            <c:spPr>
              <a:solidFill>
                <a:schemeClr val="accent4"/>
              </a:solidFill>
            </c:spPr>
            <c:extLst>
              <c:ext xmlns:c16="http://schemas.microsoft.com/office/drawing/2014/chart" uri="{C3380CC4-5D6E-409C-BE32-E72D297353CC}">
                <c16:uniqueId val="{00000001-575B-4E43-AA51-93805A1C1FFB}"/>
              </c:ext>
            </c:extLst>
          </c:dPt>
          <c:dPt>
            <c:idx val="3"/>
            <c:invertIfNegative val="0"/>
            <c:bubble3D val="0"/>
            <c:spPr>
              <a:solidFill>
                <a:schemeClr val="accent4"/>
              </a:solidFill>
            </c:spPr>
            <c:extLst>
              <c:ext xmlns:c16="http://schemas.microsoft.com/office/drawing/2014/chart" uri="{C3380CC4-5D6E-409C-BE32-E72D297353CC}">
                <c16:uniqueId val="{00000003-575B-4E43-AA51-93805A1C1FFB}"/>
              </c:ext>
            </c:extLst>
          </c:dPt>
          <c:dPt>
            <c:idx val="5"/>
            <c:invertIfNegative val="0"/>
            <c:bubble3D val="0"/>
            <c:spPr>
              <a:solidFill>
                <a:schemeClr val="accent4"/>
              </a:solidFill>
            </c:spPr>
            <c:extLst>
              <c:ext xmlns:c16="http://schemas.microsoft.com/office/drawing/2014/chart" uri="{C3380CC4-5D6E-409C-BE32-E72D297353CC}">
                <c16:uniqueId val="{00000005-575B-4E43-AA51-93805A1C1FFB}"/>
              </c:ext>
            </c:extLst>
          </c:dPt>
          <c:dPt>
            <c:idx val="7"/>
            <c:invertIfNegative val="0"/>
            <c:bubble3D val="0"/>
            <c:spPr>
              <a:solidFill>
                <a:schemeClr val="accent4"/>
              </a:solidFill>
            </c:spPr>
            <c:extLst>
              <c:ext xmlns:c16="http://schemas.microsoft.com/office/drawing/2014/chart" uri="{C3380CC4-5D6E-409C-BE32-E72D297353CC}">
                <c16:uniqueId val="{00000007-575B-4E43-AA51-93805A1C1FFB}"/>
              </c:ext>
            </c:extLst>
          </c:dPt>
          <c:dPt>
            <c:idx val="9"/>
            <c:invertIfNegative val="0"/>
            <c:bubble3D val="0"/>
            <c:spPr>
              <a:solidFill>
                <a:schemeClr val="accent4"/>
              </a:solidFill>
            </c:spPr>
            <c:extLst>
              <c:ext xmlns:c16="http://schemas.microsoft.com/office/drawing/2014/chart" uri="{C3380CC4-5D6E-409C-BE32-E72D297353CC}">
                <c16:uniqueId val="{00000009-575B-4E43-AA51-93805A1C1FFB}"/>
              </c:ext>
            </c:extLst>
          </c:dPt>
          <c:dPt>
            <c:idx val="11"/>
            <c:invertIfNegative val="0"/>
            <c:bubble3D val="0"/>
            <c:spPr>
              <a:solidFill>
                <a:schemeClr val="accent4"/>
              </a:solidFill>
            </c:spPr>
            <c:extLst>
              <c:ext xmlns:c16="http://schemas.microsoft.com/office/drawing/2014/chart" uri="{C3380CC4-5D6E-409C-BE32-E72D297353CC}">
                <c16:uniqueId val="{0000000B-575B-4E43-AA51-93805A1C1FFB}"/>
              </c:ext>
            </c:extLst>
          </c:dPt>
          <c:dLbls>
            <c:dLbl>
              <c:idx val="0"/>
              <c:spPr/>
              <c:txPr>
                <a:bodyPr/>
                <a:lstStyle/>
                <a:p>
                  <a:pPr>
                    <a:defRPr b="1">
                      <a:solidFill>
                        <a:schemeClr val="bg1"/>
                      </a:solidFill>
                    </a:defRPr>
                  </a:pPr>
                  <a:endParaRPr lang="es-ES"/>
                </a:p>
              </c:txPr>
              <c:showLegendKey val="0"/>
              <c:showVal val="1"/>
              <c:showCatName val="0"/>
              <c:showSerName val="0"/>
              <c:showPercent val="0"/>
              <c:showBubbleSize val="0"/>
              <c:extLst>
                <c:ext xmlns:c16="http://schemas.microsoft.com/office/drawing/2014/chart" uri="{C3380CC4-5D6E-409C-BE32-E72D297353CC}">
                  <c16:uniqueId val="{0000000C-575B-4E43-AA51-93805A1C1FFB}"/>
                </c:ext>
              </c:extLst>
            </c:dLbl>
            <c:dLbl>
              <c:idx val="2"/>
              <c:spPr/>
              <c:txPr>
                <a:bodyPr/>
                <a:lstStyle/>
                <a:p>
                  <a:pPr>
                    <a:defRPr b="1">
                      <a:solidFill>
                        <a:schemeClr val="bg1"/>
                      </a:solidFill>
                    </a:defRPr>
                  </a:pPr>
                  <a:endParaRPr lang="es-ES"/>
                </a:p>
              </c:txPr>
              <c:showLegendKey val="0"/>
              <c:showVal val="1"/>
              <c:showCatName val="0"/>
              <c:showSerName val="0"/>
              <c:showPercent val="0"/>
              <c:showBubbleSize val="0"/>
              <c:extLst>
                <c:ext xmlns:c16="http://schemas.microsoft.com/office/drawing/2014/chart" uri="{C3380CC4-5D6E-409C-BE32-E72D297353CC}">
                  <c16:uniqueId val="{0000000D-575B-4E43-AA51-93805A1C1FFB}"/>
                </c:ext>
              </c:extLst>
            </c:dLbl>
            <c:dLbl>
              <c:idx val="4"/>
              <c:spPr/>
              <c:txPr>
                <a:bodyPr/>
                <a:lstStyle/>
                <a:p>
                  <a:pPr>
                    <a:defRPr b="1">
                      <a:solidFill>
                        <a:schemeClr val="bg1"/>
                      </a:solidFill>
                    </a:defRPr>
                  </a:pPr>
                  <a:endParaRPr lang="es-ES"/>
                </a:p>
              </c:txPr>
              <c:showLegendKey val="0"/>
              <c:showVal val="1"/>
              <c:showCatName val="0"/>
              <c:showSerName val="0"/>
              <c:showPercent val="0"/>
              <c:showBubbleSize val="0"/>
              <c:extLst>
                <c:ext xmlns:c16="http://schemas.microsoft.com/office/drawing/2014/chart" uri="{C3380CC4-5D6E-409C-BE32-E72D297353CC}">
                  <c16:uniqueId val="{0000000E-575B-4E43-AA51-93805A1C1FFB}"/>
                </c:ext>
              </c:extLst>
            </c:dLbl>
            <c:dLbl>
              <c:idx val="6"/>
              <c:spPr/>
              <c:txPr>
                <a:bodyPr/>
                <a:lstStyle/>
                <a:p>
                  <a:pPr>
                    <a:defRPr b="1">
                      <a:solidFill>
                        <a:schemeClr val="bg1"/>
                      </a:solidFill>
                    </a:defRPr>
                  </a:pPr>
                  <a:endParaRPr lang="es-ES"/>
                </a:p>
              </c:txPr>
              <c:showLegendKey val="0"/>
              <c:showVal val="1"/>
              <c:showCatName val="0"/>
              <c:showSerName val="0"/>
              <c:showPercent val="0"/>
              <c:showBubbleSize val="0"/>
              <c:extLst>
                <c:ext xmlns:c16="http://schemas.microsoft.com/office/drawing/2014/chart" uri="{C3380CC4-5D6E-409C-BE32-E72D297353CC}">
                  <c16:uniqueId val="{0000000F-575B-4E43-AA51-93805A1C1FFB}"/>
                </c:ext>
              </c:extLst>
            </c:dLbl>
            <c:dLbl>
              <c:idx val="7"/>
              <c:tx>
                <c:rich>
                  <a:bodyPr/>
                  <a:lstStyle/>
                  <a:p>
                    <a:r>
                      <a:rPr lang="en-US"/>
                      <a:t>29,3</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75B-4E43-AA51-93805A1C1FFB}"/>
                </c:ext>
              </c:extLst>
            </c:dLbl>
            <c:dLbl>
              <c:idx val="8"/>
              <c:spPr/>
              <c:txPr>
                <a:bodyPr/>
                <a:lstStyle/>
                <a:p>
                  <a:pPr>
                    <a:defRPr b="1">
                      <a:solidFill>
                        <a:schemeClr val="bg1"/>
                      </a:solidFill>
                    </a:defRPr>
                  </a:pPr>
                  <a:endParaRPr lang="es-ES"/>
                </a:p>
              </c:txPr>
              <c:showLegendKey val="0"/>
              <c:showVal val="1"/>
              <c:showCatName val="0"/>
              <c:showSerName val="0"/>
              <c:showPercent val="0"/>
              <c:showBubbleSize val="0"/>
              <c:extLst>
                <c:ext xmlns:c16="http://schemas.microsoft.com/office/drawing/2014/chart" uri="{C3380CC4-5D6E-409C-BE32-E72D297353CC}">
                  <c16:uniqueId val="{00000010-575B-4E43-AA51-93805A1C1FFB}"/>
                </c:ext>
              </c:extLst>
            </c:dLbl>
            <c:dLbl>
              <c:idx val="10"/>
              <c:spPr/>
              <c:txPr>
                <a:bodyPr/>
                <a:lstStyle/>
                <a:p>
                  <a:pPr>
                    <a:defRPr b="1">
                      <a:solidFill>
                        <a:schemeClr val="bg1"/>
                      </a:solidFill>
                    </a:defRPr>
                  </a:pPr>
                  <a:endParaRPr lang="es-ES"/>
                </a:p>
              </c:txPr>
              <c:showLegendKey val="0"/>
              <c:showVal val="1"/>
              <c:showCatName val="0"/>
              <c:showSerName val="0"/>
              <c:showPercent val="0"/>
              <c:showBubbleSize val="0"/>
              <c:extLst>
                <c:ext xmlns:c16="http://schemas.microsoft.com/office/drawing/2014/chart" uri="{C3380CC4-5D6E-409C-BE32-E72D297353CC}">
                  <c16:uniqueId val="{00000011-575B-4E43-AA51-93805A1C1FFB}"/>
                </c:ext>
              </c:extLst>
            </c:dLbl>
            <c:dLbl>
              <c:idx val="11"/>
              <c:tx>
                <c:rich>
                  <a:bodyPr/>
                  <a:lstStyle/>
                  <a:p>
                    <a:r>
                      <a:rPr lang="en-US"/>
                      <a:t>119,3</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75B-4E43-AA51-93805A1C1FFB}"/>
                </c:ext>
              </c:extLst>
            </c:dLbl>
            <c:spPr>
              <a:noFill/>
              <a:ln>
                <a:noFill/>
              </a:ln>
              <a:effectLst/>
            </c:spPr>
            <c:txPr>
              <a:bodyPr/>
              <a:lstStyle/>
              <a:p>
                <a:pPr>
                  <a:defRPr b="1">
                    <a:solidFill>
                      <a:sysClr val="windowText" lastClr="00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Hoja1!$B$34:$M$35</c:f>
              <c:multiLvlStrCache>
                <c:ptCount val="12"/>
                <c:lvl>
                  <c:pt idx="0">
                    <c:v>Activo</c:v>
                  </c:pt>
                  <c:pt idx="1">
                    <c:v>Pasivo y Patrimonio</c:v>
                  </c:pt>
                  <c:pt idx="2">
                    <c:v>Activo</c:v>
                  </c:pt>
                  <c:pt idx="3">
                    <c:v>Pasivo y Patrimonio</c:v>
                  </c:pt>
                  <c:pt idx="4">
                    <c:v>Activo</c:v>
                  </c:pt>
                  <c:pt idx="5">
                    <c:v>Pasivo y Patrimonio</c:v>
                  </c:pt>
                  <c:pt idx="6">
                    <c:v>Activo</c:v>
                  </c:pt>
                  <c:pt idx="7">
                    <c:v>Pasivo y Patrimonio</c:v>
                  </c:pt>
                  <c:pt idx="8">
                    <c:v>Activo</c:v>
                  </c:pt>
                  <c:pt idx="9">
                    <c:v>Pasivo y Patrimonio</c:v>
                  </c:pt>
                  <c:pt idx="10">
                    <c:v>Activo</c:v>
                  </c:pt>
                  <c:pt idx="11">
                    <c:v>Pasivo y Patrimonio</c:v>
                  </c:pt>
                </c:lvl>
                <c:lvl>
                  <c:pt idx="0">
                    <c:v>AGROPECUARIO</c:v>
                  </c:pt>
                  <c:pt idx="2">
                    <c:v>COMERCIO</c:v>
                  </c:pt>
                  <c:pt idx="4">
                    <c:v>CONSTRUCCIÓN</c:v>
                  </c:pt>
                  <c:pt idx="6">
                    <c:v>MANUFACTURA</c:v>
                  </c:pt>
                  <c:pt idx="8">
                    <c:v>MINERO-HIDROCARBUROS</c:v>
                  </c:pt>
                  <c:pt idx="10">
                    <c:v>SERVICIOS</c:v>
                  </c:pt>
                </c:lvl>
              </c:multiLvlStrCache>
            </c:multiLvlStrRef>
          </c:cat>
          <c:val>
            <c:numRef>
              <c:f>Hoja1!$B$36:$M$36</c:f>
              <c:numCache>
                <c:formatCode>_(* #,##0.0_);_(* \(#,##0.0\);_(* "-"??_);_(@_)</c:formatCode>
                <c:ptCount val="12"/>
                <c:pt idx="0">
                  <c:v>19.426987700000002</c:v>
                </c:pt>
                <c:pt idx="1">
                  <c:v>11.8</c:v>
                </c:pt>
                <c:pt idx="2">
                  <c:v>67.779469284000001</c:v>
                </c:pt>
                <c:pt idx="3">
                  <c:v>27.1</c:v>
                </c:pt>
                <c:pt idx="4">
                  <c:v>49.758632177000003</c:v>
                </c:pt>
                <c:pt idx="5">
                  <c:v>18.8</c:v>
                </c:pt>
                <c:pt idx="6">
                  <c:v>62.623011704</c:v>
                </c:pt>
                <c:pt idx="7">
                  <c:v>29.4</c:v>
                </c:pt>
                <c:pt idx="8">
                  <c:v>9.5942231450000008</c:v>
                </c:pt>
                <c:pt idx="9">
                  <c:v>4.5999999999999996</c:v>
                </c:pt>
                <c:pt idx="10">
                  <c:v>181.84075588204672</c:v>
                </c:pt>
                <c:pt idx="11">
                  <c:v>119.4</c:v>
                </c:pt>
              </c:numCache>
            </c:numRef>
          </c:val>
          <c:extLst>
            <c:ext xmlns:c16="http://schemas.microsoft.com/office/drawing/2014/chart" uri="{C3380CC4-5D6E-409C-BE32-E72D297353CC}">
              <c16:uniqueId val="{00000012-575B-4E43-AA51-93805A1C1FFB}"/>
            </c:ext>
          </c:extLst>
        </c:ser>
        <c:ser>
          <c:idx val="1"/>
          <c:order val="1"/>
          <c:spPr>
            <a:solidFill>
              <a:schemeClr val="accent1">
                <a:lumMod val="20000"/>
                <a:lumOff val="80000"/>
              </a:schemeClr>
            </a:solidFill>
          </c:spPr>
          <c:invertIfNegative val="0"/>
          <c:dLbls>
            <c:spPr>
              <a:noFill/>
              <a:ln>
                <a:noFill/>
              </a:ln>
              <a:effectLst/>
            </c:spPr>
            <c:txPr>
              <a:bodyPr/>
              <a:lstStyle/>
              <a:p>
                <a:pPr>
                  <a:defRPr b="1"/>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Hoja1!$B$34:$M$35</c:f>
              <c:multiLvlStrCache>
                <c:ptCount val="12"/>
                <c:lvl>
                  <c:pt idx="0">
                    <c:v>Activo</c:v>
                  </c:pt>
                  <c:pt idx="1">
                    <c:v>Pasivo y Patrimonio</c:v>
                  </c:pt>
                  <c:pt idx="2">
                    <c:v>Activo</c:v>
                  </c:pt>
                  <c:pt idx="3">
                    <c:v>Pasivo y Patrimonio</c:v>
                  </c:pt>
                  <c:pt idx="4">
                    <c:v>Activo</c:v>
                  </c:pt>
                  <c:pt idx="5">
                    <c:v>Pasivo y Patrimonio</c:v>
                  </c:pt>
                  <c:pt idx="6">
                    <c:v>Activo</c:v>
                  </c:pt>
                  <c:pt idx="7">
                    <c:v>Pasivo y Patrimonio</c:v>
                  </c:pt>
                  <c:pt idx="8">
                    <c:v>Activo</c:v>
                  </c:pt>
                  <c:pt idx="9">
                    <c:v>Pasivo y Patrimonio</c:v>
                  </c:pt>
                  <c:pt idx="10">
                    <c:v>Activo</c:v>
                  </c:pt>
                  <c:pt idx="11">
                    <c:v>Pasivo y Patrimonio</c:v>
                  </c:pt>
                </c:lvl>
                <c:lvl>
                  <c:pt idx="0">
                    <c:v>AGROPECUARIO</c:v>
                  </c:pt>
                  <c:pt idx="2">
                    <c:v>COMERCIO</c:v>
                  </c:pt>
                  <c:pt idx="4">
                    <c:v>CONSTRUCCIÓN</c:v>
                  </c:pt>
                  <c:pt idx="6">
                    <c:v>MANUFACTURA</c:v>
                  </c:pt>
                  <c:pt idx="8">
                    <c:v>MINERO-HIDROCARBUROS</c:v>
                  </c:pt>
                  <c:pt idx="10">
                    <c:v>SERVICIOS</c:v>
                  </c:pt>
                </c:lvl>
              </c:multiLvlStrCache>
            </c:multiLvlStrRef>
          </c:cat>
          <c:val>
            <c:numRef>
              <c:f>Hoja1!$B$37:$M$37</c:f>
              <c:numCache>
                <c:formatCode>_(* #,##0.0_);_(* \(#,##0.0\);_(* "-"??_);_(@_)</c:formatCode>
                <c:ptCount val="12"/>
                <c:pt idx="1">
                  <c:v>7.7</c:v>
                </c:pt>
                <c:pt idx="3">
                  <c:v>40.700000000000003</c:v>
                </c:pt>
                <c:pt idx="5">
                  <c:v>31</c:v>
                </c:pt>
                <c:pt idx="7">
                  <c:v>33.299999999999997</c:v>
                </c:pt>
                <c:pt idx="9">
                  <c:v>5</c:v>
                </c:pt>
                <c:pt idx="11">
                  <c:v>62.5</c:v>
                </c:pt>
              </c:numCache>
            </c:numRef>
          </c:val>
          <c:extLst>
            <c:ext xmlns:c16="http://schemas.microsoft.com/office/drawing/2014/chart" uri="{C3380CC4-5D6E-409C-BE32-E72D297353CC}">
              <c16:uniqueId val="{00000013-575B-4E43-AA51-93805A1C1FFB}"/>
            </c:ext>
          </c:extLst>
        </c:ser>
        <c:dLbls>
          <c:showLegendKey val="0"/>
          <c:showVal val="1"/>
          <c:showCatName val="0"/>
          <c:showSerName val="0"/>
          <c:showPercent val="0"/>
          <c:showBubbleSize val="0"/>
        </c:dLbls>
        <c:gapWidth val="95"/>
        <c:overlap val="100"/>
        <c:axId val="420683736"/>
        <c:axId val="420684520"/>
      </c:barChart>
      <c:catAx>
        <c:axId val="420683736"/>
        <c:scaling>
          <c:orientation val="minMax"/>
        </c:scaling>
        <c:delete val="0"/>
        <c:axPos val="b"/>
        <c:numFmt formatCode="General" sourceLinked="1"/>
        <c:majorTickMark val="none"/>
        <c:minorTickMark val="none"/>
        <c:tickLblPos val="nextTo"/>
        <c:spPr>
          <a:ln>
            <a:solidFill>
              <a:schemeClr val="accent1">
                <a:alpha val="93000"/>
              </a:schemeClr>
            </a:solidFill>
          </a:ln>
        </c:spPr>
        <c:txPr>
          <a:bodyPr rot="0" anchor="ctr" anchorCtr="0"/>
          <a:lstStyle/>
          <a:p>
            <a:pPr>
              <a:defRPr b="1"/>
            </a:pPr>
            <a:endParaRPr lang="es-ES"/>
          </a:p>
        </c:txPr>
        <c:crossAx val="420684520"/>
        <c:crosses val="autoZero"/>
        <c:auto val="1"/>
        <c:lblAlgn val="ctr"/>
        <c:lblOffset val="100"/>
        <c:noMultiLvlLbl val="0"/>
      </c:catAx>
      <c:valAx>
        <c:axId val="420684520"/>
        <c:scaling>
          <c:orientation val="minMax"/>
        </c:scaling>
        <c:delete val="1"/>
        <c:axPos val="l"/>
        <c:numFmt formatCode="_(* #,##0.0_);_(* \(#,##0.0\);_(* &quot;-&quot;??_);_(@_)" sourceLinked="1"/>
        <c:majorTickMark val="none"/>
        <c:minorTickMark val="none"/>
        <c:tickLblPos val="nextTo"/>
        <c:crossAx val="420683736"/>
        <c:crosses val="autoZero"/>
        <c:crossBetween val="between"/>
      </c:valAx>
      <c:spPr>
        <a:noFill/>
        <a:ln w="25400">
          <a:noFill/>
        </a:ln>
      </c:spPr>
    </c:plotArea>
    <c:plotVisOnly val="1"/>
    <c:dispBlanksAs val="gap"/>
    <c:showDLblsOverMax val="0"/>
  </c:chart>
  <c:spPr>
    <a:noFill/>
    <a:ln>
      <a:noFill/>
    </a:ln>
  </c:sp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spPr>
            <a:solidFill>
              <a:schemeClr val="accent1">
                <a:lumMod val="50000"/>
              </a:schemeClr>
            </a:solidFill>
          </c:spPr>
          <c:invertIfNegative val="0"/>
          <c:dPt>
            <c:idx val="1"/>
            <c:invertIfNegative val="0"/>
            <c:bubble3D val="0"/>
            <c:spPr>
              <a:solidFill>
                <a:schemeClr val="accent4"/>
              </a:solidFill>
            </c:spPr>
            <c:extLst>
              <c:ext xmlns:c16="http://schemas.microsoft.com/office/drawing/2014/chart" uri="{C3380CC4-5D6E-409C-BE32-E72D297353CC}">
                <c16:uniqueId val="{00000001-11C4-46AF-A857-4C312393AB3D}"/>
              </c:ext>
            </c:extLst>
          </c:dPt>
          <c:dPt>
            <c:idx val="3"/>
            <c:invertIfNegative val="0"/>
            <c:bubble3D val="0"/>
            <c:spPr>
              <a:solidFill>
                <a:schemeClr val="accent4"/>
              </a:solidFill>
            </c:spPr>
            <c:extLst>
              <c:ext xmlns:c16="http://schemas.microsoft.com/office/drawing/2014/chart" uri="{C3380CC4-5D6E-409C-BE32-E72D297353CC}">
                <c16:uniqueId val="{00000003-11C4-46AF-A857-4C312393AB3D}"/>
              </c:ext>
            </c:extLst>
          </c:dPt>
          <c:dPt>
            <c:idx val="5"/>
            <c:invertIfNegative val="0"/>
            <c:bubble3D val="0"/>
            <c:spPr>
              <a:solidFill>
                <a:schemeClr val="accent4"/>
              </a:solidFill>
            </c:spPr>
            <c:extLst>
              <c:ext xmlns:c16="http://schemas.microsoft.com/office/drawing/2014/chart" uri="{C3380CC4-5D6E-409C-BE32-E72D297353CC}">
                <c16:uniqueId val="{00000005-11C4-46AF-A857-4C312393AB3D}"/>
              </c:ext>
            </c:extLst>
          </c:dPt>
          <c:dPt>
            <c:idx val="7"/>
            <c:invertIfNegative val="0"/>
            <c:bubble3D val="0"/>
            <c:spPr>
              <a:solidFill>
                <a:schemeClr val="accent4"/>
              </a:solidFill>
            </c:spPr>
            <c:extLst>
              <c:ext xmlns:c16="http://schemas.microsoft.com/office/drawing/2014/chart" uri="{C3380CC4-5D6E-409C-BE32-E72D297353CC}">
                <c16:uniqueId val="{00000007-11C4-46AF-A857-4C312393AB3D}"/>
              </c:ext>
            </c:extLst>
          </c:dPt>
          <c:dPt>
            <c:idx val="9"/>
            <c:invertIfNegative val="0"/>
            <c:bubble3D val="0"/>
            <c:spPr>
              <a:solidFill>
                <a:schemeClr val="accent4"/>
              </a:solidFill>
            </c:spPr>
            <c:extLst>
              <c:ext xmlns:c16="http://schemas.microsoft.com/office/drawing/2014/chart" uri="{C3380CC4-5D6E-409C-BE32-E72D297353CC}">
                <c16:uniqueId val="{00000009-11C4-46AF-A857-4C312393AB3D}"/>
              </c:ext>
            </c:extLst>
          </c:dPt>
          <c:dPt>
            <c:idx val="11"/>
            <c:invertIfNegative val="0"/>
            <c:bubble3D val="0"/>
            <c:spPr>
              <a:solidFill>
                <a:schemeClr val="accent4"/>
              </a:solidFill>
            </c:spPr>
            <c:extLst>
              <c:ext xmlns:c16="http://schemas.microsoft.com/office/drawing/2014/chart" uri="{C3380CC4-5D6E-409C-BE32-E72D297353CC}">
                <c16:uniqueId val="{0000000B-11C4-46AF-A857-4C312393AB3D}"/>
              </c:ext>
            </c:extLst>
          </c:dPt>
          <c:dPt>
            <c:idx val="13"/>
            <c:invertIfNegative val="0"/>
            <c:bubble3D val="0"/>
            <c:spPr>
              <a:solidFill>
                <a:schemeClr val="accent4"/>
              </a:solidFill>
            </c:spPr>
            <c:extLst>
              <c:ext xmlns:c16="http://schemas.microsoft.com/office/drawing/2014/chart" uri="{C3380CC4-5D6E-409C-BE32-E72D297353CC}">
                <c16:uniqueId val="{0000000D-11C4-46AF-A857-4C312393AB3D}"/>
              </c:ext>
            </c:extLst>
          </c:dPt>
          <c:dLbls>
            <c:dLbl>
              <c:idx val="0"/>
              <c:layout>
                <c:manualLayout>
                  <c:x val="2.1694205934779487E-3"/>
                  <c:y val="-0.13983863079382897"/>
                </c:manualLayout>
              </c:layout>
              <c:tx>
                <c:rich>
                  <a:bodyPr/>
                  <a:lstStyle/>
                  <a:p>
                    <a:r>
                      <a:rPr lang="en-US" dirty="0"/>
                      <a:t>$</a:t>
                    </a:r>
                    <a:fld id="{9434A15A-0186-4C10-9496-46E5D705F52D}"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4.7800821691039976E-2"/>
                      <c:h val="3.7510681193331598E-2"/>
                    </c:manualLayout>
                  </c15:layout>
                  <c15:dlblFieldTable/>
                  <c15:showDataLabelsRange val="0"/>
                </c:ext>
                <c:ext xmlns:c16="http://schemas.microsoft.com/office/drawing/2014/chart" uri="{C3380CC4-5D6E-409C-BE32-E72D297353CC}">
                  <c16:uniqueId val="{0000000E-11C4-46AF-A857-4C312393AB3D}"/>
                </c:ext>
              </c:extLst>
            </c:dLbl>
            <c:dLbl>
              <c:idx val="2"/>
              <c:layout>
                <c:manualLayout>
                  <c:x val="0"/>
                  <c:y val="-0.35958505061270302"/>
                </c:manualLayout>
              </c:layout>
              <c:tx>
                <c:rich>
                  <a:bodyPr/>
                  <a:lstStyle/>
                  <a:p>
                    <a:r>
                      <a:rPr lang="en-US" dirty="0"/>
                      <a:t>$</a:t>
                    </a:r>
                    <a:fld id="{9B373F3A-3255-471C-9CB5-C77A87019223}"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11C4-46AF-A857-4C312393AB3D}"/>
                </c:ext>
              </c:extLst>
            </c:dLbl>
            <c:dLbl>
              <c:idx val="4"/>
              <c:layout>
                <c:manualLayout>
                  <c:x val="4.3389550702910189E-3"/>
                  <c:y val="-5.5320777017339041E-2"/>
                </c:manualLayout>
              </c:layout>
              <c:tx>
                <c:rich>
                  <a:bodyPr/>
                  <a:lstStyle/>
                  <a:p>
                    <a:r>
                      <a:rPr lang="en-US" dirty="0"/>
                      <a:t>$</a:t>
                    </a:r>
                    <a:fld id="{8D9BCE55-ACB8-431B-80D0-4C2B2C463D39}"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11C4-46AF-A857-4C312393AB3D}"/>
                </c:ext>
              </c:extLst>
            </c:dLbl>
            <c:dLbl>
              <c:idx val="6"/>
              <c:layout>
                <c:manualLayout>
                  <c:x val="5.9293358460552406E-3"/>
                  <c:y val="-8.605454202697177E-2"/>
                </c:manualLayout>
              </c:layout>
              <c:tx>
                <c:rich>
                  <a:bodyPr/>
                  <a:lstStyle/>
                  <a:p>
                    <a:r>
                      <a:rPr lang="en-US" dirty="0"/>
                      <a:t>$</a:t>
                    </a:r>
                    <a:fld id="{D7214F8C-F3CE-418D-9D98-7F3445D95FD6}"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11C4-46AF-A857-4C312393AB3D}"/>
                </c:ext>
              </c:extLst>
            </c:dLbl>
            <c:dLbl>
              <c:idx val="8"/>
              <c:layout>
                <c:manualLayout>
                  <c:x val="0"/>
                  <c:y val="-9.8348048030824753E-2"/>
                </c:manualLayout>
              </c:layout>
              <c:tx>
                <c:rich>
                  <a:bodyPr/>
                  <a:lstStyle/>
                  <a:p>
                    <a:r>
                      <a:rPr lang="en-US" dirty="0"/>
                      <a:t>$</a:t>
                    </a:r>
                    <a:fld id="{FE0A81A2-DB44-4D1D-9B58-00C3AB2E7A1A}"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11C4-46AF-A857-4C312393AB3D}"/>
                </c:ext>
              </c:extLst>
            </c:dLbl>
            <c:dLbl>
              <c:idx val="10"/>
              <c:layout>
                <c:manualLayout>
                  <c:x val="1.4463183567635846E-3"/>
                  <c:y val="-4.6100647514449214E-2"/>
                </c:manualLayout>
              </c:layout>
              <c:tx>
                <c:rich>
                  <a:bodyPr/>
                  <a:lstStyle/>
                  <a:p>
                    <a:r>
                      <a:rPr lang="en-US" dirty="0"/>
                      <a:t>$</a:t>
                    </a:r>
                    <a:fld id="{E33DC0EF-01D0-447C-9598-A3AE38D85EB8}"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11C4-46AF-A857-4C312393AB3D}"/>
                </c:ext>
              </c:extLst>
            </c:dLbl>
            <c:dLbl>
              <c:idx val="11"/>
              <c:layout>
                <c:manualLayout>
                  <c:x val="4.3389550702910718E-3"/>
                  <c:y val="3.073376500963273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1C4-46AF-A857-4C312393AB3D}"/>
                </c:ext>
              </c:extLst>
            </c:dLbl>
            <c:dLbl>
              <c:idx val="12"/>
              <c:layout>
                <c:manualLayout>
                  <c:x val="-4.3389550702910718E-3"/>
                  <c:y val="-3.9953894512522556E-2"/>
                </c:manualLayout>
              </c:layout>
              <c:tx>
                <c:rich>
                  <a:bodyPr/>
                  <a:lstStyle/>
                  <a:p>
                    <a:r>
                      <a:rPr lang="en-US" dirty="0"/>
                      <a:t>$</a:t>
                    </a:r>
                    <a:fld id="{90696A80-D17C-4095-B309-84292CF43812}"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11C4-46AF-A857-4C312393AB3D}"/>
                </c:ext>
              </c:extLst>
            </c:dLbl>
            <c:dLbl>
              <c:idx val="13"/>
              <c:layout>
                <c:manualLayout>
                  <c:x val="5.785273427054762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1C4-46AF-A857-4C312393AB3D}"/>
                </c:ext>
              </c:extLst>
            </c:dLbl>
            <c:spPr>
              <a:noFill/>
              <a:ln>
                <a:noFill/>
              </a:ln>
              <a:effectLst/>
            </c:spPr>
            <c:txPr>
              <a:bodyPr/>
              <a:lstStyle/>
              <a:p>
                <a:pPr>
                  <a:defRPr b="1">
                    <a:solidFill>
                      <a:schemeClr val="accent1">
                        <a:lumMod val="50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Hoja1!$A$193:$N$194</c:f>
              <c:multiLvlStrCache>
                <c:ptCount val="14"/>
                <c:lvl>
                  <c:pt idx="0">
                    <c:v>Activo</c:v>
                  </c:pt>
                  <c:pt idx="1">
                    <c:v>Pasivo y Patrimonio</c:v>
                  </c:pt>
                  <c:pt idx="2">
                    <c:v>Activo</c:v>
                  </c:pt>
                  <c:pt idx="3">
                    <c:v>Pasivo y Patrimonio</c:v>
                  </c:pt>
                  <c:pt idx="4">
                    <c:v>Activo</c:v>
                  </c:pt>
                  <c:pt idx="5">
                    <c:v>Pasivo y Patrimonio</c:v>
                  </c:pt>
                  <c:pt idx="6">
                    <c:v>Activo</c:v>
                  </c:pt>
                  <c:pt idx="7">
                    <c:v>Pasivo y Patrimonio</c:v>
                  </c:pt>
                  <c:pt idx="8">
                    <c:v>Activo</c:v>
                  </c:pt>
                  <c:pt idx="9">
                    <c:v>Pasivo y Patrimonio</c:v>
                  </c:pt>
                  <c:pt idx="10">
                    <c:v>Activo</c:v>
                  </c:pt>
                  <c:pt idx="11">
                    <c:v>Pasivo y Patrimonio</c:v>
                  </c:pt>
                  <c:pt idx="12">
                    <c:v>Activo</c:v>
                  </c:pt>
                  <c:pt idx="13">
                    <c:v>Pasivo y Patrimonio</c:v>
                  </c:pt>
                </c:lvl>
                <c:lvl>
                  <c:pt idx="0">
                    <c:v>Antioquia</c:v>
                  </c:pt>
                  <c:pt idx="2">
                    <c:v>Bogotá - Cundinamarca</c:v>
                  </c:pt>
                  <c:pt idx="4">
                    <c:v>Centro Oriente</c:v>
                  </c:pt>
                  <c:pt idx="6">
                    <c:v>Región Caribe</c:v>
                  </c:pt>
                  <c:pt idx="8">
                    <c:v>Centro Pacifica</c:v>
                  </c:pt>
                  <c:pt idx="10">
                    <c:v>Eje Cafetero</c:v>
                  </c:pt>
                  <c:pt idx="12">
                    <c:v>Otros</c:v>
                  </c:pt>
                </c:lvl>
              </c:multiLvlStrCache>
            </c:multiLvlStrRef>
          </c:cat>
          <c:val>
            <c:numRef>
              <c:f>Hoja1!$A$195:$N$195</c:f>
              <c:numCache>
                <c:formatCode>_(* #,##0.0_);_(* \(#,##0.0\);_(* "-"??_);_(@_)</c:formatCode>
                <c:ptCount val="14"/>
                <c:pt idx="0">
                  <c:v>67.985161187515999</c:v>
                </c:pt>
                <c:pt idx="1">
                  <c:v>36.9</c:v>
                </c:pt>
                <c:pt idx="2">
                  <c:v>214.665255274765</c:v>
                </c:pt>
                <c:pt idx="3">
                  <c:v>117.9</c:v>
                </c:pt>
                <c:pt idx="4">
                  <c:v>14.243151702687001</c:v>
                </c:pt>
                <c:pt idx="5">
                  <c:v>6.2</c:v>
                </c:pt>
                <c:pt idx="6">
                  <c:v>34.592348794068002</c:v>
                </c:pt>
                <c:pt idx="7">
                  <c:v>17.100000000000001</c:v>
                </c:pt>
                <c:pt idx="8">
                  <c:v>43.649042176489999</c:v>
                </c:pt>
                <c:pt idx="9">
                  <c:v>25.9</c:v>
                </c:pt>
                <c:pt idx="10">
                  <c:v>9.4092437638310003</c:v>
                </c:pt>
                <c:pt idx="11">
                  <c:v>4.2</c:v>
                </c:pt>
                <c:pt idx="12">
                  <c:v>6.4788769926900009</c:v>
                </c:pt>
                <c:pt idx="13" formatCode="0.0">
                  <c:v>2.8</c:v>
                </c:pt>
              </c:numCache>
            </c:numRef>
          </c:val>
          <c:extLst>
            <c:ext xmlns:c16="http://schemas.microsoft.com/office/drawing/2014/chart" uri="{C3380CC4-5D6E-409C-BE32-E72D297353CC}">
              <c16:uniqueId val="{00000015-11C4-46AF-A857-4C312393AB3D}"/>
            </c:ext>
          </c:extLst>
        </c:ser>
        <c:ser>
          <c:idx val="1"/>
          <c:order val="1"/>
          <c:spPr>
            <a:solidFill>
              <a:schemeClr val="accent5">
                <a:lumMod val="20000"/>
                <a:lumOff val="80000"/>
              </a:schemeClr>
            </a:solidFill>
          </c:spPr>
          <c:invertIfNegative val="0"/>
          <c:dLbls>
            <c:dLbl>
              <c:idx val="11"/>
              <c:layout>
                <c:manualLayout>
                  <c:x val="4.3389550702910718E-3"/>
                  <c:y val="-9.220129502889820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11C4-46AF-A857-4C312393AB3D}"/>
                </c:ext>
              </c:extLst>
            </c:dLbl>
            <c:dLbl>
              <c:idx val="13"/>
              <c:layout>
                <c:manualLayout>
                  <c:x val="5.7852734270547627E-3"/>
                  <c:y val="-1.5366882504816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11C4-46AF-A857-4C312393AB3D}"/>
                </c:ext>
              </c:extLst>
            </c:dLbl>
            <c:spPr>
              <a:noFill/>
              <a:ln>
                <a:noFill/>
              </a:ln>
              <a:effectLst/>
            </c:spPr>
            <c:txPr>
              <a:bodyPr/>
              <a:lstStyle/>
              <a:p>
                <a:pPr>
                  <a:defRPr b="1"/>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Hoja1!$A$193:$N$194</c:f>
              <c:multiLvlStrCache>
                <c:ptCount val="14"/>
                <c:lvl>
                  <c:pt idx="0">
                    <c:v>Activo</c:v>
                  </c:pt>
                  <c:pt idx="1">
                    <c:v>Pasivo y Patrimonio</c:v>
                  </c:pt>
                  <c:pt idx="2">
                    <c:v>Activo</c:v>
                  </c:pt>
                  <c:pt idx="3">
                    <c:v>Pasivo y Patrimonio</c:v>
                  </c:pt>
                  <c:pt idx="4">
                    <c:v>Activo</c:v>
                  </c:pt>
                  <c:pt idx="5">
                    <c:v>Pasivo y Patrimonio</c:v>
                  </c:pt>
                  <c:pt idx="6">
                    <c:v>Activo</c:v>
                  </c:pt>
                  <c:pt idx="7">
                    <c:v>Pasivo y Patrimonio</c:v>
                  </c:pt>
                  <c:pt idx="8">
                    <c:v>Activo</c:v>
                  </c:pt>
                  <c:pt idx="9">
                    <c:v>Pasivo y Patrimonio</c:v>
                  </c:pt>
                  <c:pt idx="10">
                    <c:v>Activo</c:v>
                  </c:pt>
                  <c:pt idx="11">
                    <c:v>Pasivo y Patrimonio</c:v>
                  </c:pt>
                  <c:pt idx="12">
                    <c:v>Activo</c:v>
                  </c:pt>
                  <c:pt idx="13">
                    <c:v>Pasivo y Patrimonio</c:v>
                  </c:pt>
                </c:lvl>
                <c:lvl>
                  <c:pt idx="0">
                    <c:v>Antioquia</c:v>
                  </c:pt>
                  <c:pt idx="2">
                    <c:v>Bogotá - Cundinamarca</c:v>
                  </c:pt>
                  <c:pt idx="4">
                    <c:v>Centro Oriente</c:v>
                  </c:pt>
                  <c:pt idx="6">
                    <c:v>Región Caribe</c:v>
                  </c:pt>
                  <c:pt idx="8">
                    <c:v>Centro Pacifica</c:v>
                  </c:pt>
                  <c:pt idx="10">
                    <c:v>Eje Cafetero</c:v>
                  </c:pt>
                  <c:pt idx="12">
                    <c:v>Otros</c:v>
                  </c:pt>
                </c:lvl>
              </c:multiLvlStrCache>
            </c:multiLvlStrRef>
          </c:cat>
          <c:val>
            <c:numRef>
              <c:f>Hoja1!$A$196:$N$196</c:f>
              <c:numCache>
                <c:formatCode>_(* #,##0.0_);_(* \(#,##0.0\);_(* "-"??_);_(@_)</c:formatCode>
                <c:ptCount val="14"/>
                <c:pt idx="1">
                  <c:v>31.1</c:v>
                </c:pt>
                <c:pt idx="3">
                  <c:v>96.8</c:v>
                </c:pt>
                <c:pt idx="5">
                  <c:v>8.1</c:v>
                </c:pt>
                <c:pt idx="7">
                  <c:v>17.5</c:v>
                </c:pt>
                <c:pt idx="9">
                  <c:v>17.8</c:v>
                </c:pt>
                <c:pt idx="11">
                  <c:v>5.2</c:v>
                </c:pt>
                <c:pt idx="13" formatCode="0.0">
                  <c:v>3.7</c:v>
                </c:pt>
              </c:numCache>
            </c:numRef>
          </c:val>
          <c:extLst>
            <c:ext xmlns:c16="http://schemas.microsoft.com/office/drawing/2014/chart" uri="{C3380CC4-5D6E-409C-BE32-E72D297353CC}">
              <c16:uniqueId val="{00000018-11C4-46AF-A857-4C312393AB3D}"/>
            </c:ext>
          </c:extLst>
        </c:ser>
        <c:dLbls>
          <c:showLegendKey val="0"/>
          <c:showVal val="1"/>
          <c:showCatName val="0"/>
          <c:showSerName val="0"/>
          <c:showPercent val="0"/>
          <c:showBubbleSize val="0"/>
        </c:dLbls>
        <c:gapWidth val="95"/>
        <c:overlap val="100"/>
        <c:axId val="420684912"/>
        <c:axId val="420685696"/>
      </c:barChart>
      <c:catAx>
        <c:axId val="420684912"/>
        <c:scaling>
          <c:orientation val="minMax"/>
        </c:scaling>
        <c:delete val="0"/>
        <c:axPos val="b"/>
        <c:numFmt formatCode="General" sourceLinked="1"/>
        <c:majorTickMark val="none"/>
        <c:minorTickMark val="none"/>
        <c:tickLblPos val="nextTo"/>
        <c:spPr>
          <a:ln>
            <a:solidFill>
              <a:schemeClr val="accent1">
                <a:alpha val="93000"/>
              </a:schemeClr>
            </a:solidFill>
          </a:ln>
        </c:spPr>
        <c:txPr>
          <a:bodyPr rot="0" anchor="ctr" anchorCtr="0"/>
          <a:lstStyle/>
          <a:p>
            <a:pPr>
              <a:defRPr b="1"/>
            </a:pPr>
            <a:endParaRPr lang="es-ES"/>
          </a:p>
        </c:txPr>
        <c:crossAx val="420685696"/>
        <c:crosses val="autoZero"/>
        <c:auto val="1"/>
        <c:lblAlgn val="ctr"/>
        <c:lblOffset val="100"/>
        <c:noMultiLvlLbl val="0"/>
      </c:catAx>
      <c:valAx>
        <c:axId val="420685696"/>
        <c:scaling>
          <c:orientation val="minMax"/>
        </c:scaling>
        <c:delete val="1"/>
        <c:axPos val="l"/>
        <c:numFmt formatCode="_(* #,##0.0_);_(* \(#,##0.0\);_(* &quot;-&quot;??_);_(@_)" sourceLinked="1"/>
        <c:majorTickMark val="none"/>
        <c:minorTickMark val="none"/>
        <c:tickLblPos val="nextTo"/>
        <c:crossAx val="420684912"/>
        <c:crosses val="autoZero"/>
        <c:crossBetween val="between"/>
      </c:valAx>
      <c:spPr>
        <a:noFill/>
        <a:ln w="25400">
          <a:noFill/>
        </a:ln>
      </c:spPr>
    </c:plotArea>
    <c:plotVisOnly val="1"/>
    <c:dispBlanksAs val="gap"/>
    <c:showDLblsOverMax val="0"/>
  </c:chart>
  <c:spPr>
    <a:noFill/>
    <a:ln>
      <a:noFill/>
    </a:ln>
  </c:sp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0.34169</cdr:x>
      <cdr:y>0.48961</cdr:y>
    </cdr:from>
    <cdr:to>
      <cdr:x>0.42334</cdr:x>
      <cdr:y>0.55644</cdr:y>
    </cdr:to>
    <cdr:sp macro="" textlink="">
      <cdr:nvSpPr>
        <cdr:cNvPr id="2" name="CuadroTexto 1"/>
        <cdr:cNvSpPr txBox="1"/>
      </cdr:nvSpPr>
      <cdr:spPr>
        <a:xfrm xmlns:a="http://schemas.openxmlformats.org/drawingml/2006/main">
          <a:off x="2661893" y="2403958"/>
          <a:ext cx="636105" cy="328129"/>
        </a:xfrm>
        <a:prstGeom xmlns:a="http://schemas.openxmlformats.org/drawingml/2006/main" prst="rect">
          <a:avLst/>
        </a:prstGeom>
        <a:ln xmlns:a="http://schemas.openxmlformats.org/drawingml/2006/main">
          <a:solidFill>
            <a:srgbClr val="7030A0"/>
          </a:solidFill>
        </a:ln>
      </cdr:spPr>
      <cdr:txBody>
        <a:bodyPr xmlns:a="http://schemas.openxmlformats.org/drawingml/2006/main" vertOverflow="clip" wrap="square" rtlCol="0"/>
        <a:lstStyle xmlns:a="http://schemas.openxmlformats.org/drawingml/2006/main"/>
        <a:p xmlns:a="http://schemas.openxmlformats.org/drawingml/2006/main">
          <a:r>
            <a:rPr lang="es-CO" sz="1300" dirty="0"/>
            <a:t> </a:t>
          </a:r>
          <a:r>
            <a:rPr lang="es-CO" sz="1300" dirty="0">
              <a:solidFill>
                <a:schemeClr val="bg1"/>
              </a:solidFill>
            </a:rPr>
            <a:t>96,8%</a:t>
          </a:r>
        </a:p>
      </cdr:txBody>
    </cdr:sp>
  </cdr:relSizeAnchor>
  <cdr:relSizeAnchor xmlns:cdr="http://schemas.openxmlformats.org/drawingml/2006/chartDrawing">
    <cdr:from>
      <cdr:x>0.6174</cdr:x>
      <cdr:y>0.23075</cdr:y>
    </cdr:from>
    <cdr:to>
      <cdr:x>0.70019</cdr:x>
      <cdr:y>0.29328</cdr:y>
    </cdr:to>
    <cdr:sp macro="" textlink="">
      <cdr:nvSpPr>
        <cdr:cNvPr id="3" name="CuadroTexto 1"/>
        <cdr:cNvSpPr txBox="1"/>
      </cdr:nvSpPr>
      <cdr:spPr>
        <a:xfrm xmlns:a="http://schemas.openxmlformats.org/drawingml/2006/main">
          <a:off x="4809848" y="1132991"/>
          <a:ext cx="644941" cy="307009"/>
        </a:xfrm>
        <a:prstGeom xmlns:a="http://schemas.openxmlformats.org/drawingml/2006/main" prst="rect">
          <a:avLst/>
        </a:prstGeom>
        <a:ln xmlns:a="http://schemas.openxmlformats.org/drawingml/2006/main">
          <a:solidFill>
            <a:srgbClr val="7030A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300" dirty="0"/>
            <a:t>  </a:t>
          </a:r>
          <a:r>
            <a:rPr lang="es-CO" sz="1300" dirty="0">
              <a:solidFill>
                <a:schemeClr val="bg1"/>
              </a:solidFill>
            </a:rPr>
            <a:t>2,7%</a:t>
          </a:r>
        </a:p>
      </cdr:txBody>
    </cdr:sp>
  </cdr:relSizeAnchor>
  <cdr:relSizeAnchor xmlns:cdr="http://schemas.openxmlformats.org/drawingml/2006/chartDrawing">
    <cdr:from>
      <cdr:x>0.60975</cdr:x>
      <cdr:y>0.58905</cdr:y>
    </cdr:from>
    <cdr:to>
      <cdr:x>0.69636</cdr:x>
      <cdr:y>0.65563</cdr:y>
    </cdr:to>
    <cdr:sp macro="" textlink="">
      <cdr:nvSpPr>
        <cdr:cNvPr id="4" name="CuadroTexto 1"/>
        <cdr:cNvSpPr txBox="1"/>
      </cdr:nvSpPr>
      <cdr:spPr>
        <a:xfrm xmlns:a="http://schemas.openxmlformats.org/drawingml/2006/main">
          <a:off x="4750214" y="2892218"/>
          <a:ext cx="674757" cy="326888"/>
        </a:xfrm>
        <a:prstGeom xmlns:a="http://schemas.openxmlformats.org/drawingml/2006/main" prst="rect">
          <a:avLst/>
        </a:prstGeom>
        <a:ln xmlns:a="http://schemas.openxmlformats.org/drawingml/2006/main">
          <a:solidFill>
            <a:srgbClr val="7030A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300" dirty="0"/>
            <a:t>  </a:t>
          </a:r>
          <a:r>
            <a:rPr lang="es-CO" sz="1300" dirty="0">
              <a:solidFill>
                <a:schemeClr val="bg1"/>
              </a:solidFill>
            </a:rPr>
            <a:t>0,4%</a:t>
          </a:r>
        </a:p>
      </cdr:txBody>
    </cdr:sp>
  </cdr:relSizeAnchor>
  <cdr:relSizeAnchor xmlns:cdr="http://schemas.openxmlformats.org/drawingml/2006/chartDrawing">
    <cdr:from>
      <cdr:x>0.47587</cdr:x>
      <cdr:y>0.69634</cdr:y>
    </cdr:from>
    <cdr:to>
      <cdr:x>0.5573</cdr:x>
      <cdr:y>0.75887</cdr:y>
    </cdr:to>
    <cdr:sp macro="" textlink="">
      <cdr:nvSpPr>
        <cdr:cNvPr id="5" name="CuadroTexto 1"/>
        <cdr:cNvSpPr txBox="1"/>
      </cdr:nvSpPr>
      <cdr:spPr>
        <a:xfrm xmlns:a="http://schemas.openxmlformats.org/drawingml/2006/main">
          <a:off x="3707295" y="3418993"/>
          <a:ext cx="634311" cy="307008"/>
        </a:xfrm>
        <a:prstGeom xmlns:a="http://schemas.openxmlformats.org/drawingml/2006/main" prst="rect">
          <a:avLst/>
        </a:prstGeom>
        <a:ln xmlns:a="http://schemas.openxmlformats.org/drawingml/2006/main">
          <a:solidFill>
            <a:srgbClr val="7030A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300" dirty="0"/>
            <a:t> </a:t>
          </a:r>
          <a:r>
            <a:rPr lang="es-CO" sz="1300" dirty="0">
              <a:solidFill>
                <a:schemeClr val="bg1"/>
              </a:solidFill>
            </a:rPr>
            <a:t>0,1%</a:t>
          </a:r>
        </a:p>
      </cdr:txBody>
    </cdr:sp>
  </cdr:relSizeAnchor>
</c:userShapes>
</file>

<file path=ppt/drawings/drawing2.xml><?xml version="1.0" encoding="utf-8"?>
<c:userShapes xmlns:c="http://schemas.openxmlformats.org/drawingml/2006/chart">
  <cdr:relSizeAnchor xmlns:cdr="http://schemas.openxmlformats.org/drawingml/2006/chartDrawing">
    <cdr:from>
      <cdr:x>0.63871</cdr:x>
      <cdr:y>0.7829</cdr:y>
    </cdr:from>
    <cdr:to>
      <cdr:x>0.71969</cdr:x>
      <cdr:y>0.89474</cdr:y>
    </cdr:to>
    <cdr:sp macro="" textlink="">
      <cdr:nvSpPr>
        <cdr:cNvPr id="2" name="11 CuadroTexto"/>
        <cdr:cNvSpPr txBox="1"/>
      </cdr:nvSpPr>
      <cdr:spPr>
        <a:xfrm xmlns:a="http://schemas.openxmlformats.org/drawingml/2006/main">
          <a:off x="6178833" y="2661184"/>
          <a:ext cx="783393" cy="38016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a:r>
            <a:rPr lang="es-CO" sz="1300" b="1" dirty="0">
              <a:solidFill>
                <a:schemeClr val="accent5">
                  <a:lumMod val="50000"/>
                </a:schemeClr>
              </a:solidFill>
            </a:rPr>
            <a:t>4,8%   </a:t>
          </a:r>
          <a:endParaRPr lang="es-CO" sz="1300" b="1" dirty="0">
            <a:solidFill>
              <a:schemeClr val="accent6">
                <a:lumMod val="75000"/>
              </a:schemeClr>
            </a:solidFill>
          </a:endParaRPr>
        </a:p>
      </cdr:txBody>
    </cdr:sp>
  </cdr:relSizeAnchor>
  <cdr:relSizeAnchor xmlns:cdr="http://schemas.openxmlformats.org/drawingml/2006/chartDrawing">
    <cdr:from>
      <cdr:x>0.01419</cdr:x>
      <cdr:y>0.77558</cdr:y>
    </cdr:from>
    <cdr:to>
      <cdr:x>0.09517</cdr:x>
      <cdr:y>0.88743</cdr:y>
    </cdr:to>
    <cdr:sp macro="" textlink="">
      <cdr:nvSpPr>
        <cdr:cNvPr id="3" name="11 CuadroTexto"/>
        <cdr:cNvSpPr txBox="1"/>
      </cdr:nvSpPr>
      <cdr:spPr>
        <a:xfrm xmlns:a="http://schemas.openxmlformats.org/drawingml/2006/main">
          <a:off x="137258" y="2636330"/>
          <a:ext cx="783393" cy="38019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a:r>
            <a:rPr lang="es-CO" sz="1300" b="1" dirty="0">
              <a:solidFill>
                <a:schemeClr val="accent5">
                  <a:lumMod val="50000"/>
                </a:schemeClr>
              </a:solidFill>
            </a:rPr>
            <a:t>34,1%   </a:t>
          </a:r>
          <a:endParaRPr lang="es-CO" sz="1300" b="1" dirty="0">
            <a:solidFill>
              <a:schemeClr val="accent6">
                <a:lumMod val="75000"/>
              </a:schemeClr>
            </a:solidFill>
          </a:endParaRPr>
        </a:p>
      </cdr:txBody>
    </cdr:sp>
  </cdr:relSizeAnchor>
  <cdr:relSizeAnchor xmlns:cdr="http://schemas.openxmlformats.org/drawingml/2006/chartDrawing">
    <cdr:from>
      <cdr:x>0.48688</cdr:x>
      <cdr:y>0.77412</cdr:y>
    </cdr:from>
    <cdr:to>
      <cdr:x>0.56786</cdr:x>
      <cdr:y>0.88596</cdr:y>
    </cdr:to>
    <cdr:sp macro="" textlink="">
      <cdr:nvSpPr>
        <cdr:cNvPr id="4" name="11 CuadroTexto"/>
        <cdr:cNvSpPr txBox="1"/>
      </cdr:nvSpPr>
      <cdr:spPr>
        <a:xfrm xmlns:a="http://schemas.openxmlformats.org/drawingml/2006/main">
          <a:off x="4710051" y="2631367"/>
          <a:ext cx="783393" cy="38016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a:r>
            <a:rPr lang="es-CO" sz="1300" b="1" dirty="0">
              <a:solidFill>
                <a:schemeClr val="accent5">
                  <a:lumMod val="50000"/>
                </a:schemeClr>
              </a:solidFill>
            </a:rPr>
            <a:t>10,5%   </a:t>
          </a:r>
          <a:endParaRPr lang="es-CO" sz="1300" b="1" dirty="0">
            <a:solidFill>
              <a:schemeClr val="accent6">
                <a:lumMod val="75000"/>
              </a:schemeClr>
            </a:solidFill>
          </a:endParaRPr>
        </a:p>
      </cdr:txBody>
    </cdr:sp>
  </cdr:relSizeAnchor>
  <cdr:relSizeAnchor xmlns:cdr="http://schemas.openxmlformats.org/drawingml/2006/chartDrawing">
    <cdr:from>
      <cdr:x>0.32485</cdr:x>
      <cdr:y>0.76973</cdr:y>
    </cdr:from>
    <cdr:to>
      <cdr:x>0.40583</cdr:x>
      <cdr:y>0.88157</cdr:y>
    </cdr:to>
    <cdr:sp macro="" textlink="">
      <cdr:nvSpPr>
        <cdr:cNvPr id="5" name="11 CuadroTexto"/>
        <cdr:cNvSpPr txBox="1"/>
      </cdr:nvSpPr>
      <cdr:spPr>
        <a:xfrm xmlns:a="http://schemas.openxmlformats.org/drawingml/2006/main">
          <a:off x="3142595" y="2616445"/>
          <a:ext cx="783393" cy="380161"/>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a:r>
            <a:rPr lang="es-CO" sz="1300" b="1">
              <a:solidFill>
                <a:schemeClr val="accent5">
                  <a:lumMod val="50000"/>
                </a:schemeClr>
              </a:solidFill>
            </a:rPr>
            <a:t>21,0%   </a:t>
          </a:r>
          <a:endParaRPr lang="es-CO" sz="1300" b="1">
            <a:solidFill>
              <a:schemeClr val="accent6">
                <a:lumMod val="75000"/>
              </a:schemeClr>
            </a:solidFill>
          </a:endParaRPr>
        </a:p>
      </cdr:txBody>
    </cdr:sp>
  </cdr:relSizeAnchor>
  <cdr:relSizeAnchor xmlns:cdr="http://schemas.openxmlformats.org/drawingml/2006/chartDrawing">
    <cdr:from>
      <cdr:x>0.17091</cdr:x>
      <cdr:y>0.77301</cdr:y>
    </cdr:from>
    <cdr:to>
      <cdr:x>0.25188</cdr:x>
      <cdr:y>0.88485</cdr:y>
    </cdr:to>
    <cdr:sp macro="" textlink="">
      <cdr:nvSpPr>
        <cdr:cNvPr id="8" name="11 CuadroTexto"/>
        <cdr:cNvSpPr txBox="1"/>
      </cdr:nvSpPr>
      <cdr:spPr>
        <a:xfrm xmlns:a="http://schemas.openxmlformats.org/drawingml/2006/main">
          <a:off x="1653357" y="2627568"/>
          <a:ext cx="783297" cy="380161"/>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a:r>
            <a:rPr lang="es-CO" sz="1300" b="1" dirty="0">
              <a:solidFill>
                <a:schemeClr val="accent5">
                  <a:lumMod val="50000"/>
                </a:schemeClr>
              </a:solidFill>
            </a:rPr>
            <a:t>27,9%   </a:t>
          </a:r>
          <a:endParaRPr lang="es-CO" sz="1300" b="1" dirty="0">
            <a:solidFill>
              <a:schemeClr val="accent6">
                <a:lumMod val="75000"/>
              </a:schemeClr>
            </a:solidFill>
          </a:endParaRPr>
        </a:p>
      </cdr:txBody>
    </cdr:sp>
  </cdr:relSizeAnchor>
  <cdr:relSizeAnchor xmlns:cdr="http://schemas.openxmlformats.org/drawingml/2006/chartDrawing">
    <cdr:from>
      <cdr:x>0.80233</cdr:x>
      <cdr:y>0.80076</cdr:y>
    </cdr:from>
    <cdr:to>
      <cdr:x>0.88331</cdr:x>
      <cdr:y>0.9126</cdr:y>
    </cdr:to>
    <cdr:sp macro="" textlink="">
      <cdr:nvSpPr>
        <cdr:cNvPr id="9" name="11 CuadroTexto"/>
        <cdr:cNvSpPr txBox="1"/>
      </cdr:nvSpPr>
      <cdr:spPr>
        <a:xfrm xmlns:a="http://schemas.openxmlformats.org/drawingml/2006/main">
          <a:off x="7761709" y="2721907"/>
          <a:ext cx="783393" cy="38016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a:r>
            <a:rPr lang="es-CO" sz="1300" b="1" dirty="0">
              <a:solidFill>
                <a:schemeClr val="accent5">
                  <a:lumMod val="50000"/>
                </a:schemeClr>
              </a:solidFill>
            </a:rPr>
            <a:t>1,8%   </a:t>
          </a:r>
          <a:endParaRPr lang="es-CO" sz="1300" b="1" dirty="0">
            <a:solidFill>
              <a:schemeClr val="accent6">
                <a:lumMod val="75000"/>
              </a:schemeClr>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0.0484</cdr:x>
      <cdr:y>0.75269</cdr:y>
    </cdr:from>
    <cdr:to>
      <cdr:x>0.11766</cdr:x>
      <cdr:y>0.8165</cdr:y>
    </cdr:to>
    <cdr:sp macro="" textlink="">
      <cdr:nvSpPr>
        <cdr:cNvPr id="2" name="7 Rectángulo"/>
        <cdr:cNvSpPr/>
      </cdr:nvSpPr>
      <cdr:spPr>
        <a:xfrm xmlns:a="http://schemas.openxmlformats.org/drawingml/2006/main">
          <a:off x="432153" y="3854829"/>
          <a:ext cx="618361" cy="3267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CO" sz="900" b="1" dirty="0">
              <a:solidFill>
                <a:sysClr val="windowText" lastClr="000000"/>
              </a:solidFill>
            </a:rPr>
            <a:t>39,4%</a:t>
          </a:r>
        </a:p>
      </cdr:txBody>
    </cdr:sp>
  </cdr:relSizeAnchor>
  <cdr:relSizeAnchor xmlns:cdr="http://schemas.openxmlformats.org/drawingml/2006/chartDrawing">
    <cdr:from>
      <cdr:x>0.20193</cdr:x>
      <cdr:y>0.62251</cdr:y>
    </cdr:from>
    <cdr:to>
      <cdr:x>0.28549</cdr:x>
      <cdr:y>0.68633</cdr:y>
    </cdr:to>
    <cdr:sp macro="" textlink="">
      <cdr:nvSpPr>
        <cdr:cNvPr id="3" name="8 Rectángulo"/>
        <cdr:cNvSpPr/>
      </cdr:nvSpPr>
      <cdr:spPr>
        <a:xfrm xmlns:a="http://schemas.openxmlformats.org/drawingml/2006/main">
          <a:off x="1777122" y="3166517"/>
          <a:ext cx="735337" cy="324608"/>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CO" sz="900" b="1" dirty="0">
              <a:solidFill>
                <a:sysClr val="windowText" lastClr="000000"/>
              </a:solidFill>
            </a:rPr>
            <a:t>60,1%</a:t>
          </a:r>
        </a:p>
      </cdr:txBody>
    </cdr:sp>
  </cdr:relSizeAnchor>
  <cdr:relSizeAnchor xmlns:cdr="http://schemas.openxmlformats.org/drawingml/2006/chartDrawing">
    <cdr:from>
      <cdr:x>0.20672</cdr:x>
      <cdr:y>0.73874</cdr:y>
    </cdr:from>
    <cdr:to>
      <cdr:x>0.28568</cdr:x>
      <cdr:y>0.80153</cdr:y>
    </cdr:to>
    <cdr:sp macro="" textlink="">
      <cdr:nvSpPr>
        <cdr:cNvPr id="4" name="13 Rectángulo"/>
        <cdr:cNvSpPr/>
      </cdr:nvSpPr>
      <cdr:spPr>
        <a:xfrm xmlns:a="http://schemas.openxmlformats.org/drawingml/2006/main">
          <a:off x="1819256" y="3757712"/>
          <a:ext cx="694896" cy="319407"/>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CO" sz="900" b="1" dirty="0">
              <a:solidFill>
                <a:srgbClr val="B47800"/>
              </a:solidFill>
            </a:rPr>
            <a:t>39,9%</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20682B8-192B-41CF-9574-1315293FD55B}"/>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s-CO"/>
          </a:p>
        </p:txBody>
      </p:sp>
      <p:sp>
        <p:nvSpPr>
          <p:cNvPr id="3" name="Marcador de fecha 2">
            <a:extLst>
              <a:ext uri="{FF2B5EF4-FFF2-40B4-BE49-F238E27FC236}">
                <a16:creationId xmlns:a16="http://schemas.microsoft.com/office/drawing/2014/main" id="{FBF82012-A4D3-4DC5-9336-B1126440348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BB3FA579-9EEE-4B1A-B243-A820D913E050}" type="datetimeFigureOut">
              <a:rPr lang="es-CO"/>
              <a:pPr>
                <a:defRPr/>
              </a:pPr>
              <a:t>2/09/2019</a:t>
            </a:fld>
            <a:endParaRPr lang="es-CO"/>
          </a:p>
        </p:txBody>
      </p:sp>
      <p:sp>
        <p:nvSpPr>
          <p:cNvPr id="4" name="Marcador de pie de página 3">
            <a:extLst>
              <a:ext uri="{FF2B5EF4-FFF2-40B4-BE49-F238E27FC236}">
                <a16:creationId xmlns:a16="http://schemas.microsoft.com/office/drawing/2014/main" id="{CA6F7528-0765-4F0F-9886-EB8AE5A1D04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s-CO"/>
          </a:p>
        </p:txBody>
      </p:sp>
      <p:sp>
        <p:nvSpPr>
          <p:cNvPr id="5" name="Marcador de número de diapositiva 4">
            <a:extLst>
              <a:ext uri="{FF2B5EF4-FFF2-40B4-BE49-F238E27FC236}">
                <a16:creationId xmlns:a16="http://schemas.microsoft.com/office/drawing/2014/main" id="{F6D16D44-0833-4C54-A4A7-D299DEE3C09A}"/>
              </a:ext>
            </a:extLst>
          </p:cNvPr>
          <p:cNvSpPr>
            <a:spLocks noGrp="1"/>
          </p:cNvSpPr>
          <p:nvPr>
            <p:ph type="sldNum" sz="quarter" idx="3"/>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0060D56-7C41-4159-A444-585DE6186B3E}" type="slidenum">
              <a:rPr lang="es-CO" altLang="es-CO"/>
              <a:pPr>
                <a:defRPr/>
              </a:pPr>
              <a:t>‹Nº›</a:t>
            </a:fld>
            <a:endParaRPr lang="es-CO" altLang="es-CO"/>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28A75B07-4C66-425D-BB10-943DBB16695C}"/>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vl1pPr>
          </a:lstStyle>
          <a:p>
            <a:pPr>
              <a:defRPr/>
            </a:pPr>
            <a:endParaRPr lang="es-CO"/>
          </a:p>
        </p:txBody>
      </p:sp>
      <p:sp>
        <p:nvSpPr>
          <p:cNvPr id="3" name="2 Marcador de fecha">
            <a:extLst>
              <a:ext uri="{FF2B5EF4-FFF2-40B4-BE49-F238E27FC236}">
                <a16:creationId xmlns:a16="http://schemas.microsoft.com/office/drawing/2014/main" id="{96AAFF1C-4CD3-48F9-B3FE-4D8CCE44D7DD}"/>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eaLnBrk="1" hangingPunct="1">
              <a:defRPr sz="1200"/>
            </a:lvl1pPr>
          </a:lstStyle>
          <a:p>
            <a:pPr>
              <a:defRPr/>
            </a:pPr>
            <a:fld id="{F069FDCA-E154-422D-BA28-51D1A579EF0A}" type="datetimeFigureOut">
              <a:rPr lang="es-CO"/>
              <a:pPr>
                <a:defRPr/>
              </a:pPr>
              <a:t>2/09/2019</a:t>
            </a:fld>
            <a:endParaRPr lang="es-CO"/>
          </a:p>
        </p:txBody>
      </p:sp>
      <p:sp>
        <p:nvSpPr>
          <p:cNvPr id="4" name="3 Marcador de imagen de diapositiva">
            <a:extLst>
              <a:ext uri="{FF2B5EF4-FFF2-40B4-BE49-F238E27FC236}">
                <a16:creationId xmlns:a16="http://schemas.microsoft.com/office/drawing/2014/main" id="{CB15E268-75CB-4603-A6E4-B62913C35016}"/>
              </a:ext>
            </a:extLst>
          </p:cNvPr>
          <p:cNvSpPr>
            <a:spLocks noGrp="1" noRot="1" noChangeAspect="1"/>
          </p:cNvSpPr>
          <p:nvPr>
            <p:ph type="sldImg" idx="2"/>
          </p:nvPr>
        </p:nvSpPr>
        <p:spPr>
          <a:xfrm>
            <a:off x="1290638" y="696913"/>
            <a:ext cx="4429125" cy="3486150"/>
          </a:xfrm>
          <a:prstGeom prst="rect">
            <a:avLst/>
          </a:prstGeom>
          <a:noFill/>
          <a:ln w="12700">
            <a:solidFill>
              <a:prstClr val="black"/>
            </a:solidFill>
          </a:ln>
        </p:spPr>
        <p:txBody>
          <a:bodyPr vert="horz" lIns="93177" tIns="46589" rIns="93177" bIns="46589" rtlCol="0" anchor="ctr"/>
          <a:lstStyle/>
          <a:p>
            <a:pPr lvl="0"/>
            <a:endParaRPr lang="es-CO" noProof="0"/>
          </a:p>
        </p:txBody>
      </p:sp>
      <p:sp>
        <p:nvSpPr>
          <p:cNvPr id="5" name="4 Marcador de notas">
            <a:extLst>
              <a:ext uri="{FF2B5EF4-FFF2-40B4-BE49-F238E27FC236}">
                <a16:creationId xmlns:a16="http://schemas.microsoft.com/office/drawing/2014/main" id="{5919088B-AD67-4B27-8532-F9305936D719}"/>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O" noProof="0"/>
          </a:p>
        </p:txBody>
      </p:sp>
      <p:sp>
        <p:nvSpPr>
          <p:cNvPr id="6" name="5 Marcador de pie de página">
            <a:extLst>
              <a:ext uri="{FF2B5EF4-FFF2-40B4-BE49-F238E27FC236}">
                <a16:creationId xmlns:a16="http://schemas.microsoft.com/office/drawing/2014/main" id="{587A7797-1BE8-457C-A788-DC02C957997C}"/>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hangingPunct="1">
              <a:defRPr sz="1200"/>
            </a:lvl1pPr>
          </a:lstStyle>
          <a:p>
            <a:pPr>
              <a:defRPr/>
            </a:pPr>
            <a:endParaRPr lang="es-CO"/>
          </a:p>
        </p:txBody>
      </p:sp>
      <p:sp>
        <p:nvSpPr>
          <p:cNvPr id="7" name="6 Marcador de número de diapositiva">
            <a:extLst>
              <a:ext uri="{FF2B5EF4-FFF2-40B4-BE49-F238E27FC236}">
                <a16:creationId xmlns:a16="http://schemas.microsoft.com/office/drawing/2014/main" id="{15254FE6-FB76-4383-B205-81966E252E25}"/>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BF9A7477-5B34-4A29-A72F-816B1C4CEB9D}" type="slidenum">
              <a:rPr lang="es-CO" altLang="es-CO"/>
              <a:pPr>
                <a:defRPr/>
              </a:pPr>
              <a:t>‹Nº›</a:t>
            </a:fld>
            <a:endParaRPr lang="es-CO" altLang="es-CO"/>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20805" y="2349386"/>
            <a:ext cx="8169116" cy="1621111"/>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441609" y="4285615"/>
            <a:ext cx="6727508" cy="1932728"/>
          </a:xfrm>
        </p:spPr>
        <p:txBody>
          <a:bodyPr/>
          <a:lstStyle>
            <a:lvl1pPr marL="0" indent="0" algn="ctr">
              <a:buNone/>
              <a:defRPr>
                <a:solidFill>
                  <a:schemeClr val="tx1">
                    <a:tint val="75000"/>
                  </a:schemeClr>
                </a:solidFill>
              </a:defRPr>
            </a:lvl1pPr>
            <a:lvl2pPr marL="490667" indent="0" algn="ctr">
              <a:buNone/>
              <a:defRPr>
                <a:solidFill>
                  <a:schemeClr val="tx1">
                    <a:tint val="75000"/>
                  </a:schemeClr>
                </a:solidFill>
              </a:defRPr>
            </a:lvl2pPr>
            <a:lvl3pPr marL="981334" indent="0" algn="ctr">
              <a:buNone/>
              <a:defRPr>
                <a:solidFill>
                  <a:schemeClr val="tx1">
                    <a:tint val="75000"/>
                  </a:schemeClr>
                </a:solidFill>
              </a:defRPr>
            </a:lvl3pPr>
            <a:lvl4pPr marL="1472001" indent="0" algn="ctr">
              <a:buNone/>
              <a:defRPr>
                <a:solidFill>
                  <a:schemeClr val="tx1">
                    <a:tint val="75000"/>
                  </a:schemeClr>
                </a:solidFill>
              </a:defRPr>
            </a:lvl4pPr>
            <a:lvl5pPr marL="1962668" indent="0" algn="ctr">
              <a:buNone/>
              <a:defRPr>
                <a:solidFill>
                  <a:schemeClr val="tx1">
                    <a:tint val="75000"/>
                  </a:schemeClr>
                </a:solidFill>
              </a:defRPr>
            </a:lvl5pPr>
            <a:lvl6pPr marL="2453335" indent="0" algn="ctr">
              <a:buNone/>
              <a:defRPr>
                <a:solidFill>
                  <a:schemeClr val="tx1">
                    <a:tint val="75000"/>
                  </a:schemeClr>
                </a:solidFill>
              </a:defRPr>
            </a:lvl6pPr>
            <a:lvl7pPr marL="2944002" indent="0" algn="ctr">
              <a:buNone/>
              <a:defRPr>
                <a:solidFill>
                  <a:schemeClr val="tx1">
                    <a:tint val="75000"/>
                  </a:schemeClr>
                </a:solidFill>
              </a:defRPr>
            </a:lvl7pPr>
            <a:lvl8pPr marL="3434669" indent="0" algn="ctr">
              <a:buNone/>
              <a:defRPr>
                <a:solidFill>
                  <a:schemeClr val="tx1">
                    <a:tint val="75000"/>
                  </a:schemeClr>
                </a:solidFill>
              </a:defRPr>
            </a:lvl8pPr>
            <a:lvl9pPr marL="3925336"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a:extLst>
              <a:ext uri="{FF2B5EF4-FFF2-40B4-BE49-F238E27FC236}">
                <a16:creationId xmlns:a16="http://schemas.microsoft.com/office/drawing/2014/main" id="{4640B725-405B-4456-B300-38CE52D03B4D}"/>
              </a:ext>
            </a:extLst>
          </p:cNvPr>
          <p:cNvSpPr>
            <a:spLocks noGrp="1"/>
          </p:cNvSpPr>
          <p:nvPr>
            <p:ph type="dt" sz="half" idx="10"/>
          </p:nvPr>
        </p:nvSpPr>
        <p:spPr/>
        <p:txBody>
          <a:bodyPr/>
          <a:lstStyle>
            <a:lvl1pPr>
              <a:defRPr/>
            </a:lvl1pPr>
          </a:lstStyle>
          <a:p>
            <a:pPr>
              <a:defRPr/>
            </a:pPr>
            <a:fld id="{101F8E2C-0849-4C22-A4CE-B880BB1E946D}" type="datetimeFigureOut">
              <a:rPr lang="en-US"/>
              <a:pPr>
                <a:defRPr/>
              </a:pPr>
              <a:t>9/2/2019</a:t>
            </a:fld>
            <a:endParaRPr lang="en-US"/>
          </a:p>
        </p:txBody>
      </p:sp>
      <p:sp>
        <p:nvSpPr>
          <p:cNvPr id="5" name="Footer Placeholder 4">
            <a:extLst>
              <a:ext uri="{FF2B5EF4-FFF2-40B4-BE49-F238E27FC236}">
                <a16:creationId xmlns:a16="http://schemas.microsoft.com/office/drawing/2014/main" id="{2969E242-6228-475F-A0A2-F53C1BF2167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5F58FCB-833B-43E8-AABA-3BE7F7210D2A}"/>
              </a:ext>
            </a:extLst>
          </p:cNvPr>
          <p:cNvSpPr>
            <a:spLocks noGrp="1"/>
          </p:cNvSpPr>
          <p:nvPr>
            <p:ph type="sldNum" sz="quarter" idx="12"/>
          </p:nvPr>
        </p:nvSpPr>
        <p:spPr/>
        <p:txBody>
          <a:bodyPr/>
          <a:lstStyle>
            <a:lvl1pPr>
              <a:defRPr/>
            </a:lvl1pPr>
          </a:lstStyle>
          <a:p>
            <a:pPr>
              <a:defRPr/>
            </a:pPr>
            <a:fld id="{10D94CA7-6903-4854-98F9-2031F597078E}" type="slidenum">
              <a:rPr lang="en-US" altLang="es-CO"/>
              <a:pPr>
                <a:defRPr/>
              </a:pPr>
              <a:t>‹Nº›</a:t>
            </a:fld>
            <a:endParaRPr lang="en-US" altLang="es-CO"/>
          </a:p>
        </p:txBody>
      </p:sp>
    </p:spTree>
    <p:extLst>
      <p:ext uri="{BB962C8B-B14F-4D97-AF65-F5344CB8AC3E}">
        <p14:creationId xmlns:p14="http://schemas.microsoft.com/office/powerpoint/2010/main" val="953415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5F47758D-7DC5-4D1A-A1F8-8D6BEDBAD3D7}"/>
              </a:ext>
            </a:extLst>
          </p:cNvPr>
          <p:cNvSpPr>
            <a:spLocks noGrp="1"/>
          </p:cNvSpPr>
          <p:nvPr>
            <p:ph type="dt" sz="half" idx="10"/>
          </p:nvPr>
        </p:nvSpPr>
        <p:spPr/>
        <p:txBody>
          <a:bodyPr/>
          <a:lstStyle>
            <a:lvl1pPr>
              <a:defRPr/>
            </a:lvl1pPr>
          </a:lstStyle>
          <a:p>
            <a:pPr>
              <a:defRPr/>
            </a:pPr>
            <a:fld id="{73F8DBD3-A03F-4A13-B184-479213EAD420}" type="datetimeFigureOut">
              <a:rPr lang="en-US"/>
              <a:pPr>
                <a:defRPr/>
              </a:pPr>
              <a:t>9/2/2019</a:t>
            </a:fld>
            <a:endParaRPr lang="en-US"/>
          </a:p>
        </p:txBody>
      </p:sp>
      <p:sp>
        <p:nvSpPr>
          <p:cNvPr id="5" name="Footer Placeholder 4">
            <a:extLst>
              <a:ext uri="{FF2B5EF4-FFF2-40B4-BE49-F238E27FC236}">
                <a16:creationId xmlns:a16="http://schemas.microsoft.com/office/drawing/2014/main" id="{8469C546-4A69-4D58-BCC0-3081C9F264D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2B42457-4D3C-4B67-832D-6128BB09064B}"/>
              </a:ext>
            </a:extLst>
          </p:cNvPr>
          <p:cNvSpPr>
            <a:spLocks noGrp="1"/>
          </p:cNvSpPr>
          <p:nvPr>
            <p:ph type="sldNum" sz="quarter" idx="12"/>
          </p:nvPr>
        </p:nvSpPr>
        <p:spPr/>
        <p:txBody>
          <a:bodyPr/>
          <a:lstStyle>
            <a:lvl1pPr>
              <a:defRPr/>
            </a:lvl1pPr>
          </a:lstStyle>
          <a:p>
            <a:pPr>
              <a:defRPr/>
            </a:pPr>
            <a:fld id="{659E1860-A6FB-4BA7-B9A6-71F04BCA8E28}" type="slidenum">
              <a:rPr lang="en-US" altLang="es-CO"/>
              <a:pPr>
                <a:defRPr/>
              </a:pPr>
              <a:t>‹Nº›</a:t>
            </a:fld>
            <a:endParaRPr lang="en-US" altLang="es-CO"/>
          </a:p>
        </p:txBody>
      </p:sp>
    </p:spTree>
    <p:extLst>
      <p:ext uri="{BB962C8B-B14F-4D97-AF65-F5344CB8AC3E}">
        <p14:creationId xmlns:p14="http://schemas.microsoft.com/office/powerpoint/2010/main" val="2722411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3173" y="334377"/>
            <a:ext cx="2272536" cy="7116431"/>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505565" y="334377"/>
            <a:ext cx="6657429" cy="711643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8429DFD8-AFE5-4164-8950-1E320DD4601F}"/>
              </a:ext>
            </a:extLst>
          </p:cNvPr>
          <p:cNvSpPr>
            <a:spLocks noGrp="1"/>
          </p:cNvSpPr>
          <p:nvPr>
            <p:ph type="dt" sz="half" idx="10"/>
          </p:nvPr>
        </p:nvSpPr>
        <p:spPr/>
        <p:txBody>
          <a:bodyPr/>
          <a:lstStyle>
            <a:lvl1pPr>
              <a:defRPr/>
            </a:lvl1pPr>
          </a:lstStyle>
          <a:p>
            <a:pPr>
              <a:defRPr/>
            </a:pPr>
            <a:fld id="{CCF32465-A653-4862-BE45-4DFA53EADDE8}" type="datetimeFigureOut">
              <a:rPr lang="en-US"/>
              <a:pPr>
                <a:defRPr/>
              </a:pPr>
              <a:t>9/2/2019</a:t>
            </a:fld>
            <a:endParaRPr lang="en-US"/>
          </a:p>
        </p:txBody>
      </p:sp>
      <p:sp>
        <p:nvSpPr>
          <p:cNvPr id="5" name="Footer Placeholder 4">
            <a:extLst>
              <a:ext uri="{FF2B5EF4-FFF2-40B4-BE49-F238E27FC236}">
                <a16:creationId xmlns:a16="http://schemas.microsoft.com/office/drawing/2014/main" id="{3F8CC1FF-DE07-48BE-AD96-335D4853D70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7028C8-2E7B-4D26-90E6-4D8F652B9D93}"/>
              </a:ext>
            </a:extLst>
          </p:cNvPr>
          <p:cNvSpPr>
            <a:spLocks noGrp="1"/>
          </p:cNvSpPr>
          <p:nvPr>
            <p:ph type="sldNum" sz="quarter" idx="12"/>
          </p:nvPr>
        </p:nvSpPr>
        <p:spPr/>
        <p:txBody>
          <a:bodyPr/>
          <a:lstStyle>
            <a:lvl1pPr>
              <a:defRPr/>
            </a:lvl1pPr>
          </a:lstStyle>
          <a:p>
            <a:pPr>
              <a:defRPr/>
            </a:pPr>
            <a:fld id="{5D6A5627-73F9-4727-A597-A229AFFC0C87}" type="slidenum">
              <a:rPr lang="en-US" altLang="es-CO"/>
              <a:pPr>
                <a:defRPr/>
              </a:pPr>
              <a:t>‹Nº›</a:t>
            </a:fld>
            <a:endParaRPr lang="en-US" altLang="es-CO"/>
          </a:p>
        </p:txBody>
      </p:sp>
    </p:spTree>
    <p:extLst>
      <p:ext uri="{BB962C8B-B14F-4D97-AF65-F5344CB8AC3E}">
        <p14:creationId xmlns:p14="http://schemas.microsoft.com/office/powerpoint/2010/main" val="1809716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AC172810-C3D2-4D77-B7B3-4D380E39498F}"/>
              </a:ext>
            </a:extLst>
          </p:cNvPr>
          <p:cNvSpPr>
            <a:spLocks noGrp="1"/>
          </p:cNvSpPr>
          <p:nvPr>
            <p:ph type="dt" sz="half" idx="10"/>
          </p:nvPr>
        </p:nvSpPr>
        <p:spPr/>
        <p:txBody>
          <a:bodyPr/>
          <a:lstStyle>
            <a:lvl1pPr>
              <a:defRPr/>
            </a:lvl1pPr>
          </a:lstStyle>
          <a:p>
            <a:pPr>
              <a:defRPr/>
            </a:pPr>
            <a:fld id="{B4277B9A-D768-4DA4-9E62-C239CD426161}" type="datetimeFigureOut">
              <a:rPr lang="en-US"/>
              <a:pPr>
                <a:defRPr/>
              </a:pPr>
              <a:t>9/2/2019</a:t>
            </a:fld>
            <a:endParaRPr lang="en-US"/>
          </a:p>
        </p:txBody>
      </p:sp>
      <p:sp>
        <p:nvSpPr>
          <p:cNvPr id="5" name="Footer Placeholder 4">
            <a:extLst>
              <a:ext uri="{FF2B5EF4-FFF2-40B4-BE49-F238E27FC236}">
                <a16:creationId xmlns:a16="http://schemas.microsoft.com/office/drawing/2014/main" id="{759560CE-CECF-4E2E-8677-6AFD694EEE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F33D70A-2542-4952-8313-793DCA9CC2B0}"/>
              </a:ext>
            </a:extLst>
          </p:cNvPr>
          <p:cNvSpPr>
            <a:spLocks noGrp="1"/>
          </p:cNvSpPr>
          <p:nvPr>
            <p:ph type="sldNum" sz="quarter" idx="12"/>
          </p:nvPr>
        </p:nvSpPr>
        <p:spPr/>
        <p:txBody>
          <a:bodyPr/>
          <a:lstStyle>
            <a:lvl1pPr>
              <a:defRPr/>
            </a:lvl1pPr>
          </a:lstStyle>
          <a:p>
            <a:pPr>
              <a:defRPr/>
            </a:pPr>
            <a:fld id="{DDCDF19A-AD1F-4721-BCF1-C9F6E5B6F450}" type="slidenum">
              <a:rPr lang="en-US" altLang="es-CO"/>
              <a:pPr>
                <a:defRPr/>
              </a:pPr>
              <a:t>‹Nº›</a:t>
            </a:fld>
            <a:endParaRPr lang="en-US" altLang="es-CO"/>
          </a:p>
        </p:txBody>
      </p:sp>
    </p:spTree>
    <p:extLst>
      <p:ext uri="{BB962C8B-B14F-4D97-AF65-F5344CB8AC3E}">
        <p14:creationId xmlns:p14="http://schemas.microsoft.com/office/powerpoint/2010/main" val="1290743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59181" y="4859832"/>
            <a:ext cx="8169116" cy="1502066"/>
          </a:xfrm>
        </p:spPr>
        <p:txBody>
          <a:bodyPr anchor="t"/>
          <a:lstStyle>
            <a:lvl1pPr algn="l">
              <a:defRPr sz="43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759181" y="3205459"/>
            <a:ext cx="8169116" cy="1654373"/>
          </a:xfrm>
        </p:spPr>
        <p:txBody>
          <a:bodyPr anchor="b"/>
          <a:lstStyle>
            <a:lvl1pPr marL="0" indent="0">
              <a:buNone/>
              <a:defRPr sz="2100">
                <a:solidFill>
                  <a:schemeClr val="tx1">
                    <a:tint val="75000"/>
                  </a:schemeClr>
                </a:solidFill>
              </a:defRPr>
            </a:lvl1pPr>
            <a:lvl2pPr marL="490667" indent="0">
              <a:buNone/>
              <a:defRPr sz="1900">
                <a:solidFill>
                  <a:schemeClr val="tx1">
                    <a:tint val="75000"/>
                  </a:schemeClr>
                </a:solidFill>
              </a:defRPr>
            </a:lvl2pPr>
            <a:lvl3pPr marL="981334" indent="0">
              <a:buNone/>
              <a:defRPr sz="1700">
                <a:solidFill>
                  <a:schemeClr val="tx1">
                    <a:tint val="75000"/>
                  </a:schemeClr>
                </a:solidFill>
              </a:defRPr>
            </a:lvl3pPr>
            <a:lvl4pPr marL="1472001" indent="0">
              <a:buNone/>
              <a:defRPr sz="1500">
                <a:solidFill>
                  <a:schemeClr val="tx1">
                    <a:tint val="75000"/>
                  </a:schemeClr>
                </a:solidFill>
              </a:defRPr>
            </a:lvl4pPr>
            <a:lvl5pPr marL="1962668" indent="0">
              <a:buNone/>
              <a:defRPr sz="1500">
                <a:solidFill>
                  <a:schemeClr val="tx1">
                    <a:tint val="75000"/>
                  </a:schemeClr>
                </a:solidFill>
              </a:defRPr>
            </a:lvl5pPr>
            <a:lvl6pPr marL="2453335" indent="0">
              <a:buNone/>
              <a:defRPr sz="1500">
                <a:solidFill>
                  <a:schemeClr val="tx1">
                    <a:tint val="75000"/>
                  </a:schemeClr>
                </a:solidFill>
              </a:defRPr>
            </a:lvl6pPr>
            <a:lvl7pPr marL="2944002" indent="0">
              <a:buNone/>
              <a:defRPr sz="1500">
                <a:solidFill>
                  <a:schemeClr val="tx1">
                    <a:tint val="75000"/>
                  </a:schemeClr>
                </a:solidFill>
              </a:defRPr>
            </a:lvl7pPr>
            <a:lvl8pPr marL="3434669" indent="0">
              <a:buNone/>
              <a:defRPr sz="1500">
                <a:solidFill>
                  <a:schemeClr val="tx1">
                    <a:tint val="75000"/>
                  </a:schemeClr>
                </a:solidFill>
              </a:defRPr>
            </a:lvl8pPr>
            <a:lvl9pPr marL="3925336" indent="0">
              <a:buNone/>
              <a:defRPr sz="1500">
                <a:solidFill>
                  <a:schemeClr val="tx1">
                    <a:tint val="75000"/>
                  </a:schemeClr>
                </a:solidFill>
              </a:defRPr>
            </a:lvl9pPr>
          </a:lstStyle>
          <a:p>
            <a:pPr lvl="0"/>
            <a:r>
              <a:rPr lang="es-ES"/>
              <a:t>Haga clic para modificar el estilo de texto del patrón</a:t>
            </a:r>
          </a:p>
        </p:txBody>
      </p:sp>
      <p:sp>
        <p:nvSpPr>
          <p:cNvPr id="4" name="Date Placeholder 3">
            <a:extLst>
              <a:ext uri="{FF2B5EF4-FFF2-40B4-BE49-F238E27FC236}">
                <a16:creationId xmlns:a16="http://schemas.microsoft.com/office/drawing/2014/main" id="{FA061432-0893-4217-9D7B-C230D0578E1D}"/>
              </a:ext>
            </a:extLst>
          </p:cNvPr>
          <p:cNvSpPr>
            <a:spLocks noGrp="1"/>
          </p:cNvSpPr>
          <p:nvPr>
            <p:ph type="dt" sz="half" idx="10"/>
          </p:nvPr>
        </p:nvSpPr>
        <p:spPr/>
        <p:txBody>
          <a:bodyPr/>
          <a:lstStyle>
            <a:lvl1pPr>
              <a:defRPr/>
            </a:lvl1pPr>
          </a:lstStyle>
          <a:p>
            <a:pPr>
              <a:defRPr/>
            </a:pPr>
            <a:fld id="{4A989721-461E-47EF-9FFD-AD05C9F39404}" type="datetimeFigureOut">
              <a:rPr lang="en-US"/>
              <a:pPr>
                <a:defRPr/>
              </a:pPr>
              <a:t>9/2/2019</a:t>
            </a:fld>
            <a:endParaRPr lang="en-US"/>
          </a:p>
        </p:txBody>
      </p:sp>
      <p:sp>
        <p:nvSpPr>
          <p:cNvPr id="5" name="Footer Placeholder 4">
            <a:extLst>
              <a:ext uri="{FF2B5EF4-FFF2-40B4-BE49-F238E27FC236}">
                <a16:creationId xmlns:a16="http://schemas.microsoft.com/office/drawing/2014/main" id="{593429F6-0839-40A9-AE8D-3DCF11F6C2C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77C5C03-E092-425E-B584-932635E89092}"/>
              </a:ext>
            </a:extLst>
          </p:cNvPr>
          <p:cNvSpPr>
            <a:spLocks noGrp="1"/>
          </p:cNvSpPr>
          <p:nvPr>
            <p:ph type="sldNum" sz="quarter" idx="12"/>
          </p:nvPr>
        </p:nvSpPr>
        <p:spPr/>
        <p:txBody>
          <a:bodyPr/>
          <a:lstStyle>
            <a:lvl1pPr>
              <a:defRPr/>
            </a:lvl1pPr>
          </a:lstStyle>
          <a:p>
            <a:pPr>
              <a:defRPr/>
            </a:pPr>
            <a:fld id="{4D601D57-176A-47C8-8440-4A58D6B5C904}" type="slidenum">
              <a:rPr lang="en-US" altLang="es-CO"/>
              <a:pPr>
                <a:defRPr/>
              </a:pPr>
              <a:t>‹Nº›</a:t>
            </a:fld>
            <a:endParaRPr lang="en-US" altLang="es-CO"/>
          </a:p>
        </p:txBody>
      </p:sp>
    </p:spTree>
    <p:extLst>
      <p:ext uri="{BB962C8B-B14F-4D97-AF65-F5344CB8AC3E}">
        <p14:creationId xmlns:p14="http://schemas.microsoft.com/office/powerpoint/2010/main" val="2065839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505565" y="1946734"/>
            <a:ext cx="4464983" cy="5504074"/>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5130726" y="1946734"/>
            <a:ext cx="4464983" cy="5504074"/>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3">
            <a:extLst>
              <a:ext uri="{FF2B5EF4-FFF2-40B4-BE49-F238E27FC236}">
                <a16:creationId xmlns:a16="http://schemas.microsoft.com/office/drawing/2014/main" id="{F173B9A2-5AEC-40AD-B178-C42C18BF2C35}"/>
              </a:ext>
            </a:extLst>
          </p:cNvPr>
          <p:cNvSpPr>
            <a:spLocks noGrp="1"/>
          </p:cNvSpPr>
          <p:nvPr>
            <p:ph type="dt" sz="half" idx="10"/>
          </p:nvPr>
        </p:nvSpPr>
        <p:spPr/>
        <p:txBody>
          <a:bodyPr/>
          <a:lstStyle>
            <a:lvl1pPr>
              <a:defRPr/>
            </a:lvl1pPr>
          </a:lstStyle>
          <a:p>
            <a:pPr>
              <a:defRPr/>
            </a:pPr>
            <a:fld id="{A615C746-18B6-4FA0-B762-9C34B815F72E}" type="datetimeFigureOut">
              <a:rPr lang="en-US"/>
              <a:pPr>
                <a:defRPr/>
              </a:pPr>
              <a:t>9/2/2019</a:t>
            </a:fld>
            <a:endParaRPr lang="en-US"/>
          </a:p>
        </p:txBody>
      </p:sp>
      <p:sp>
        <p:nvSpPr>
          <p:cNvPr id="6" name="Footer Placeholder 4">
            <a:extLst>
              <a:ext uri="{FF2B5EF4-FFF2-40B4-BE49-F238E27FC236}">
                <a16:creationId xmlns:a16="http://schemas.microsoft.com/office/drawing/2014/main" id="{97E436FE-0EBF-49B5-BA4E-CD3A4DE052D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B7EC343-E789-4D65-941F-FFBF5B8B7335}"/>
              </a:ext>
            </a:extLst>
          </p:cNvPr>
          <p:cNvSpPr>
            <a:spLocks noGrp="1"/>
          </p:cNvSpPr>
          <p:nvPr>
            <p:ph type="sldNum" sz="quarter" idx="12"/>
          </p:nvPr>
        </p:nvSpPr>
        <p:spPr/>
        <p:txBody>
          <a:bodyPr/>
          <a:lstStyle>
            <a:lvl1pPr>
              <a:defRPr/>
            </a:lvl1pPr>
          </a:lstStyle>
          <a:p>
            <a:pPr>
              <a:defRPr/>
            </a:pPr>
            <a:fld id="{AAAC24B9-E84E-432F-A103-EA51FAC9364A}" type="slidenum">
              <a:rPr lang="en-US" altLang="es-CO"/>
              <a:pPr>
                <a:defRPr/>
              </a:pPr>
              <a:t>‹Nº›</a:t>
            </a:fld>
            <a:endParaRPr lang="en-US" altLang="es-CO"/>
          </a:p>
        </p:txBody>
      </p:sp>
    </p:spTree>
    <p:extLst>
      <p:ext uri="{BB962C8B-B14F-4D97-AF65-F5344CB8AC3E}">
        <p14:creationId xmlns:p14="http://schemas.microsoft.com/office/powerpoint/2010/main" val="16021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80536" y="302865"/>
            <a:ext cx="8649653" cy="1260475"/>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480536" y="1692889"/>
            <a:ext cx="4246406" cy="705515"/>
          </a:xfrm>
        </p:spPr>
        <p:txBody>
          <a:bodyPr anchor="b"/>
          <a:lstStyle>
            <a:lvl1pPr marL="0" indent="0">
              <a:buNone/>
              <a:defRPr sz="2600" b="1"/>
            </a:lvl1pPr>
            <a:lvl2pPr marL="490667" indent="0">
              <a:buNone/>
              <a:defRPr sz="2100" b="1"/>
            </a:lvl2pPr>
            <a:lvl3pPr marL="981334" indent="0">
              <a:buNone/>
              <a:defRPr sz="1900" b="1"/>
            </a:lvl3pPr>
            <a:lvl4pPr marL="1472001" indent="0">
              <a:buNone/>
              <a:defRPr sz="1700" b="1"/>
            </a:lvl4pPr>
            <a:lvl5pPr marL="1962668" indent="0">
              <a:buNone/>
              <a:defRPr sz="1700" b="1"/>
            </a:lvl5pPr>
            <a:lvl6pPr marL="2453335" indent="0">
              <a:buNone/>
              <a:defRPr sz="1700" b="1"/>
            </a:lvl6pPr>
            <a:lvl7pPr marL="2944002" indent="0">
              <a:buNone/>
              <a:defRPr sz="1700" b="1"/>
            </a:lvl7pPr>
            <a:lvl8pPr marL="3434669" indent="0">
              <a:buNone/>
              <a:defRPr sz="1700" b="1"/>
            </a:lvl8pPr>
            <a:lvl9pPr marL="3925336" indent="0">
              <a:buNone/>
              <a:defRPr sz="1700" b="1"/>
            </a:lvl9pPr>
          </a:lstStyle>
          <a:p>
            <a:pPr lvl="0"/>
            <a:r>
              <a:rPr lang="es-ES"/>
              <a:t>Haga clic para modificar el estilo de texto del patrón</a:t>
            </a:r>
          </a:p>
        </p:txBody>
      </p:sp>
      <p:sp>
        <p:nvSpPr>
          <p:cNvPr id="4" name="Content Placeholder 3"/>
          <p:cNvSpPr>
            <a:spLocks noGrp="1"/>
          </p:cNvSpPr>
          <p:nvPr>
            <p:ph sz="half" idx="2"/>
          </p:nvPr>
        </p:nvSpPr>
        <p:spPr>
          <a:xfrm>
            <a:off x="480536" y="2398404"/>
            <a:ext cx="4246406" cy="4357393"/>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4882115" y="1692889"/>
            <a:ext cx="4248074" cy="705515"/>
          </a:xfrm>
        </p:spPr>
        <p:txBody>
          <a:bodyPr anchor="b"/>
          <a:lstStyle>
            <a:lvl1pPr marL="0" indent="0">
              <a:buNone/>
              <a:defRPr sz="2600" b="1"/>
            </a:lvl1pPr>
            <a:lvl2pPr marL="490667" indent="0">
              <a:buNone/>
              <a:defRPr sz="2100" b="1"/>
            </a:lvl2pPr>
            <a:lvl3pPr marL="981334" indent="0">
              <a:buNone/>
              <a:defRPr sz="1900" b="1"/>
            </a:lvl3pPr>
            <a:lvl4pPr marL="1472001" indent="0">
              <a:buNone/>
              <a:defRPr sz="1700" b="1"/>
            </a:lvl4pPr>
            <a:lvl5pPr marL="1962668" indent="0">
              <a:buNone/>
              <a:defRPr sz="1700" b="1"/>
            </a:lvl5pPr>
            <a:lvl6pPr marL="2453335" indent="0">
              <a:buNone/>
              <a:defRPr sz="1700" b="1"/>
            </a:lvl6pPr>
            <a:lvl7pPr marL="2944002" indent="0">
              <a:buNone/>
              <a:defRPr sz="1700" b="1"/>
            </a:lvl7pPr>
            <a:lvl8pPr marL="3434669" indent="0">
              <a:buNone/>
              <a:defRPr sz="1700" b="1"/>
            </a:lvl8pPr>
            <a:lvl9pPr marL="3925336" indent="0">
              <a:buNone/>
              <a:defRPr sz="1700" b="1"/>
            </a:lvl9pPr>
          </a:lstStyle>
          <a:p>
            <a:pPr lvl="0"/>
            <a:r>
              <a:rPr lang="es-ES"/>
              <a:t>Haga clic para modificar el estilo de texto del patrón</a:t>
            </a:r>
          </a:p>
        </p:txBody>
      </p:sp>
      <p:sp>
        <p:nvSpPr>
          <p:cNvPr id="6" name="Content Placeholder 5"/>
          <p:cNvSpPr>
            <a:spLocks noGrp="1"/>
          </p:cNvSpPr>
          <p:nvPr>
            <p:ph sz="quarter" idx="4"/>
          </p:nvPr>
        </p:nvSpPr>
        <p:spPr>
          <a:xfrm>
            <a:off x="4882115" y="2398404"/>
            <a:ext cx="4248074" cy="4357393"/>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3">
            <a:extLst>
              <a:ext uri="{FF2B5EF4-FFF2-40B4-BE49-F238E27FC236}">
                <a16:creationId xmlns:a16="http://schemas.microsoft.com/office/drawing/2014/main" id="{C8BE1194-22C0-4189-88E4-57C3BCCAB8AF}"/>
              </a:ext>
            </a:extLst>
          </p:cNvPr>
          <p:cNvSpPr>
            <a:spLocks noGrp="1"/>
          </p:cNvSpPr>
          <p:nvPr>
            <p:ph type="dt" sz="half" idx="10"/>
          </p:nvPr>
        </p:nvSpPr>
        <p:spPr/>
        <p:txBody>
          <a:bodyPr/>
          <a:lstStyle>
            <a:lvl1pPr>
              <a:defRPr/>
            </a:lvl1pPr>
          </a:lstStyle>
          <a:p>
            <a:pPr>
              <a:defRPr/>
            </a:pPr>
            <a:fld id="{FEC3A9C8-BFCA-4140-BE8F-197AECDF9E64}" type="datetimeFigureOut">
              <a:rPr lang="en-US"/>
              <a:pPr>
                <a:defRPr/>
              </a:pPr>
              <a:t>9/2/2019</a:t>
            </a:fld>
            <a:endParaRPr lang="en-US"/>
          </a:p>
        </p:txBody>
      </p:sp>
      <p:sp>
        <p:nvSpPr>
          <p:cNvPr id="8" name="Footer Placeholder 4">
            <a:extLst>
              <a:ext uri="{FF2B5EF4-FFF2-40B4-BE49-F238E27FC236}">
                <a16:creationId xmlns:a16="http://schemas.microsoft.com/office/drawing/2014/main" id="{4348FA71-F8B4-4E58-8B5F-7082252E217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5B39E48-B2A4-4C8A-A5FA-D10AC0F2B8CB}"/>
              </a:ext>
            </a:extLst>
          </p:cNvPr>
          <p:cNvSpPr>
            <a:spLocks noGrp="1"/>
          </p:cNvSpPr>
          <p:nvPr>
            <p:ph type="sldNum" sz="quarter" idx="12"/>
          </p:nvPr>
        </p:nvSpPr>
        <p:spPr/>
        <p:txBody>
          <a:bodyPr/>
          <a:lstStyle>
            <a:lvl1pPr>
              <a:defRPr/>
            </a:lvl1pPr>
          </a:lstStyle>
          <a:p>
            <a:pPr>
              <a:defRPr/>
            </a:pPr>
            <a:fld id="{EB1A7A0F-1D10-43DD-A48B-432ED96A8933}" type="slidenum">
              <a:rPr lang="en-US" altLang="es-CO"/>
              <a:pPr>
                <a:defRPr/>
              </a:pPr>
              <a:t>‹Nº›</a:t>
            </a:fld>
            <a:endParaRPr lang="en-US" altLang="es-CO"/>
          </a:p>
        </p:txBody>
      </p:sp>
    </p:spTree>
    <p:extLst>
      <p:ext uri="{BB962C8B-B14F-4D97-AF65-F5344CB8AC3E}">
        <p14:creationId xmlns:p14="http://schemas.microsoft.com/office/powerpoint/2010/main" val="348729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3">
            <a:extLst>
              <a:ext uri="{FF2B5EF4-FFF2-40B4-BE49-F238E27FC236}">
                <a16:creationId xmlns:a16="http://schemas.microsoft.com/office/drawing/2014/main" id="{9249081D-E3D2-4216-B9BD-1F15476A683B}"/>
              </a:ext>
            </a:extLst>
          </p:cNvPr>
          <p:cNvSpPr>
            <a:spLocks noGrp="1"/>
          </p:cNvSpPr>
          <p:nvPr>
            <p:ph type="dt" sz="half" idx="10"/>
          </p:nvPr>
        </p:nvSpPr>
        <p:spPr/>
        <p:txBody>
          <a:bodyPr/>
          <a:lstStyle>
            <a:lvl1pPr>
              <a:defRPr/>
            </a:lvl1pPr>
          </a:lstStyle>
          <a:p>
            <a:pPr>
              <a:defRPr/>
            </a:pPr>
            <a:fld id="{324DC51B-BBAE-4B56-A956-AAF8C2C219E4}" type="datetimeFigureOut">
              <a:rPr lang="en-US"/>
              <a:pPr>
                <a:defRPr/>
              </a:pPr>
              <a:t>9/2/2019</a:t>
            </a:fld>
            <a:endParaRPr lang="en-US"/>
          </a:p>
        </p:txBody>
      </p:sp>
      <p:sp>
        <p:nvSpPr>
          <p:cNvPr id="4" name="Footer Placeholder 4">
            <a:extLst>
              <a:ext uri="{FF2B5EF4-FFF2-40B4-BE49-F238E27FC236}">
                <a16:creationId xmlns:a16="http://schemas.microsoft.com/office/drawing/2014/main" id="{E1FDA0EE-3CF2-4D34-B5F0-AC5A0E46E4D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5C23609-2495-499C-921F-FC4B2EEEBFB7}"/>
              </a:ext>
            </a:extLst>
          </p:cNvPr>
          <p:cNvSpPr>
            <a:spLocks noGrp="1"/>
          </p:cNvSpPr>
          <p:nvPr>
            <p:ph type="sldNum" sz="quarter" idx="12"/>
          </p:nvPr>
        </p:nvSpPr>
        <p:spPr/>
        <p:txBody>
          <a:bodyPr/>
          <a:lstStyle>
            <a:lvl1pPr>
              <a:defRPr/>
            </a:lvl1pPr>
          </a:lstStyle>
          <a:p>
            <a:pPr>
              <a:defRPr/>
            </a:pPr>
            <a:fld id="{05455BD7-54C4-4393-88F1-4D1CB405DC93}" type="slidenum">
              <a:rPr lang="en-US" altLang="es-CO"/>
              <a:pPr>
                <a:defRPr/>
              </a:pPr>
              <a:t>‹Nº›</a:t>
            </a:fld>
            <a:endParaRPr lang="en-US" altLang="es-CO"/>
          </a:p>
        </p:txBody>
      </p:sp>
    </p:spTree>
    <p:extLst>
      <p:ext uri="{BB962C8B-B14F-4D97-AF65-F5344CB8AC3E}">
        <p14:creationId xmlns:p14="http://schemas.microsoft.com/office/powerpoint/2010/main" val="272773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A9FCCAC-202B-4786-BFF3-4D89F24AC528}"/>
              </a:ext>
            </a:extLst>
          </p:cNvPr>
          <p:cNvSpPr>
            <a:spLocks noGrp="1"/>
          </p:cNvSpPr>
          <p:nvPr>
            <p:ph type="dt" sz="half" idx="10"/>
          </p:nvPr>
        </p:nvSpPr>
        <p:spPr/>
        <p:txBody>
          <a:bodyPr/>
          <a:lstStyle>
            <a:lvl1pPr>
              <a:defRPr/>
            </a:lvl1pPr>
          </a:lstStyle>
          <a:p>
            <a:pPr>
              <a:defRPr/>
            </a:pPr>
            <a:fld id="{43B22155-2C0D-4CDB-8958-A8760582AFC8}" type="datetimeFigureOut">
              <a:rPr lang="en-US"/>
              <a:pPr>
                <a:defRPr/>
              </a:pPr>
              <a:t>9/2/2019</a:t>
            </a:fld>
            <a:endParaRPr lang="en-US"/>
          </a:p>
        </p:txBody>
      </p:sp>
      <p:sp>
        <p:nvSpPr>
          <p:cNvPr id="3" name="Footer Placeholder 4">
            <a:extLst>
              <a:ext uri="{FF2B5EF4-FFF2-40B4-BE49-F238E27FC236}">
                <a16:creationId xmlns:a16="http://schemas.microsoft.com/office/drawing/2014/main" id="{0F30573C-811F-45A1-A198-80290DBABFD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200E662-F153-48B9-BFFF-D75FE39065AB}"/>
              </a:ext>
            </a:extLst>
          </p:cNvPr>
          <p:cNvSpPr>
            <a:spLocks noGrp="1"/>
          </p:cNvSpPr>
          <p:nvPr>
            <p:ph type="sldNum" sz="quarter" idx="12"/>
          </p:nvPr>
        </p:nvSpPr>
        <p:spPr/>
        <p:txBody>
          <a:bodyPr/>
          <a:lstStyle>
            <a:lvl1pPr>
              <a:defRPr/>
            </a:lvl1pPr>
          </a:lstStyle>
          <a:p>
            <a:pPr>
              <a:defRPr/>
            </a:pPr>
            <a:fld id="{78FDAA10-B21C-4CAF-985C-355E492C16D6}" type="slidenum">
              <a:rPr lang="en-US" altLang="es-CO"/>
              <a:pPr>
                <a:defRPr/>
              </a:pPr>
              <a:t>‹Nº›</a:t>
            </a:fld>
            <a:endParaRPr lang="en-US" altLang="es-CO"/>
          </a:p>
        </p:txBody>
      </p:sp>
    </p:spTree>
    <p:extLst>
      <p:ext uri="{BB962C8B-B14F-4D97-AF65-F5344CB8AC3E}">
        <p14:creationId xmlns:p14="http://schemas.microsoft.com/office/powerpoint/2010/main" val="1377525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80537" y="301113"/>
            <a:ext cx="3161862" cy="1281483"/>
          </a:xfrm>
        </p:spPr>
        <p:txBody>
          <a:bodyPr anchor="b"/>
          <a:lstStyle>
            <a:lvl1pPr algn="l">
              <a:defRPr sz="2100" b="1"/>
            </a:lvl1pPr>
          </a:lstStyle>
          <a:p>
            <a:r>
              <a:rPr lang="es-ES"/>
              <a:t>Haga clic para modificar el estilo de título del patrón</a:t>
            </a:r>
            <a:endParaRPr lang="en-US"/>
          </a:p>
        </p:txBody>
      </p:sp>
      <p:sp>
        <p:nvSpPr>
          <p:cNvPr id="3" name="Content Placeholder 2"/>
          <p:cNvSpPr>
            <a:spLocks noGrp="1"/>
          </p:cNvSpPr>
          <p:nvPr>
            <p:ph idx="1"/>
          </p:nvPr>
        </p:nvSpPr>
        <p:spPr>
          <a:xfrm>
            <a:off x="3757527" y="301114"/>
            <a:ext cx="5372662" cy="6454683"/>
          </a:xfrm>
        </p:spPr>
        <p:txBody>
          <a:bodyPr/>
          <a:lstStyle>
            <a:lvl1pPr>
              <a:defRPr sz="3400"/>
            </a:lvl1pPr>
            <a:lvl2pPr>
              <a:defRPr sz="3000"/>
            </a:lvl2pPr>
            <a:lvl3pPr>
              <a:defRPr sz="2600"/>
            </a:lvl3pPr>
            <a:lvl4pPr>
              <a:defRPr sz="2100"/>
            </a:lvl4pPr>
            <a:lvl5pPr>
              <a:defRPr sz="2100"/>
            </a:lvl5pPr>
            <a:lvl6pPr>
              <a:defRPr sz="2100"/>
            </a:lvl6pPr>
            <a:lvl7pPr>
              <a:defRPr sz="2100"/>
            </a:lvl7pPr>
            <a:lvl8pPr>
              <a:defRPr sz="2100"/>
            </a:lvl8pPr>
            <a:lvl9pPr>
              <a:defRPr sz="2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480537" y="1582597"/>
            <a:ext cx="3161862" cy="5173200"/>
          </a:xfrm>
        </p:spPr>
        <p:txBody>
          <a:bodyPr/>
          <a:lstStyle>
            <a:lvl1pPr marL="0" indent="0">
              <a:buNone/>
              <a:defRPr sz="1500"/>
            </a:lvl1pPr>
            <a:lvl2pPr marL="490667" indent="0">
              <a:buNone/>
              <a:defRPr sz="1300"/>
            </a:lvl2pPr>
            <a:lvl3pPr marL="981334" indent="0">
              <a:buNone/>
              <a:defRPr sz="1100"/>
            </a:lvl3pPr>
            <a:lvl4pPr marL="1472001" indent="0">
              <a:buNone/>
              <a:defRPr sz="1000"/>
            </a:lvl4pPr>
            <a:lvl5pPr marL="1962668" indent="0">
              <a:buNone/>
              <a:defRPr sz="1000"/>
            </a:lvl5pPr>
            <a:lvl6pPr marL="2453335" indent="0">
              <a:buNone/>
              <a:defRPr sz="1000"/>
            </a:lvl6pPr>
            <a:lvl7pPr marL="2944002" indent="0">
              <a:buNone/>
              <a:defRPr sz="1000"/>
            </a:lvl7pPr>
            <a:lvl8pPr marL="3434669" indent="0">
              <a:buNone/>
              <a:defRPr sz="1000"/>
            </a:lvl8pPr>
            <a:lvl9pPr marL="3925336" indent="0">
              <a:buNone/>
              <a:defRPr sz="1000"/>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7F1E5E85-B4C7-4D0E-8DAF-4DC4AFAAEB4E}"/>
              </a:ext>
            </a:extLst>
          </p:cNvPr>
          <p:cNvSpPr>
            <a:spLocks noGrp="1"/>
          </p:cNvSpPr>
          <p:nvPr>
            <p:ph type="dt" sz="half" idx="10"/>
          </p:nvPr>
        </p:nvSpPr>
        <p:spPr/>
        <p:txBody>
          <a:bodyPr/>
          <a:lstStyle>
            <a:lvl1pPr>
              <a:defRPr/>
            </a:lvl1pPr>
          </a:lstStyle>
          <a:p>
            <a:pPr>
              <a:defRPr/>
            </a:pPr>
            <a:fld id="{ECB92379-A5B5-44E7-AEF9-E75884A3A0B5}" type="datetimeFigureOut">
              <a:rPr lang="en-US"/>
              <a:pPr>
                <a:defRPr/>
              </a:pPr>
              <a:t>9/2/2019</a:t>
            </a:fld>
            <a:endParaRPr lang="en-US"/>
          </a:p>
        </p:txBody>
      </p:sp>
      <p:sp>
        <p:nvSpPr>
          <p:cNvPr id="6" name="Footer Placeholder 4">
            <a:extLst>
              <a:ext uri="{FF2B5EF4-FFF2-40B4-BE49-F238E27FC236}">
                <a16:creationId xmlns:a16="http://schemas.microsoft.com/office/drawing/2014/main" id="{E87E2C17-73DD-49B4-8140-5DF2BEDD916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0B43699-CA1D-437F-B9B2-64D59480AAE3}"/>
              </a:ext>
            </a:extLst>
          </p:cNvPr>
          <p:cNvSpPr>
            <a:spLocks noGrp="1"/>
          </p:cNvSpPr>
          <p:nvPr>
            <p:ph type="sldNum" sz="quarter" idx="12"/>
          </p:nvPr>
        </p:nvSpPr>
        <p:spPr/>
        <p:txBody>
          <a:bodyPr/>
          <a:lstStyle>
            <a:lvl1pPr>
              <a:defRPr/>
            </a:lvl1pPr>
          </a:lstStyle>
          <a:p>
            <a:pPr>
              <a:defRPr/>
            </a:pPr>
            <a:fld id="{DC19A009-BE2C-435F-BF7D-FA3DA01DE003}" type="slidenum">
              <a:rPr lang="en-US" altLang="es-CO"/>
              <a:pPr>
                <a:defRPr/>
              </a:pPr>
              <a:t>‹Nº›</a:t>
            </a:fld>
            <a:endParaRPr lang="en-US" altLang="es-CO"/>
          </a:p>
        </p:txBody>
      </p:sp>
    </p:spTree>
    <p:extLst>
      <p:ext uri="{BB962C8B-B14F-4D97-AF65-F5344CB8AC3E}">
        <p14:creationId xmlns:p14="http://schemas.microsoft.com/office/powerpoint/2010/main" val="3492642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883769" y="5293995"/>
            <a:ext cx="5766435" cy="624986"/>
          </a:xfrm>
        </p:spPr>
        <p:txBody>
          <a:bodyPr anchor="b"/>
          <a:lstStyle>
            <a:lvl1pPr algn="l">
              <a:defRPr sz="21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883769" y="675755"/>
            <a:ext cx="5766435" cy="4537710"/>
          </a:xfrm>
        </p:spPr>
        <p:txBody>
          <a:bodyPr rtlCol="0">
            <a:normAutofit/>
          </a:bodyPr>
          <a:lstStyle>
            <a:lvl1pPr marL="0" indent="0">
              <a:buNone/>
              <a:defRPr sz="3400"/>
            </a:lvl1pPr>
            <a:lvl2pPr marL="490667" indent="0">
              <a:buNone/>
              <a:defRPr sz="3000"/>
            </a:lvl2pPr>
            <a:lvl3pPr marL="981334" indent="0">
              <a:buNone/>
              <a:defRPr sz="2600"/>
            </a:lvl3pPr>
            <a:lvl4pPr marL="1472001" indent="0">
              <a:buNone/>
              <a:defRPr sz="2100"/>
            </a:lvl4pPr>
            <a:lvl5pPr marL="1962668" indent="0">
              <a:buNone/>
              <a:defRPr sz="2100"/>
            </a:lvl5pPr>
            <a:lvl6pPr marL="2453335" indent="0">
              <a:buNone/>
              <a:defRPr sz="2100"/>
            </a:lvl6pPr>
            <a:lvl7pPr marL="2944002" indent="0">
              <a:buNone/>
              <a:defRPr sz="2100"/>
            </a:lvl7pPr>
            <a:lvl8pPr marL="3434669" indent="0">
              <a:buNone/>
              <a:defRPr sz="2100"/>
            </a:lvl8pPr>
            <a:lvl9pPr marL="3925336" indent="0">
              <a:buNone/>
              <a:defRPr sz="2100"/>
            </a:lvl9pPr>
          </a:lstStyle>
          <a:p>
            <a:pPr lvl="0"/>
            <a:r>
              <a:rPr lang="es-ES" noProof="0"/>
              <a:t>Haga clic en el icono para agregar una imagen</a:t>
            </a:r>
            <a:endParaRPr lang="en-US" noProof="0"/>
          </a:p>
        </p:txBody>
      </p:sp>
      <p:sp>
        <p:nvSpPr>
          <p:cNvPr id="4" name="Text Placeholder 3"/>
          <p:cNvSpPr>
            <a:spLocks noGrp="1"/>
          </p:cNvSpPr>
          <p:nvPr>
            <p:ph type="body" sz="half" idx="2"/>
          </p:nvPr>
        </p:nvSpPr>
        <p:spPr>
          <a:xfrm>
            <a:off x="1883769" y="5918981"/>
            <a:ext cx="5766435" cy="887584"/>
          </a:xfrm>
        </p:spPr>
        <p:txBody>
          <a:bodyPr/>
          <a:lstStyle>
            <a:lvl1pPr marL="0" indent="0">
              <a:buNone/>
              <a:defRPr sz="1500"/>
            </a:lvl1pPr>
            <a:lvl2pPr marL="490667" indent="0">
              <a:buNone/>
              <a:defRPr sz="1300"/>
            </a:lvl2pPr>
            <a:lvl3pPr marL="981334" indent="0">
              <a:buNone/>
              <a:defRPr sz="1100"/>
            </a:lvl3pPr>
            <a:lvl4pPr marL="1472001" indent="0">
              <a:buNone/>
              <a:defRPr sz="1000"/>
            </a:lvl4pPr>
            <a:lvl5pPr marL="1962668" indent="0">
              <a:buNone/>
              <a:defRPr sz="1000"/>
            </a:lvl5pPr>
            <a:lvl6pPr marL="2453335" indent="0">
              <a:buNone/>
              <a:defRPr sz="1000"/>
            </a:lvl6pPr>
            <a:lvl7pPr marL="2944002" indent="0">
              <a:buNone/>
              <a:defRPr sz="1000"/>
            </a:lvl7pPr>
            <a:lvl8pPr marL="3434669" indent="0">
              <a:buNone/>
              <a:defRPr sz="1000"/>
            </a:lvl8pPr>
            <a:lvl9pPr marL="3925336" indent="0">
              <a:buNone/>
              <a:defRPr sz="1000"/>
            </a:lvl9pPr>
          </a:lstStyle>
          <a:p>
            <a:pPr lvl="0"/>
            <a:r>
              <a:rPr lang="es-ES"/>
              <a:t>Haga clic para modificar el estilo de texto del patrón</a:t>
            </a:r>
          </a:p>
        </p:txBody>
      </p:sp>
      <p:sp>
        <p:nvSpPr>
          <p:cNvPr id="5" name="Date Placeholder 3">
            <a:extLst>
              <a:ext uri="{FF2B5EF4-FFF2-40B4-BE49-F238E27FC236}">
                <a16:creationId xmlns:a16="http://schemas.microsoft.com/office/drawing/2014/main" id="{EB9161F2-7094-42B3-9A2C-3AE0638A68B0}"/>
              </a:ext>
            </a:extLst>
          </p:cNvPr>
          <p:cNvSpPr>
            <a:spLocks noGrp="1"/>
          </p:cNvSpPr>
          <p:nvPr>
            <p:ph type="dt" sz="half" idx="10"/>
          </p:nvPr>
        </p:nvSpPr>
        <p:spPr/>
        <p:txBody>
          <a:bodyPr/>
          <a:lstStyle>
            <a:lvl1pPr>
              <a:defRPr/>
            </a:lvl1pPr>
          </a:lstStyle>
          <a:p>
            <a:pPr>
              <a:defRPr/>
            </a:pPr>
            <a:fld id="{D142A1BA-CE08-4B50-BCBD-1D6DB60804EA}" type="datetimeFigureOut">
              <a:rPr lang="en-US"/>
              <a:pPr>
                <a:defRPr/>
              </a:pPr>
              <a:t>9/2/2019</a:t>
            </a:fld>
            <a:endParaRPr lang="en-US"/>
          </a:p>
        </p:txBody>
      </p:sp>
      <p:sp>
        <p:nvSpPr>
          <p:cNvPr id="6" name="Footer Placeholder 4">
            <a:extLst>
              <a:ext uri="{FF2B5EF4-FFF2-40B4-BE49-F238E27FC236}">
                <a16:creationId xmlns:a16="http://schemas.microsoft.com/office/drawing/2014/main" id="{20CABCAE-B38D-4667-AAFE-BE3CFEE0300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AC31AD7-2751-465F-A9E3-A47EF84985F1}"/>
              </a:ext>
            </a:extLst>
          </p:cNvPr>
          <p:cNvSpPr>
            <a:spLocks noGrp="1"/>
          </p:cNvSpPr>
          <p:nvPr>
            <p:ph type="sldNum" sz="quarter" idx="12"/>
          </p:nvPr>
        </p:nvSpPr>
        <p:spPr/>
        <p:txBody>
          <a:bodyPr/>
          <a:lstStyle>
            <a:lvl1pPr>
              <a:defRPr/>
            </a:lvl1pPr>
          </a:lstStyle>
          <a:p>
            <a:pPr>
              <a:defRPr/>
            </a:pPr>
            <a:fld id="{23C7AAA1-07D7-4144-AC19-AD0AA255AD70}" type="slidenum">
              <a:rPr lang="en-US" altLang="es-CO"/>
              <a:pPr>
                <a:defRPr/>
              </a:pPr>
              <a:t>‹Nº›</a:t>
            </a:fld>
            <a:endParaRPr lang="en-US" altLang="es-CO"/>
          </a:p>
        </p:txBody>
      </p:sp>
    </p:spTree>
    <p:extLst>
      <p:ext uri="{BB962C8B-B14F-4D97-AF65-F5344CB8AC3E}">
        <p14:creationId xmlns:p14="http://schemas.microsoft.com/office/powerpoint/2010/main" val="4013060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5729A96-0FF0-459B-A8DE-9BD4B47B548A}"/>
              </a:ext>
            </a:extLst>
          </p:cNvPr>
          <p:cNvSpPr>
            <a:spLocks noGrp="1"/>
          </p:cNvSpPr>
          <p:nvPr>
            <p:ph type="title"/>
          </p:nvPr>
        </p:nvSpPr>
        <p:spPr bwMode="auto">
          <a:xfrm>
            <a:off x="481013" y="303213"/>
            <a:ext cx="86487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133" tIns="49067" rIns="98133" bIns="49067" numCol="1" anchor="ctr" anchorCtr="0" compatLnSpc="1">
            <a:prstTxWarp prst="textNoShape">
              <a:avLst/>
            </a:prstTxWarp>
          </a:bodyPr>
          <a:lstStyle/>
          <a:p>
            <a:pPr lvl="0"/>
            <a:r>
              <a:rPr lang="es-ES" altLang="es-CO"/>
              <a:t>Haga clic para modificar el estilo de título del patrón</a:t>
            </a:r>
            <a:endParaRPr lang="en-US" altLang="es-CO"/>
          </a:p>
        </p:txBody>
      </p:sp>
      <p:sp>
        <p:nvSpPr>
          <p:cNvPr id="1027" name="Text Placeholder 2">
            <a:extLst>
              <a:ext uri="{FF2B5EF4-FFF2-40B4-BE49-F238E27FC236}">
                <a16:creationId xmlns:a16="http://schemas.microsoft.com/office/drawing/2014/main" id="{384619E0-E52B-4155-9E7F-036BC9FD4B6E}"/>
              </a:ext>
            </a:extLst>
          </p:cNvPr>
          <p:cNvSpPr>
            <a:spLocks noGrp="1"/>
          </p:cNvSpPr>
          <p:nvPr>
            <p:ph type="body" idx="1"/>
          </p:nvPr>
        </p:nvSpPr>
        <p:spPr bwMode="auto">
          <a:xfrm>
            <a:off x="481013" y="1765300"/>
            <a:ext cx="8648700"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133" tIns="49067" rIns="98133" bIns="49067" numCol="1" anchor="t" anchorCtr="0" compatLnSpc="1">
            <a:prstTxWarp prst="textNoShape">
              <a:avLst/>
            </a:prstTxWarp>
          </a:bodyPr>
          <a:lstStyle/>
          <a:p>
            <a:pPr lvl="0"/>
            <a:r>
              <a:rPr lang="es-ES" altLang="es-CO"/>
              <a:t>Haga clic para modificar el estilo de texto del patrón</a:t>
            </a:r>
          </a:p>
          <a:p>
            <a:pPr lvl="1"/>
            <a:r>
              <a:rPr lang="es-ES" altLang="es-CO"/>
              <a:t>Segundo nivel</a:t>
            </a:r>
          </a:p>
          <a:p>
            <a:pPr lvl="2"/>
            <a:r>
              <a:rPr lang="es-ES" altLang="es-CO"/>
              <a:t>Tercer nivel</a:t>
            </a:r>
          </a:p>
          <a:p>
            <a:pPr lvl="3"/>
            <a:r>
              <a:rPr lang="es-ES" altLang="es-CO"/>
              <a:t>Cuarto nivel</a:t>
            </a:r>
          </a:p>
          <a:p>
            <a:pPr lvl="4"/>
            <a:r>
              <a:rPr lang="es-ES" altLang="es-CO"/>
              <a:t>Quinto nivel</a:t>
            </a:r>
            <a:endParaRPr lang="en-US" altLang="es-CO"/>
          </a:p>
        </p:txBody>
      </p:sp>
      <p:sp>
        <p:nvSpPr>
          <p:cNvPr id="4" name="Date Placeholder 3">
            <a:extLst>
              <a:ext uri="{FF2B5EF4-FFF2-40B4-BE49-F238E27FC236}">
                <a16:creationId xmlns:a16="http://schemas.microsoft.com/office/drawing/2014/main" id="{D33B7685-4204-4812-8989-95E83CE09087}"/>
              </a:ext>
            </a:extLst>
          </p:cNvPr>
          <p:cNvSpPr>
            <a:spLocks noGrp="1"/>
          </p:cNvSpPr>
          <p:nvPr>
            <p:ph type="dt" sz="half" idx="2"/>
          </p:nvPr>
        </p:nvSpPr>
        <p:spPr>
          <a:xfrm>
            <a:off x="481013" y="7010400"/>
            <a:ext cx="2241550" cy="401638"/>
          </a:xfrm>
          <a:prstGeom prst="rect">
            <a:avLst/>
          </a:prstGeom>
        </p:spPr>
        <p:txBody>
          <a:bodyPr vert="horz" lIns="98133" tIns="49067" rIns="98133" bIns="49067" rtlCol="0" anchor="ctr"/>
          <a:lstStyle>
            <a:lvl1pPr algn="l" defTabSz="490667" eaLnBrk="1" fontAlgn="auto" hangingPunct="1">
              <a:spcBef>
                <a:spcPts val="0"/>
              </a:spcBef>
              <a:spcAft>
                <a:spcPts val="0"/>
              </a:spcAft>
              <a:defRPr sz="1300">
                <a:solidFill>
                  <a:schemeClr val="tx1">
                    <a:tint val="75000"/>
                  </a:schemeClr>
                </a:solidFill>
                <a:latin typeface="+mn-lt"/>
                <a:cs typeface="+mn-cs"/>
              </a:defRPr>
            </a:lvl1pPr>
          </a:lstStyle>
          <a:p>
            <a:pPr>
              <a:defRPr/>
            </a:pPr>
            <a:fld id="{5EFA3F6A-1E15-425C-9A4B-722A81ADF9AC}" type="datetimeFigureOut">
              <a:rPr lang="en-US"/>
              <a:pPr>
                <a:defRPr/>
              </a:pPr>
              <a:t>9/2/2019</a:t>
            </a:fld>
            <a:endParaRPr lang="en-US"/>
          </a:p>
        </p:txBody>
      </p:sp>
      <p:sp>
        <p:nvSpPr>
          <p:cNvPr id="5" name="Footer Placeholder 4">
            <a:extLst>
              <a:ext uri="{FF2B5EF4-FFF2-40B4-BE49-F238E27FC236}">
                <a16:creationId xmlns:a16="http://schemas.microsoft.com/office/drawing/2014/main" id="{9883C874-E572-4FFF-9279-9CDDE502988F}"/>
              </a:ext>
            </a:extLst>
          </p:cNvPr>
          <p:cNvSpPr>
            <a:spLocks noGrp="1"/>
          </p:cNvSpPr>
          <p:nvPr>
            <p:ph type="ftr" sz="quarter" idx="3"/>
          </p:nvPr>
        </p:nvSpPr>
        <p:spPr>
          <a:xfrm>
            <a:off x="3282950" y="7010400"/>
            <a:ext cx="3044825" cy="401638"/>
          </a:xfrm>
          <a:prstGeom prst="rect">
            <a:avLst/>
          </a:prstGeom>
        </p:spPr>
        <p:txBody>
          <a:bodyPr vert="horz" lIns="98133" tIns="49067" rIns="98133" bIns="49067" rtlCol="0" anchor="ctr"/>
          <a:lstStyle>
            <a:lvl1pPr algn="ctr" defTabSz="490667" eaLnBrk="1" fontAlgn="auto" hangingPunct="1">
              <a:spcBef>
                <a:spcPts val="0"/>
              </a:spcBef>
              <a:spcAft>
                <a:spcPts val="0"/>
              </a:spcAft>
              <a:defRPr sz="13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A702360C-F8FF-42EC-AA82-D42CD06158F2}"/>
              </a:ext>
            </a:extLst>
          </p:cNvPr>
          <p:cNvSpPr>
            <a:spLocks noGrp="1"/>
          </p:cNvSpPr>
          <p:nvPr>
            <p:ph type="sldNum" sz="quarter" idx="4"/>
          </p:nvPr>
        </p:nvSpPr>
        <p:spPr>
          <a:xfrm>
            <a:off x="6888163" y="7010400"/>
            <a:ext cx="2241550" cy="401638"/>
          </a:xfrm>
          <a:prstGeom prst="rect">
            <a:avLst/>
          </a:prstGeom>
        </p:spPr>
        <p:txBody>
          <a:bodyPr vert="horz" wrap="square" lIns="98133" tIns="49067" rIns="98133" bIns="49067" numCol="1" anchor="ctr" anchorCtr="0" compatLnSpc="1">
            <a:prstTxWarp prst="textNoShape">
              <a:avLst/>
            </a:prstTxWarp>
          </a:bodyPr>
          <a:lstStyle>
            <a:lvl1pPr algn="r" eaLnBrk="1" hangingPunct="1">
              <a:defRPr sz="1300">
                <a:solidFill>
                  <a:srgbClr val="898989"/>
                </a:solidFill>
              </a:defRPr>
            </a:lvl1pPr>
          </a:lstStyle>
          <a:p>
            <a:pPr>
              <a:defRPr/>
            </a:pPr>
            <a:fld id="{8DEDAC6D-85EC-4529-8198-47C8D8532EA9}" type="slidenum">
              <a:rPr lang="en-US" altLang="es-CO"/>
              <a:pPr>
                <a:defRPr/>
              </a:pPr>
              <a:t>‹Nº›</a:t>
            </a:fld>
            <a:endParaRPr lang="en-US" alt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0538" rtl="0" eaLnBrk="0" fontAlgn="base" hangingPunct="0">
        <a:spcBef>
          <a:spcPct val="0"/>
        </a:spcBef>
        <a:spcAft>
          <a:spcPct val="0"/>
        </a:spcAft>
        <a:defRPr sz="4700" kern="1200">
          <a:solidFill>
            <a:schemeClr val="tx1"/>
          </a:solidFill>
          <a:latin typeface="+mj-lt"/>
          <a:ea typeface="+mj-ea"/>
          <a:cs typeface="+mj-cs"/>
        </a:defRPr>
      </a:lvl1pPr>
      <a:lvl2pPr algn="ctr" defTabSz="490538" rtl="0" eaLnBrk="0" fontAlgn="base" hangingPunct="0">
        <a:spcBef>
          <a:spcPct val="0"/>
        </a:spcBef>
        <a:spcAft>
          <a:spcPct val="0"/>
        </a:spcAft>
        <a:defRPr sz="4700">
          <a:solidFill>
            <a:schemeClr val="tx1"/>
          </a:solidFill>
          <a:latin typeface="Calibri" pitchFamily="34" charset="0"/>
        </a:defRPr>
      </a:lvl2pPr>
      <a:lvl3pPr algn="ctr" defTabSz="490538" rtl="0" eaLnBrk="0" fontAlgn="base" hangingPunct="0">
        <a:spcBef>
          <a:spcPct val="0"/>
        </a:spcBef>
        <a:spcAft>
          <a:spcPct val="0"/>
        </a:spcAft>
        <a:defRPr sz="4700">
          <a:solidFill>
            <a:schemeClr val="tx1"/>
          </a:solidFill>
          <a:latin typeface="Calibri" pitchFamily="34" charset="0"/>
        </a:defRPr>
      </a:lvl3pPr>
      <a:lvl4pPr algn="ctr" defTabSz="490538" rtl="0" eaLnBrk="0" fontAlgn="base" hangingPunct="0">
        <a:spcBef>
          <a:spcPct val="0"/>
        </a:spcBef>
        <a:spcAft>
          <a:spcPct val="0"/>
        </a:spcAft>
        <a:defRPr sz="4700">
          <a:solidFill>
            <a:schemeClr val="tx1"/>
          </a:solidFill>
          <a:latin typeface="Calibri" pitchFamily="34" charset="0"/>
        </a:defRPr>
      </a:lvl4pPr>
      <a:lvl5pPr algn="ctr" defTabSz="490538" rtl="0" eaLnBrk="0" fontAlgn="base" hangingPunct="0">
        <a:spcBef>
          <a:spcPct val="0"/>
        </a:spcBef>
        <a:spcAft>
          <a:spcPct val="0"/>
        </a:spcAft>
        <a:defRPr sz="4700">
          <a:solidFill>
            <a:schemeClr val="tx1"/>
          </a:solidFill>
          <a:latin typeface="Calibri" pitchFamily="34" charset="0"/>
        </a:defRPr>
      </a:lvl5pPr>
      <a:lvl6pPr marL="457200" algn="ctr" defTabSz="490538" rtl="0" fontAlgn="base">
        <a:spcBef>
          <a:spcPct val="0"/>
        </a:spcBef>
        <a:spcAft>
          <a:spcPct val="0"/>
        </a:spcAft>
        <a:defRPr sz="4700">
          <a:solidFill>
            <a:schemeClr val="tx1"/>
          </a:solidFill>
          <a:latin typeface="Calibri" pitchFamily="34" charset="0"/>
        </a:defRPr>
      </a:lvl6pPr>
      <a:lvl7pPr marL="914400" algn="ctr" defTabSz="490538" rtl="0" fontAlgn="base">
        <a:spcBef>
          <a:spcPct val="0"/>
        </a:spcBef>
        <a:spcAft>
          <a:spcPct val="0"/>
        </a:spcAft>
        <a:defRPr sz="4700">
          <a:solidFill>
            <a:schemeClr val="tx1"/>
          </a:solidFill>
          <a:latin typeface="Calibri" pitchFamily="34" charset="0"/>
        </a:defRPr>
      </a:lvl7pPr>
      <a:lvl8pPr marL="1371600" algn="ctr" defTabSz="490538" rtl="0" fontAlgn="base">
        <a:spcBef>
          <a:spcPct val="0"/>
        </a:spcBef>
        <a:spcAft>
          <a:spcPct val="0"/>
        </a:spcAft>
        <a:defRPr sz="4700">
          <a:solidFill>
            <a:schemeClr val="tx1"/>
          </a:solidFill>
          <a:latin typeface="Calibri" pitchFamily="34" charset="0"/>
        </a:defRPr>
      </a:lvl8pPr>
      <a:lvl9pPr marL="1828800" algn="ctr" defTabSz="490538" rtl="0" fontAlgn="base">
        <a:spcBef>
          <a:spcPct val="0"/>
        </a:spcBef>
        <a:spcAft>
          <a:spcPct val="0"/>
        </a:spcAft>
        <a:defRPr sz="4700">
          <a:solidFill>
            <a:schemeClr val="tx1"/>
          </a:solidFill>
          <a:latin typeface="Calibri" pitchFamily="34" charset="0"/>
        </a:defRPr>
      </a:lvl9pPr>
    </p:titleStyle>
    <p:bodyStyle>
      <a:lvl1pPr marL="366713" indent="-366713" algn="l" defTabSz="490538"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1pPr>
      <a:lvl2pPr marL="796925" indent="-306388" algn="l" defTabSz="490538" rtl="0" eaLnBrk="0" fontAlgn="base" hangingPunct="0">
        <a:spcBef>
          <a:spcPct val="20000"/>
        </a:spcBef>
        <a:spcAft>
          <a:spcPct val="0"/>
        </a:spcAft>
        <a:buFont typeface="Arial" panose="020B0604020202020204" pitchFamily="34" charset="0"/>
        <a:buChar char="–"/>
        <a:defRPr sz="3000" kern="1200">
          <a:solidFill>
            <a:schemeClr val="tx1"/>
          </a:solidFill>
          <a:latin typeface="+mn-lt"/>
          <a:ea typeface="+mn-ea"/>
          <a:cs typeface="+mn-cs"/>
        </a:defRPr>
      </a:lvl2pPr>
      <a:lvl3pPr marL="1225550" indent="-244475" algn="l" defTabSz="490538"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3pPr>
      <a:lvl4pPr marL="1716088" indent="-244475" algn="l" defTabSz="490538"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4pPr>
      <a:lvl5pPr marL="2206625" indent="-244475" algn="l" defTabSz="490538"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5pPr>
      <a:lvl6pPr marL="2698669" indent="-245334" algn="l" defTabSz="490667" rtl="0" eaLnBrk="1" latinLnBrk="0" hangingPunct="1">
        <a:spcBef>
          <a:spcPct val="20000"/>
        </a:spcBef>
        <a:buFont typeface="Arial"/>
        <a:buChar char="•"/>
        <a:defRPr sz="2100" kern="1200">
          <a:solidFill>
            <a:schemeClr val="tx1"/>
          </a:solidFill>
          <a:latin typeface="+mn-lt"/>
          <a:ea typeface="+mn-ea"/>
          <a:cs typeface="+mn-cs"/>
        </a:defRPr>
      </a:lvl6pPr>
      <a:lvl7pPr marL="3189336" indent="-245334" algn="l" defTabSz="490667" rtl="0" eaLnBrk="1" latinLnBrk="0" hangingPunct="1">
        <a:spcBef>
          <a:spcPct val="20000"/>
        </a:spcBef>
        <a:buFont typeface="Arial"/>
        <a:buChar char="•"/>
        <a:defRPr sz="2100" kern="1200">
          <a:solidFill>
            <a:schemeClr val="tx1"/>
          </a:solidFill>
          <a:latin typeface="+mn-lt"/>
          <a:ea typeface="+mn-ea"/>
          <a:cs typeface="+mn-cs"/>
        </a:defRPr>
      </a:lvl7pPr>
      <a:lvl8pPr marL="3680003" indent="-245334" algn="l" defTabSz="490667" rtl="0" eaLnBrk="1" latinLnBrk="0" hangingPunct="1">
        <a:spcBef>
          <a:spcPct val="20000"/>
        </a:spcBef>
        <a:buFont typeface="Arial"/>
        <a:buChar char="•"/>
        <a:defRPr sz="2100" kern="1200">
          <a:solidFill>
            <a:schemeClr val="tx1"/>
          </a:solidFill>
          <a:latin typeface="+mn-lt"/>
          <a:ea typeface="+mn-ea"/>
          <a:cs typeface="+mn-cs"/>
        </a:defRPr>
      </a:lvl8pPr>
      <a:lvl9pPr marL="4170670" indent="-245334" algn="l" defTabSz="490667" rtl="0" eaLnBrk="1" latinLnBrk="0" hangingPunct="1">
        <a:spcBef>
          <a:spcPct val="20000"/>
        </a:spcBef>
        <a:buFont typeface="Arial"/>
        <a:buChar char="•"/>
        <a:defRPr sz="2100" kern="1200">
          <a:solidFill>
            <a:schemeClr val="tx1"/>
          </a:solidFill>
          <a:latin typeface="+mn-lt"/>
          <a:ea typeface="+mn-ea"/>
          <a:cs typeface="+mn-cs"/>
        </a:defRPr>
      </a:lvl9pPr>
    </p:bodyStyle>
    <p:otherStyle>
      <a:defPPr>
        <a:defRPr lang="en-US"/>
      </a:defPPr>
      <a:lvl1pPr marL="0" algn="l" defTabSz="490667" rtl="0" eaLnBrk="1" latinLnBrk="0" hangingPunct="1">
        <a:defRPr sz="1900" kern="1200">
          <a:solidFill>
            <a:schemeClr val="tx1"/>
          </a:solidFill>
          <a:latin typeface="+mn-lt"/>
          <a:ea typeface="+mn-ea"/>
          <a:cs typeface="+mn-cs"/>
        </a:defRPr>
      </a:lvl1pPr>
      <a:lvl2pPr marL="490667" algn="l" defTabSz="490667" rtl="0" eaLnBrk="1" latinLnBrk="0" hangingPunct="1">
        <a:defRPr sz="1900" kern="1200">
          <a:solidFill>
            <a:schemeClr val="tx1"/>
          </a:solidFill>
          <a:latin typeface="+mn-lt"/>
          <a:ea typeface="+mn-ea"/>
          <a:cs typeface="+mn-cs"/>
        </a:defRPr>
      </a:lvl2pPr>
      <a:lvl3pPr marL="981334" algn="l" defTabSz="490667" rtl="0" eaLnBrk="1" latinLnBrk="0" hangingPunct="1">
        <a:defRPr sz="1900" kern="1200">
          <a:solidFill>
            <a:schemeClr val="tx1"/>
          </a:solidFill>
          <a:latin typeface="+mn-lt"/>
          <a:ea typeface="+mn-ea"/>
          <a:cs typeface="+mn-cs"/>
        </a:defRPr>
      </a:lvl3pPr>
      <a:lvl4pPr marL="1472001" algn="l" defTabSz="490667" rtl="0" eaLnBrk="1" latinLnBrk="0" hangingPunct="1">
        <a:defRPr sz="1900" kern="1200">
          <a:solidFill>
            <a:schemeClr val="tx1"/>
          </a:solidFill>
          <a:latin typeface="+mn-lt"/>
          <a:ea typeface="+mn-ea"/>
          <a:cs typeface="+mn-cs"/>
        </a:defRPr>
      </a:lvl4pPr>
      <a:lvl5pPr marL="1962668" algn="l" defTabSz="490667" rtl="0" eaLnBrk="1" latinLnBrk="0" hangingPunct="1">
        <a:defRPr sz="1900" kern="1200">
          <a:solidFill>
            <a:schemeClr val="tx1"/>
          </a:solidFill>
          <a:latin typeface="+mn-lt"/>
          <a:ea typeface="+mn-ea"/>
          <a:cs typeface="+mn-cs"/>
        </a:defRPr>
      </a:lvl5pPr>
      <a:lvl6pPr marL="2453335" algn="l" defTabSz="490667" rtl="0" eaLnBrk="1" latinLnBrk="0" hangingPunct="1">
        <a:defRPr sz="1900" kern="1200">
          <a:solidFill>
            <a:schemeClr val="tx1"/>
          </a:solidFill>
          <a:latin typeface="+mn-lt"/>
          <a:ea typeface="+mn-ea"/>
          <a:cs typeface="+mn-cs"/>
        </a:defRPr>
      </a:lvl6pPr>
      <a:lvl7pPr marL="2944002" algn="l" defTabSz="490667" rtl="0" eaLnBrk="1" latinLnBrk="0" hangingPunct="1">
        <a:defRPr sz="1900" kern="1200">
          <a:solidFill>
            <a:schemeClr val="tx1"/>
          </a:solidFill>
          <a:latin typeface="+mn-lt"/>
          <a:ea typeface="+mn-ea"/>
          <a:cs typeface="+mn-cs"/>
        </a:defRPr>
      </a:lvl7pPr>
      <a:lvl8pPr marL="3434669" algn="l" defTabSz="490667" rtl="0" eaLnBrk="1" latinLnBrk="0" hangingPunct="1">
        <a:defRPr sz="1900" kern="1200">
          <a:solidFill>
            <a:schemeClr val="tx1"/>
          </a:solidFill>
          <a:latin typeface="+mn-lt"/>
          <a:ea typeface="+mn-ea"/>
          <a:cs typeface="+mn-cs"/>
        </a:defRPr>
      </a:lvl8pPr>
      <a:lvl9pPr marL="3925336" algn="l" defTabSz="490667"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hart" Target="../charts/chart5.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magen 2">
            <a:extLst>
              <a:ext uri="{FF2B5EF4-FFF2-40B4-BE49-F238E27FC236}">
                <a16:creationId xmlns:a16="http://schemas.microsoft.com/office/drawing/2014/main" id="{19D95F7F-2EE5-4DDA-B812-68C3984A08C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10725" cy="756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ángulo 4">
            <a:extLst>
              <a:ext uri="{FF2B5EF4-FFF2-40B4-BE49-F238E27FC236}">
                <a16:creationId xmlns:a16="http://schemas.microsoft.com/office/drawing/2014/main" id="{631A7004-E645-45B9-979B-301F3FE993C9}"/>
              </a:ext>
            </a:extLst>
          </p:cNvPr>
          <p:cNvSpPr>
            <a:spLocks noChangeArrowheads="1"/>
          </p:cNvSpPr>
          <p:nvPr/>
        </p:nvSpPr>
        <p:spPr bwMode="auto">
          <a:xfrm>
            <a:off x="104775" y="3381375"/>
            <a:ext cx="9367838"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MX" altLang="es-CO" sz="3200" b="1">
                <a:solidFill>
                  <a:schemeClr val="bg1"/>
                </a:solidFill>
                <a:latin typeface="Arial" panose="020B0604020202020204" pitchFamily="34" charset="0"/>
              </a:rPr>
              <a:t>9.000 EMPRESAS SIGUIENTES MÁS GRANDES</a:t>
            </a:r>
          </a:p>
          <a:p>
            <a:pPr algn="ctr" eaLnBrk="1" hangingPunct="1"/>
            <a:r>
              <a:rPr lang="es-MX" altLang="es-CO" sz="3200" b="1">
                <a:solidFill>
                  <a:schemeClr val="bg1"/>
                </a:solidFill>
                <a:latin typeface="Arial" panose="020B0604020202020204" pitchFamily="34" charset="0"/>
              </a:rPr>
              <a:t>POR INGRESOS OPERACIONALES</a:t>
            </a:r>
            <a:endParaRPr lang="es-CO" altLang="es-CO" sz="3200" b="1">
              <a:solidFill>
                <a:schemeClr val="bg1"/>
              </a:solidFill>
              <a:latin typeface="Arial" panose="020B0604020202020204" pitchFamily="34" charset="0"/>
            </a:endParaRPr>
          </a:p>
        </p:txBody>
      </p:sp>
      <p:pic>
        <p:nvPicPr>
          <p:cNvPr id="4100" name="Imagen 12">
            <a:extLst>
              <a:ext uri="{FF2B5EF4-FFF2-40B4-BE49-F238E27FC236}">
                <a16:creationId xmlns:a16="http://schemas.microsoft.com/office/drawing/2014/main" id="{9D08C35A-1A0F-4FC2-9954-98BD9525B5E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7025" y="239713"/>
            <a:ext cx="205105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Imagen 18">
            <a:extLst>
              <a:ext uri="{FF2B5EF4-FFF2-40B4-BE49-F238E27FC236}">
                <a16:creationId xmlns:a16="http://schemas.microsoft.com/office/drawing/2014/main" id="{5EA6AEC5-FF65-41D3-9650-CA48B8BFBCE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Imagen 19">
            <a:extLst>
              <a:ext uri="{FF2B5EF4-FFF2-40B4-BE49-F238E27FC236}">
                <a16:creationId xmlns:a16="http://schemas.microsoft.com/office/drawing/2014/main" id="{8BC4DDF6-8EEF-4851-BB4B-39F23F993AE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Imagen 2">
            <a:extLst>
              <a:ext uri="{FF2B5EF4-FFF2-40B4-BE49-F238E27FC236}">
                <a16:creationId xmlns:a16="http://schemas.microsoft.com/office/drawing/2014/main" id="{2C54AA3A-337D-44EA-8ACD-049CCD8A657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DAEE8EF-B3BC-4887-94F1-0DEA1C07FEF8}"/>
              </a:ext>
            </a:extLst>
          </p:cNvPr>
          <p:cNvSpPr/>
          <p:nvPr/>
        </p:nvSpPr>
        <p:spPr>
          <a:xfrm>
            <a:off x="231775" y="1187450"/>
            <a:ext cx="9145588"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RAZÓN DE APALANCAMIENTO E ÍNDICE DE SOLVENCIA DE LAS 9.000 EMPRESAS SIGUIENTES</a:t>
            </a:r>
          </a:p>
        </p:txBody>
      </p:sp>
      <p:pic>
        <p:nvPicPr>
          <p:cNvPr id="13315" name="Imagen 18">
            <a:extLst>
              <a:ext uri="{FF2B5EF4-FFF2-40B4-BE49-F238E27FC236}">
                <a16:creationId xmlns:a16="http://schemas.microsoft.com/office/drawing/2014/main" id="{1ED0B911-B98D-43B7-983A-EA25F69B24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Imagen 19">
            <a:extLst>
              <a:ext uri="{FF2B5EF4-FFF2-40B4-BE49-F238E27FC236}">
                <a16:creationId xmlns:a16="http://schemas.microsoft.com/office/drawing/2014/main" id="{F7EF05CF-EE3F-4640-8136-530409DA03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Imagen 15">
            <a:extLst>
              <a:ext uri="{FF2B5EF4-FFF2-40B4-BE49-F238E27FC236}">
                <a16:creationId xmlns:a16="http://schemas.microsoft.com/office/drawing/2014/main" id="{D4AC2F1B-9DF9-4456-9ECD-2DABA31F22D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Imagen 2">
            <a:extLst>
              <a:ext uri="{FF2B5EF4-FFF2-40B4-BE49-F238E27FC236}">
                <a16:creationId xmlns:a16="http://schemas.microsoft.com/office/drawing/2014/main" id="{97E27AAD-FF26-4716-B42D-8F9B7CA7C4B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6" name="CuadroTexto 1">
            <a:extLst>
              <a:ext uri="{FF2B5EF4-FFF2-40B4-BE49-F238E27FC236}">
                <a16:creationId xmlns:a16="http://schemas.microsoft.com/office/drawing/2014/main" id="{AAD0280E-E9FA-493B-AFD0-222EA3861EC9}"/>
              </a:ext>
            </a:extLst>
          </p:cNvPr>
          <p:cNvSpPr txBox="1">
            <a:spLocks noChangeArrowheads="1"/>
          </p:cNvSpPr>
          <p:nvPr/>
        </p:nvSpPr>
        <p:spPr bwMode="auto">
          <a:xfrm>
            <a:off x="2635250" y="2079625"/>
            <a:ext cx="67849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s-ES" altLang="en-US" sz="1800" dirty="0">
                <a:solidFill>
                  <a:schemeClr val="accent1">
                    <a:lumMod val="75000"/>
                  </a:schemeClr>
                </a:solidFill>
              </a:rPr>
              <a:t>Índice de solvencia (veces) = activo / pasivo</a:t>
            </a:r>
          </a:p>
          <a:p>
            <a:pPr>
              <a:defRPr/>
            </a:pPr>
            <a:r>
              <a:rPr lang="es-ES" altLang="en-US" sz="1800" dirty="0">
                <a:solidFill>
                  <a:schemeClr val="accent1">
                    <a:lumMod val="75000"/>
                  </a:schemeClr>
                </a:solidFill>
              </a:rPr>
              <a:t>Apalancamiento (veces) = pasivo / patrimonio</a:t>
            </a:r>
          </a:p>
          <a:p>
            <a:pPr>
              <a:defRPr/>
            </a:pPr>
            <a:endParaRPr lang="es-ES" altLang="es-CO" sz="1200" dirty="0">
              <a:solidFill>
                <a:schemeClr val="accent5">
                  <a:lumMod val="75000"/>
                </a:schemeClr>
              </a:solidFill>
            </a:endParaRPr>
          </a:p>
        </p:txBody>
      </p:sp>
      <p:graphicFrame>
        <p:nvGraphicFramePr>
          <p:cNvPr id="7" name="Tabla 6">
            <a:extLst>
              <a:ext uri="{FF2B5EF4-FFF2-40B4-BE49-F238E27FC236}">
                <a16:creationId xmlns:a16="http://schemas.microsoft.com/office/drawing/2014/main" id="{D3D737D2-CE91-4585-8B73-951EDB288D5D}"/>
              </a:ext>
            </a:extLst>
          </p:cNvPr>
          <p:cNvGraphicFramePr>
            <a:graphicFrameLocks noGrp="1"/>
          </p:cNvGraphicFramePr>
          <p:nvPr/>
        </p:nvGraphicFramePr>
        <p:xfrm>
          <a:off x="417513" y="2973388"/>
          <a:ext cx="3717925" cy="2205037"/>
        </p:xfrm>
        <a:graphic>
          <a:graphicData uri="http://schemas.openxmlformats.org/drawingml/2006/table">
            <a:tbl>
              <a:tblPr/>
              <a:tblGrid>
                <a:gridCol w="1791333">
                  <a:extLst>
                    <a:ext uri="{9D8B030D-6E8A-4147-A177-3AD203B41FA5}">
                      <a16:colId xmlns:a16="http://schemas.microsoft.com/office/drawing/2014/main" val="20000"/>
                    </a:ext>
                  </a:extLst>
                </a:gridCol>
                <a:gridCol w="827698">
                  <a:extLst>
                    <a:ext uri="{9D8B030D-6E8A-4147-A177-3AD203B41FA5}">
                      <a16:colId xmlns:a16="http://schemas.microsoft.com/office/drawing/2014/main" val="20001"/>
                    </a:ext>
                  </a:extLst>
                </a:gridCol>
                <a:gridCol w="1098894">
                  <a:extLst>
                    <a:ext uri="{9D8B030D-6E8A-4147-A177-3AD203B41FA5}">
                      <a16:colId xmlns:a16="http://schemas.microsoft.com/office/drawing/2014/main" val="20002"/>
                    </a:ext>
                  </a:extLst>
                </a:gridCol>
              </a:tblGrid>
              <a:tr h="432283">
                <a:tc rowSpan="2">
                  <a:txBody>
                    <a:bodyPr/>
                    <a:lstStyle/>
                    <a:p>
                      <a:pPr algn="ctr" fontAlgn="ctr"/>
                      <a:r>
                        <a:rPr lang="es-CO" sz="1800" b="1" i="0" u="none" strike="noStrike" dirty="0">
                          <a:solidFill>
                            <a:srgbClr val="FFFFFF"/>
                          </a:solidFill>
                          <a:effectLst/>
                          <a:latin typeface="Calibri" panose="020F0502020204030204" pitchFamily="34" charset="0"/>
                        </a:rPr>
                        <a:t>9.000 empresas siguientes</a:t>
                      </a:r>
                    </a:p>
                  </a:txBody>
                  <a:tcPr marL="9526" marR="9526"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92CDDC"/>
                    </a:solidFill>
                  </a:tcPr>
                </a:tc>
                <a:tc gridSpan="2">
                  <a:txBody>
                    <a:bodyPr/>
                    <a:lstStyle/>
                    <a:p>
                      <a:pPr algn="ctr" fontAlgn="b"/>
                      <a:r>
                        <a:rPr lang="es-CO" sz="1800" b="1" i="0" u="none" strike="noStrike" dirty="0">
                          <a:solidFill>
                            <a:srgbClr val="FFFFFF"/>
                          </a:solidFill>
                          <a:effectLst/>
                          <a:latin typeface="Calibri" panose="020F0502020204030204" pitchFamily="34" charset="0"/>
                        </a:rPr>
                        <a:t>AÑO</a:t>
                      </a:r>
                    </a:p>
                  </a:txBody>
                  <a:tcPr marL="9526" marR="9526"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92CDDC"/>
                    </a:solidFill>
                  </a:tcPr>
                </a:tc>
                <a:tc hMerge="1">
                  <a:txBody>
                    <a:bodyPr/>
                    <a:lstStyle/>
                    <a:p>
                      <a:endParaRPr lang="es-CO"/>
                    </a:p>
                  </a:txBody>
                  <a:tcPr/>
                </a:tc>
                <a:extLst>
                  <a:ext uri="{0D108BD9-81ED-4DB2-BD59-A6C34878D82A}">
                    <a16:rowId xmlns:a16="http://schemas.microsoft.com/office/drawing/2014/main" val="10000"/>
                  </a:ext>
                </a:extLst>
              </a:tr>
              <a:tr h="432283">
                <a:tc vMerge="1">
                  <a:txBody>
                    <a:bodyPr/>
                    <a:lstStyle/>
                    <a:p>
                      <a:endParaRPr lang="es-CO"/>
                    </a:p>
                  </a:txBody>
                  <a:tcPr/>
                </a:tc>
                <a:tc>
                  <a:txBody>
                    <a:bodyPr/>
                    <a:lstStyle/>
                    <a:p>
                      <a:pPr algn="ctr" fontAlgn="b"/>
                      <a:r>
                        <a:rPr lang="es-CO" sz="1800" b="1" i="0" u="none" strike="noStrike" dirty="0">
                          <a:solidFill>
                            <a:srgbClr val="000000"/>
                          </a:solidFill>
                          <a:effectLst/>
                          <a:latin typeface="Calibri" panose="020F0502020204030204" pitchFamily="34" charset="0"/>
                        </a:rPr>
                        <a:t>2017</a:t>
                      </a:r>
                    </a:p>
                  </a:txBody>
                  <a:tcPr marL="9526" marR="9526"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BFE2EB"/>
                    </a:solidFill>
                  </a:tcPr>
                </a:tc>
                <a:tc>
                  <a:txBody>
                    <a:bodyPr/>
                    <a:lstStyle/>
                    <a:p>
                      <a:pPr algn="ctr" fontAlgn="b"/>
                      <a:r>
                        <a:rPr lang="es-CO" sz="1800" b="1" i="0" u="none" strike="noStrike" dirty="0">
                          <a:solidFill>
                            <a:srgbClr val="000000"/>
                          </a:solidFill>
                          <a:effectLst/>
                          <a:latin typeface="Calibri" panose="020F0502020204030204" pitchFamily="34" charset="0"/>
                        </a:rPr>
                        <a:t>2018</a:t>
                      </a:r>
                    </a:p>
                  </a:txBody>
                  <a:tcPr marL="9526" marR="9526"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BFE2EB"/>
                    </a:solidFill>
                  </a:tcPr>
                </a:tc>
                <a:extLst>
                  <a:ext uri="{0D108BD9-81ED-4DB2-BD59-A6C34878D82A}">
                    <a16:rowId xmlns:a16="http://schemas.microsoft.com/office/drawing/2014/main" val="10001"/>
                  </a:ext>
                </a:extLst>
              </a:tr>
              <a:tr h="844735">
                <a:tc>
                  <a:txBody>
                    <a:bodyPr/>
                    <a:lstStyle/>
                    <a:p>
                      <a:pPr algn="ctr" fontAlgn="ctr"/>
                      <a:r>
                        <a:rPr lang="es-CO" sz="1800" b="1" i="0" u="none" strike="noStrike" dirty="0">
                          <a:solidFill>
                            <a:srgbClr val="FFFFFF"/>
                          </a:solidFill>
                          <a:effectLst/>
                          <a:latin typeface="Calibri" panose="020F0502020204030204" pitchFamily="34" charset="0"/>
                        </a:rPr>
                        <a:t>Índice de Solvencia</a:t>
                      </a:r>
                    </a:p>
                  </a:txBody>
                  <a:tcPr marL="9526" marR="9526"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ED7D31"/>
                    </a:solidFill>
                  </a:tcPr>
                </a:tc>
                <a:tc>
                  <a:txBody>
                    <a:bodyPr/>
                    <a:lstStyle/>
                    <a:p>
                      <a:pPr algn="ctr" fontAlgn="b"/>
                      <a:r>
                        <a:rPr lang="es-CO" sz="1800" b="1" i="0" u="none" strike="noStrike" dirty="0">
                          <a:solidFill>
                            <a:schemeClr val="accent6">
                              <a:lumMod val="75000"/>
                            </a:schemeClr>
                          </a:solidFill>
                          <a:effectLst/>
                          <a:latin typeface="Calibri" panose="020F0502020204030204" pitchFamily="34" charset="0"/>
                        </a:rPr>
                        <a:t>2,2</a:t>
                      </a:r>
                    </a:p>
                  </a:txBody>
                  <a:tcPr marL="9526" marR="9526"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b"/>
                      <a:r>
                        <a:rPr lang="es-CO" sz="1800" b="1" i="0" u="none" strike="noStrike" dirty="0">
                          <a:solidFill>
                            <a:schemeClr val="accent6">
                              <a:lumMod val="75000"/>
                            </a:schemeClr>
                          </a:solidFill>
                          <a:effectLst/>
                          <a:latin typeface="Calibri" panose="020F0502020204030204" pitchFamily="34" charset="0"/>
                        </a:rPr>
                        <a:t>2,2</a:t>
                      </a:r>
                    </a:p>
                  </a:txBody>
                  <a:tcPr marL="9526" marR="9526"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2"/>
                  </a:ext>
                </a:extLst>
              </a:tr>
              <a:tr h="495736">
                <a:tc>
                  <a:txBody>
                    <a:bodyPr/>
                    <a:lstStyle/>
                    <a:p>
                      <a:pPr algn="ctr" fontAlgn="ctr"/>
                      <a:r>
                        <a:rPr lang="es-CO" sz="1800" b="1" i="0" u="none" strike="noStrike">
                          <a:solidFill>
                            <a:srgbClr val="FFFFFF"/>
                          </a:solidFill>
                          <a:effectLst/>
                          <a:latin typeface="Calibri" panose="020F0502020204030204" pitchFamily="34" charset="0"/>
                        </a:rPr>
                        <a:t>Apalancamiento</a:t>
                      </a:r>
                    </a:p>
                  </a:txBody>
                  <a:tcPr marL="9526" marR="9526"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0070C0"/>
                    </a:solidFill>
                  </a:tcPr>
                </a:tc>
                <a:tc>
                  <a:txBody>
                    <a:bodyPr/>
                    <a:lstStyle/>
                    <a:p>
                      <a:pPr algn="ctr" fontAlgn="b"/>
                      <a:r>
                        <a:rPr lang="es-CO" sz="1800" b="1" i="0" u="none" strike="noStrike" dirty="0">
                          <a:solidFill>
                            <a:srgbClr val="0070C0"/>
                          </a:solidFill>
                          <a:effectLst/>
                          <a:latin typeface="Calibri" panose="020F0502020204030204" pitchFamily="34" charset="0"/>
                        </a:rPr>
                        <a:t>0,8</a:t>
                      </a:r>
                    </a:p>
                  </a:txBody>
                  <a:tcPr marL="9526" marR="9526"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b"/>
                      <a:r>
                        <a:rPr lang="es-CO" sz="1800" b="1" i="0" u="none" strike="noStrike" dirty="0">
                          <a:solidFill>
                            <a:srgbClr val="0070C0"/>
                          </a:solidFill>
                          <a:effectLst/>
                          <a:latin typeface="Calibri" panose="020F0502020204030204" pitchFamily="34" charset="0"/>
                        </a:rPr>
                        <a:t>0,9</a:t>
                      </a:r>
                    </a:p>
                  </a:txBody>
                  <a:tcPr marL="9526" marR="9526"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3"/>
                  </a:ext>
                </a:extLst>
              </a:tr>
            </a:tbl>
          </a:graphicData>
        </a:graphic>
      </p:graphicFrame>
      <p:graphicFrame>
        <p:nvGraphicFramePr>
          <p:cNvPr id="8" name="Tabla 7">
            <a:extLst>
              <a:ext uri="{FF2B5EF4-FFF2-40B4-BE49-F238E27FC236}">
                <a16:creationId xmlns:a16="http://schemas.microsoft.com/office/drawing/2014/main" id="{255D79B5-D5D3-4A06-A7FE-C47A7161DA47}"/>
              </a:ext>
            </a:extLst>
          </p:cNvPr>
          <p:cNvGraphicFramePr>
            <a:graphicFrameLocks noGrp="1"/>
          </p:cNvGraphicFramePr>
          <p:nvPr/>
        </p:nvGraphicFramePr>
        <p:xfrm>
          <a:off x="4660900" y="2971800"/>
          <a:ext cx="4005263" cy="2206625"/>
        </p:xfrm>
        <a:graphic>
          <a:graphicData uri="http://schemas.openxmlformats.org/drawingml/2006/table">
            <a:tbl>
              <a:tblPr/>
              <a:tblGrid>
                <a:gridCol w="1703514">
                  <a:extLst>
                    <a:ext uri="{9D8B030D-6E8A-4147-A177-3AD203B41FA5}">
                      <a16:colId xmlns:a16="http://schemas.microsoft.com/office/drawing/2014/main" val="20000"/>
                    </a:ext>
                  </a:extLst>
                </a:gridCol>
                <a:gridCol w="966661">
                  <a:extLst>
                    <a:ext uri="{9D8B030D-6E8A-4147-A177-3AD203B41FA5}">
                      <a16:colId xmlns:a16="http://schemas.microsoft.com/office/drawing/2014/main" val="20001"/>
                    </a:ext>
                  </a:extLst>
                </a:gridCol>
                <a:gridCol w="1335088">
                  <a:extLst>
                    <a:ext uri="{9D8B030D-6E8A-4147-A177-3AD203B41FA5}">
                      <a16:colId xmlns:a16="http://schemas.microsoft.com/office/drawing/2014/main" val="20002"/>
                    </a:ext>
                  </a:extLst>
                </a:gridCol>
              </a:tblGrid>
              <a:tr h="444308">
                <a:tc rowSpan="2">
                  <a:txBody>
                    <a:bodyPr/>
                    <a:lstStyle/>
                    <a:p>
                      <a:pPr algn="ctr" fontAlgn="b"/>
                      <a:r>
                        <a:rPr lang="es-CO" sz="1800" b="1" i="0" u="none" strike="noStrike" dirty="0">
                          <a:solidFill>
                            <a:schemeClr val="bg1">
                              <a:lumMod val="50000"/>
                            </a:schemeClr>
                          </a:solidFill>
                          <a:effectLst/>
                          <a:latin typeface="Calibri" panose="020F0502020204030204" pitchFamily="34" charset="0"/>
                        </a:rPr>
                        <a:t>1.000 empresas más grandes</a:t>
                      </a:r>
                    </a:p>
                  </a:txBody>
                  <a:tcPr marL="9525" marR="9525" marT="9523"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gridSpan="2">
                  <a:txBody>
                    <a:bodyPr/>
                    <a:lstStyle/>
                    <a:p>
                      <a:pPr algn="ctr" fontAlgn="b"/>
                      <a:r>
                        <a:rPr lang="es-CO" sz="1800" b="1" i="0" u="none" strike="noStrike" dirty="0">
                          <a:solidFill>
                            <a:schemeClr val="bg1">
                              <a:lumMod val="50000"/>
                            </a:schemeClr>
                          </a:solidFill>
                          <a:effectLst/>
                          <a:latin typeface="Calibri" panose="020F0502020204030204" pitchFamily="34" charset="0"/>
                        </a:rPr>
                        <a:t>AÑO</a:t>
                      </a:r>
                    </a:p>
                  </a:txBody>
                  <a:tcPr marL="9525" marR="9525" marT="9523"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hMerge="1">
                  <a:txBody>
                    <a:bodyPr/>
                    <a:lstStyle/>
                    <a:p>
                      <a:endParaRPr lang="es-CO"/>
                    </a:p>
                  </a:txBody>
                  <a:tcPr/>
                </a:tc>
                <a:extLst>
                  <a:ext uri="{0D108BD9-81ED-4DB2-BD59-A6C34878D82A}">
                    <a16:rowId xmlns:a16="http://schemas.microsoft.com/office/drawing/2014/main" val="10000"/>
                  </a:ext>
                </a:extLst>
              </a:tr>
              <a:tr h="444308">
                <a:tc vMerge="1">
                  <a:txBody>
                    <a:bodyPr/>
                    <a:lstStyle/>
                    <a:p>
                      <a:endParaRPr lang="es-CO"/>
                    </a:p>
                  </a:txBody>
                  <a:tcPr/>
                </a:tc>
                <a:tc>
                  <a:txBody>
                    <a:bodyPr/>
                    <a:lstStyle/>
                    <a:p>
                      <a:pPr algn="ctr" fontAlgn="b"/>
                      <a:r>
                        <a:rPr lang="es-CO" sz="1800" b="1" i="0" u="none" strike="noStrike" dirty="0">
                          <a:solidFill>
                            <a:srgbClr val="000000"/>
                          </a:solidFill>
                          <a:effectLst/>
                          <a:latin typeface="Calibri" panose="020F0502020204030204" pitchFamily="34" charset="0"/>
                        </a:rPr>
                        <a:t>2017</a:t>
                      </a:r>
                    </a:p>
                  </a:txBody>
                  <a:tcPr marL="9525" marR="9525" marT="9523"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a:txBody>
                    <a:bodyPr/>
                    <a:lstStyle/>
                    <a:p>
                      <a:pPr algn="ctr" fontAlgn="b"/>
                      <a:r>
                        <a:rPr lang="es-CO" sz="1800" b="1" i="0" u="none" strike="noStrike" dirty="0">
                          <a:solidFill>
                            <a:srgbClr val="000000"/>
                          </a:solidFill>
                          <a:effectLst/>
                          <a:latin typeface="Calibri" panose="020F0502020204030204" pitchFamily="34" charset="0"/>
                        </a:rPr>
                        <a:t>2018</a:t>
                      </a:r>
                    </a:p>
                  </a:txBody>
                  <a:tcPr marL="9525" marR="9525" marT="9523"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873702">
                <a:tc>
                  <a:txBody>
                    <a:bodyPr/>
                    <a:lstStyle/>
                    <a:p>
                      <a:pPr algn="ctr" fontAlgn="ctr"/>
                      <a:r>
                        <a:rPr lang="es-CO" sz="1800" b="1" i="0" u="none" strike="noStrike" dirty="0">
                          <a:solidFill>
                            <a:schemeClr val="bg1">
                              <a:lumMod val="50000"/>
                            </a:schemeClr>
                          </a:solidFill>
                          <a:effectLst/>
                          <a:latin typeface="Calibri" panose="020F0502020204030204" pitchFamily="34" charset="0"/>
                        </a:rPr>
                        <a:t>Índice de Solvencia</a:t>
                      </a:r>
                    </a:p>
                  </a:txBody>
                  <a:tcPr marL="9525" marR="9525" marT="9523"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2,2</a:t>
                      </a:r>
                    </a:p>
                  </a:txBody>
                  <a:tcPr marL="9525" marR="9525" marT="9523"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2,2</a:t>
                      </a:r>
                    </a:p>
                  </a:txBody>
                  <a:tcPr marL="9525" marR="9525" marT="9523"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2"/>
                  </a:ext>
                </a:extLst>
              </a:tr>
              <a:tr h="444308">
                <a:tc>
                  <a:txBody>
                    <a:bodyPr/>
                    <a:lstStyle/>
                    <a:p>
                      <a:pPr algn="ctr" fontAlgn="ctr"/>
                      <a:r>
                        <a:rPr lang="es-CO" sz="1800" b="1" i="0" u="none" strike="noStrike" dirty="0">
                          <a:solidFill>
                            <a:schemeClr val="bg1">
                              <a:lumMod val="50000"/>
                            </a:schemeClr>
                          </a:solidFill>
                          <a:effectLst/>
                          <a:latin typeface="Calibri" panose="020F0502020204030204" pitchFamily="34" charset="0"/>
                        </a:rPr>
                        <a:t>Apalancamiento</a:t>
                      </a:r>
                    </a:p>
                  </a:txBody>
                  <a:tcPr marL="9525" marR="9525" marT="9523"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0,8</a:t>
                      </a:r>
                    </a:p>
                  </a:txBody>
                  <a:tcPr marL="9525" marR="9525" marT="9523"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0,8</a:t>
                      </a:r>
                    </a:p>
                  </a:txBody>
                  <a:tcPr marL="9525" marR="9525" marT="9523"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magen 18">
            <a:extLst>
              <a:ext uri="{FF2B5EF4-FFF2-40B4-BE49-F238E27FC236}">
                <a16:creationId xmlns:a16="http://schemas.microsoft.com/office/drawing/2014/main" id="{F4967914-11D7-4E1C-AB55-8D73C2E6B8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Imagen 19">
            <a:extLst>
              <a:ext uri="{FF2B5EF4-FFF2-40B4-BE49-F238E27FC236}">
                <a16:creationId xmlns:a16="http://schemas.microsoft.com/office/drawing/2014/main" id="{7B373DB6-4E12-4930-B996-7936020503B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Imagen 15">
            <a:extLst>
              <a:ext uri="{FF2B5EF4-FFF2-40B4-BE49-F238E27FC236}">
                <a16:creationId xmlns:a16="http://schemas.microsoft.com/office/drawing/2014/main" id="{1BB31CA4-54EF-41F4-BD6F-15C2FC11D9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ángulo 1">
            <a:extLst>
              <a:ext uri="{FF2B5EF4-FFF2-40B4-BE49-F238E27FC236}">
                <a16:creationId xmlns:a16="http://schemas.microsoft.com/office/drawing/2014/main" id="{B434F4D2-5485-48DD-8F4A-77367E526C7A}"/>
              </a:ext>
            </a:extLst>
          </p:cNvPr>
          <p:cNvSpPr>
            <a:spLocks noChangeArrowheads="1"/>
          </p:cNvSpPr>
          <p:nvPr/>
        </p:nvSpPr>
        <p:spPr bwMode="auto">
          <a:xfrm>
            <a:off x="1276350" y="1079500"/>
            <a:ext cx="72596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1800" b="1">
                <a:solidFill>
                  <a:schemeClr val="tx2"/>
                </a:solidFill>
                <a:latin typeface="Arial" panose="020B0604020202020204" pitchFamily="34" charset="0"/>
              </a:rPr>
              <a:t>ESTADO DE SITUACIÓN FINANCIERA DE LAS 9.000 EMPRESAS SIGUIENTES - BILLONES DE PESOS CORRIENTES</a:t>
            </a:r>
            <a:endParaRPr lang="es-CO" altLang="es-CO" sz="1800" b="1">
              <a:solidFill>
                <a:schemeClr val="tx2"/>
              </a:solidFill>
              <a:latin typeface="Arial" panose="020B0604020202020204" pitchFamily="34" charset="0"/>
            </a:endParaRPr>
          </a:p>
        </p:txBody>
      </p:sp>
      <p:pic>
        <p:nvPicPr>
          <p:cNvPr id="14342" name="Imagen 2">
            <a:extLst>
              <a:ext uri="{FF2B5EF4-FFF2-40B4-BE49-F238E27FC236}">
                <a16:creationId xmlns:a16="http://schemas.microsoft.com/office/drawing/2014/main" id="{2AA2EC66-E935-40FE-9965-2A912965142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CuadroTexto 2">
            <a:extLst>
              <a:ext uri="{FF2B5EF4-FFF2-40B4-BE49-F238E27FC236}">
                <a16:creationId xmlns:a16="http://schemas.microsoft.com/office/drawing/2014/main" id="{56543DDF-F821-424E-BD59-4A5298AC09C8}"/>
              </a:ext>
            </a:extLst>
          </p:cNvPr>
          <p:cNvSpPr txBox="1">
            <a:spLocks noChangeArrowheads="1"/>
          </p:cNvSpPr>
          <p:nvPr/>
        </p:nvSpPr>
        <p:spPr bwMode="auto">
          <a:xfrm>
            <a:off x="5819775" y="2271713"/>
            <a:ext cx="119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400"/>
              <a:t>Pasivo </a:t>
            </a:r>
          </a:p>
        </p:txBody>
      </p:sp>
      <p:sp>
        <p:nvSpPr>
          <p:cNvPr id="14344" name="CuadroTexto 42">
            <a:extLst>
              <a:ext uri="{FF2B5EF4-FFF2-40B4-BE49-F238E27FC236}">
                <a16:creationId xmlns:a16="http://schemas.microsoft.com/office/drawing/2014/main" id="{0092C190-EC20-4559-8BA6-7431772EED7F}"/>
              </a:ext>
            </a:extLst>
          </p:cNvPr>
          <p:cNvSpPr txBox="1">
            <a:spLocks noChangeArrowheads="1"/>
          </p:cNvSpPr>
          <p:nvPr/>
        </p:nvSpPr>
        <p:spPr bwMode="auto">
          <a:xfrm>
            <a:off x="7083425" y="2271713"/>
            <a:ext cx="11953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400"/>
              <a:t>Patrimonio</a:t>
            </a:r>
          </a:p>
        </p:txBody>
      </p:sp>
      <p:grpSp>
        <p:nvGrpSpPr>
          <p:cNvPr id="14345" name="Grupo 12">
            <a:extLst>
              <a:ext uri="{FF2B5EF4-FFF2-40B4-BE49-F238E27FC236}">
                <a16:creationId xmlns:a16="http://schemas.microsoft.com/office/drawing/2014/main" id="{7B102D1B-0704-46D3-8BFD-2F4B9E4C709B}"/>
              </a:ext>
            </a:extLst>
          </p:cNvPr>
          <p:cNvGrpSpPr>
            <a:grpSpLocks/>
          </p:cNvGrpSpPr>
          <p:nvPr/>
        </p:nvGrpSpPr>
        <p:grpSpPr bwMode="auto">
          <a:xfrm>
            <a:off x="254000" y="2447925"/>
            <a:ext cx="8421688" cy="3303588"/>
            <a:chOff x="0" y="0"/>
            <a:chExt cx="8963025" cy="3900488"/>
          </a:xfrm>
        </p:grpSpPr>
        <p:graphicFrame>
          <p:nvGraphicFramePr>
            <p:cNvPr id="14" name="Gráfico 13">
              <a:extLst>
                <a:ext uri="{FF2B5EF4-FFF2-40B4-BE49-F238E27FC236}">
                  <a16:creationId xmlns:a16="http://schemas.microsoft.com/office/drawing/2014/main" id="{89A318EE-92F0-432B-923F-A892CA868F80}"/>
                </a:ext>
              </a:extLst>
            </p:cNvPr>
            <p:cNvGraphicFramePr/>
            <p:nvPr/>
          </p:nvGraphicFramePr>
          <p:xfrm>
            <a:off x="0" y="0"/>
            <a:ext cx="8963025" cy="3900488"/>
          </p:xfrm>
          <a:graphic>
            <a:graphicData uri="http://schemas.openxmlformats.org/drawingml/2006/chart">
              <c:chart xmlns:c="http://schemas.openxmlformats.org/drawingml/2006/chart" xmlns:r="http://schemas.openxmlformats.org/officeDocument/2006/relationships" r:id="rId5"/>
            </a:graphicData>
          </a:graphic>
        </p:graphicFrame>
        <p:sp>
          <p:nvSpPr>
            <p:cNvPr id="18" name="CuadroTexto 5">
              <a:extLst>
                <a:ext uri="{FF2B5EF4-FFF2-40B4-BE49-F238E27FC236}">
                  <a16:creationId xmlns:a16="http://schemas.microsoft.com/office/drawing/2014/main" id="{23A70AB0-F9C8-4371-80B9-7C739F9FE847}"/>
                </a:ext>
              </a:extLst>
            </p:cNvPr>
            <p:cNvSpPr txBox="1"/>
            <p:nvPr/>
          </p:nvSpPr>
          <p:spPr>
            <a:xfrm>
              <a:off x="2410978" y="2423513"/>
              <a:ext cx="618373" cy="286772"/>
            </a:xfrm>
            <a:prstGeom prst="rect">
              <a:avLst/>
            </a:prstGeom>
            <a:noFill/>
            <a:ln w="9525" cmpd="sng">
              <a:noFill/>
            </a:ln>
            <a:effectLst/>
          </p:spPr>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defTabSz="914400" eaLnBrk="1" fontAlgn="auto" hangingPunct="1">
                <a:spcBef>
                  <a:spcPts val="0"/>
                </a:spcBef>
                <a:spcAft>
                  <a:spcPts val="0"/>
                </a:spcAft>
                <a:defRPr/>
              </a:pPr>
              <a:r>
                <a:rPr lang="es-CO" sz="1200" b="1" kern="0" dirty="0">
                  <a:solidFill>
                    <a:srgbClr val="44546A">
                      <a:lumMod val="75000"/>
                    </a:srgbClr>
                  </a:solidFill>
                </a:rPr>
                <a:t>54,5%</a:t>
              </a:r>
            </a:p>
          </p:txBody>
        </p:sp>
        <p:sp>
          <p:nvSpPr>
            <p:cNvPr id="21" name="CuadroTexto 7">
              <a:extLst>
                <a:ext uri="{FF2B5EF4-FFF2-40B4-BE49-F238E27FC236}">
                  <a16:creationId xmlns:a16="http://schemas.microsoft.com/office/drawing/2014/main" id="{19401C87-2203-4B1B-B499-B96F1BA8E9F7}"/>
                </a:ext>
              </a:extLst>
            </p:cNvPr>
            <p:cNvSpPr txBox="1"/>
            <p:nvPr/>
          </p:nvSpPr>
          <p:spPr>
            <a:xfrm>
              <a:off x="6633145" y="2397273"/>
              <a:ext cx="635268" cy="286772"/>
            </a:xfrm>
            <a:prstGeom prst="rect">
              <a:avLst/>
            </a:prstGeom>
            <a:noFill/>
            <a:ln w="9525" cmpd="sng">
              <a:noFill/>
            </a:ln>
            <a:effectLst/>
          </p:spPr>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defTabSz="914400" eaLnBrk="1" fontAlgn="auto" hangingPunct="1">
                <a:spcBef>
                  <a:spcPts val="0"/>
                </a:spcBef>
                <a:spcAft>
                  <a:spcPts val="0"/>
                </a:spcAft>
                <a:defRPr/>
              </a:pPr>
              <a:r>
                <a:rPr lang="es-CO" sz="1200" b="1" kern="0" dirty="0">
                  <a:solidFill>
                    <a:srgbClr val="44546A">
                      <a:lumMod val="75000"/>
                    </a:srgbClr>
                  </a:solidFill>
                </a:rPr>
                <a:t>53,9%</a:t>
              </a:r>
            </a:p>
          </p:txBody>
        </p:sp>
        <p:sp>
          <p:nvSpPr>
            <p:cNvPr id="23" name="CuadroTexto 9">
              <a:extLst>
                <a:ext uri="{FF2B5EF4-FFF2-40B4-BE49-F238E27FC236}">
                  <a16:creationId xmlns:a16="http://schemas.microsoft.com/office/drawing/2014/main" id="{3AF2A447-5E09-484D-99AD-75FAC64BE75B}"/>
                </a:ext>
              </a:extLst>
            </p:cNvPr>
            <p:cNvSpPr txBox="1"/>
            <p:nvPr/>
          </p:nvSpPr>
          <p:spPr>
            <a:xfrm>
              <a:off x="2410978" y="1366390"/>
              <a:ext cx="618373" cy="286772"/>
            </a:xfrm>
            <a:prstGeom prst="rect">
              <a:avLst/>
            </a:prstGeom>
            <a:noFill/>
            <a:ln w="9525" cmpd="sng">
              <a:noFill/>
            </a:ln>
            <a:effectLst/>
          </p:spPr>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defTabSz="914400" eaLnBrk="1" fontAlgn="auto" hangingPunct="1">
                <a:spcBef>
                  <a:spcPts val="0"/>
                </a:spcBef>
                <a:spcAft>
                  <a:spcPts val="0"/>
                </a:spcAft>
                <a:defRPr/>
              </a:pPr>
              <a:r>
                <a:rPr lang="es-CO" sz="1200" b="1" kern="0" dirty="0">
                  <a:solidFill>
                    <a:srgbClr val="E7E6E6">
                      <a:lumMod val="50000"/>
                    </a:srgbClr>
                  </a:solidFill>
                </a:rPr>
                <a:t>45,5%</a:t>
              </a:r>
            </a:p>
          </p:txBody>
        </p:sp>
        <p:sp>
          <p:nvSpPr>
            <p:cNvPr id="25" name="CuadroTexto 11">
              <a:extLst>
                <a:ext uri="{FF2B5EF4-FFF2-40B4-BE49-F238E27FC236}">
                  <a16:creationId xmlns:a16="http://schemas.microsoft.com/office/drawing/2014/main" id="{026865AC-7C1F-4C2C-A9B1-C52CC16057B9}"/>
                </a:ext>
              </a:extLst>
            </p:cNvPr>
            <p:cNvSpPr txBox="1"/>
            <p:nvPr/>
          </p:nvSpPr>
          <p:spPr>
            <a:xfrm>
              <a:off x="6633145" y="1223940"/>
              <a:ext cx="635268" cy="284899"/>
            </a:xfrm>
            <a:prstGeom prst="rect">
              <a:avLst/>
            </a:prstGeom>
            <a:noFill/>
            <a:ln w="9525" cmpd="sng">
              <a:noFill/>
            </a:ln>
            <a:effectLst/>
          </p:spPr>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defTabSz="914400" eaLnBrk="1" fontAlgn="auto" hangingPunct="1">
                <a:spcBef>
                  <a:spcPts val="0"/>
                </a:spcBef>
                <a:spcAft>
                  <a:spcPts val="0"/>
                </a:spcAft>
                <a:defRPr/>
              </a:pPr>
              <a:r>
                <a:rPr lang="es-CO" sz="1200" b="1" kern="0" dirty="0">
                  <a:solidFill>
                    <a:srgbClr val="E7E6E6">
                      <a:lumMod val="50000"/>
                    </a:srgbClr>
                  </a:solidFill>
                </a:rPr>
                <a:t>46,1%</a:t>
              </a:r>
            </a:p>
          </p:txBody>
        </p:sp>
      </p:grpSp>
      <p:sp>
        <p:nvSpPr>
          <p:cNvPr id="26" name="Rectángulo 25">
            <a:extLst>
              <a:ext uri="{FF2B5EF4-FFF2-40B4-BE49-F238E27FC236}">
                <a16:creationId xmlns:a16="http://schemas.microsoft.com/office/drawing/2014/main" id="{0C8BCBAA-F55A-4F78-BD2E-0455A9EF248C}"/>
              </a:ext>
            </a:extLst>
          </p:cNvPr>
          <p:cNvSpPr/>
          <p:nvPr/>
        </p:nvSpPr>
        <p:spPr>
          <a:xfrm>
            <a:off x="5676900" y="2316163"/>
            <a:ext cx="139700" cy="139700"/>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O"/>
          </a:p>
        </p:txBody>
      </p:sp>
      <p:sp>
        <p:nvSpPr>
          <p:cNvPr id="27" name="Rectángulo 26">
            <a:extLst>
              <a:ext uri="{FF2B5EF4-FFF2-40B4-BE49-F238E27FC236}">
                <a16:creationId xmlns:a16="http://schemas.microsoft.com/office/drawing/2014/main" id="{E47C091E-4161-4297-8A29-D85FD95EA59B}"/>
              </a:ext>
            </a:extLst>
          </p:cNvPr>
          <p:cNvSpPr/>
          <p:nvPr/>
        </p:nvSpPr>
        <p:spPr>
          <a:xfrm>
            <a:off x="6908800" y="2317750"/>
            <a:ext cx="139700" cy="139700"/>
          </a:xfrm>
          <a:prstGeom prst="rect">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O"/>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Gráfico 16">
            <a:extLst>
              <a:ext uri="{FF2B5EF4-FFF2-40B4-BE49-F238E27FC236}">
                <a16:creationId xmlns:a16="http://schemas.microsoft.com/office/drawing/2014/main" id="{B4F910AC-961B-47F2-A50B-496DDFF3E661}"/>
              </a:ext>
            </a:extLst>
          </p:cNvPr>
          <p:cNvGraphicFramePr>
            <a:graphicFrameLocks/>
          </p:cNvGraphicFramePr>
          <p:nvPr/>
        </p:nvGraphicFramePr>
        <p:xfrm>
          <a:off x="1274309" y="2011363"/>
          <a:ext cx="7062107" cy="4286249"/>
        </p:xfrm>
        <a:graphic>
          <a:graphicData uri="http://schemas.openxmlformats.org/drawingml/2006/chart">
            <c:chart xmlns:c="http://schemas.openxmlformats.org/drawingml/2006/chart" xmlns:r="http://schemas.openxmlformats.org/officeDocument/2006/relationships" r:id="rId2"/>
          </a:graphicData>
        </a:graphic>
      </p:graphicFrame>
      <p:pic>
        <p:nvPicPr>
          <p:cNvPr id="15363" name="Imagen 18">
            <a:extLst>
              <a:ext uri="{FF2B5EF4-FFF2-40B4-BE49-F238E27FC236}">
                <a16:creationId xmlns:a16="http://schemas.microsoft.com/office/drawing/2014/main" id="{1F5CB23A-602D-48B5-9F81-154D26559F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Imagen 19">
            <a:extLst>
              <a:ext uri="{FF2B5EF4-FFF2-40B4-BE49-F238E27FC236}">
                <a16:creationId xmlns:a16="http://schemas.microsoft.com/office/drawing/2014/main" id="{C2B84381-46FC-4196-9D41-FB6056DD6D1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Imagen 15">
            <a:extLst>
              <a:ext uri="{FF2B5EF4-FFF2-40B4-BE49-F238E27FC236}">
                <a16:creationId xmlns:a16="http://schemas.microsoft.com/office/drawing/2014/main" id="{E7130B05-8BFE-474A-BE3A-44944E454EB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Rectángulo 1">
            <a:extLst>
              <a:ext uri="{FF2B5EF4-FFF2-40B4-BE49-F238E27FC236}">
                <a16:creationId xmlns:a16="http://schemas.microsoft.com/office/drawing/2014/main" id="{1430BC43-C9C8-4A2E-BDE4-927C7720BE5A}"/>
              </a:ext>
            </a:extLst>
          </p:cNvPr>
          <p:cNvSpPr>
            <a:spLocks noChangeArrowheads="1"/>
          </p:cNvSpPr>
          <p:nvPr/>
        </p:nvSpPr>
        <p:spPr bwMode="auto">
          <a:xfrm>
            <a:off x="393700" y="1028700"/>
            <a:ext cx="8823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1800" b="1">
                <a:solidFill>
                  <a:schemeClr val="tx2"/>
                </a:solidFill>
                <a:latin typeface="Arial" panose="020B0604020202020204" pitchFamily="34" charset="0"/>
              </a:rPr>
              <a:t>INGRESOS OPERACIONALES Y GANANCIAS ACUMULADAS VS PIB NOMINAL</a:t>
            </a:r>
          </a:p>
          <a:p>
            <a:pPr algn="ctr" eaLnBrk="1" hangingPunct="1"/>
            <a:r>
              <a:rPr lang="es-ES" altLang="es-CO" sz="1800" b="1">
                <a:solidFill>
                  <a:schemeClr val="tx2"/>
                </a:solidFill>
                <a:latin typeface="Arial" panose="020B0604020202020204" pitchFamily="34" charset="0"/>
              </a:rPr>
              <a:t>CIFRAS EN BILLONES CORRIENTES</a:t>
            </a:r>
            <a:endParaRPr lang="es-CO" altLang="es-CO" sz="1800" b="1">
              <a:solidFill>
                <a:schemeClr val="tx2"/>
              </a:solidFill>
              <a:latin typeface="Arial" panose="020B0604020202020204" pitchFamily="34" charset="0"/>
            </a:endParaRPr>
          </a:p>
        </p:txBody>
      </p:sp>
      <p:pic>
        <p:nvPicPr>
          <p:cNvPr id="15367" name="Imagen 2">
            <a:extLst>
              <a:ext uri="{FF2B5EF4-FFF2-40B4-BE49-F238E27FC236}">
                <a16:creationId xmlns:a16="http://schemas.microsoft.com/office/drawing/2014/main" id="{EF829D88-384F-47D7-A1A0-E1974B24A33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2 CuadroTexto">
            <a:extLst>
              <a:ext uri="{FF2B5EF4-FFF2-40B4-BE49-F238E27FC236}">
                <a16:creationId xmlns:a16="http://schemas.microsoft.com/office/drawing/2014/main" id="{10EE6186-82DF-4AF3-8A59-85565C2E8983}"/>
              </a:ext>
            </a:extLst>
          </p:cNvPr>
          <p:cNvSpPr txBox="1"/>
          <p:nvPr/>
        </p:nvSpPr>
        <p:spPr>
          <a:xfrm>
            <a:off x="1843088" y="4098925"/>
            <a:ext cx="708025" cy="312738"/>
          </a:xfrm>
          <a:prstGeom prst="rect">
            <a:avLst/>
          </a:prstGeom>
          <a:noFill/>
          <a:ln w="9525" cmpd="sng">
            <a:solidFill>
              <a:schemeClr val="accent4"/>
            </a:solid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300" b="1" dirty="0">
                <a:solidFill>
                  <a:schemeClr val="accent1">
                    <a:lumMod val="75000"/>
                  </a:schemeClr>
                </a:solidFill>
              </a:rPr>
              <a:t>25,8%</a:t>
            </a:r>
          </a:p>
        </p:txBody>
      </p:sp>
      <p:sp>
        <p:nvSpPr>
          <p:cNvPr id="14" name="2 CuadroTexto">
            <a:extLst>
              <a:ext uri="{FF2B5EF4-FFF2-40B4-BE49-F238E27FC236}">
                <a16:creationId xmlns:a16="http://schemas.microsoft.com/office/drawing/2014/main" id="{6AC10CB0-2358-476D-9043-B0F44A312049}"/>
              </a:ext>
            </a:extLst>
          </p:cNvPr>
          <p:cNvSpPr txBox="1"/>
          <p:nvPr/>
        </p:nvSpPr>
        <p:spPr>
          <a:xfrm>
            <a:off x="5230813" y="4098925"/>
            <a:ext cx="736600" cy="312738"/>
          </a:xfrm>
          <a:prstGeom prst="rect">
            <a:avLst/>
          </a:prstGeom>
          <a:noFill/>
          <a:ln w="9525" cmpd="sng">
            <a:solidFill>
              <a:schemeClr val="accent4"/>
            </a:solid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300" b="1" dirty="0">
                <a:solidFill>
                  <a:schemeClr val="accent1">
                    <a:lumMod val="75000"/>
                  </a:schemeClr>
                </a:solidFill>
              </a:rPr>
              <a:t>26,4%</a:t>
            </a:r>
          </a:p>
        </p:txBody>
      </p:sp>
      <p:sp>
        <p:nvSpPr>
          <p:cNvPr id="15" name="2 CuadroTexto">
            <a:extLst>
              <a:ext uri="{FF2B5EF4-FFF2-40B4-BE49-F238E27FC236}">
                <a16:creationId xmlns:a16="http://schemas.microsoft.com/office/drawing/2014/main" id="{2BF71C9F-7B64-4620-9FF7-399305E3CE51}"/>
              </a:ext>
            </a:extLst>
          </p:cNvPr>
          <p:cNvSpPr txBox="1"/>
          <p:nvPr/>
        </p:nvSpPr>
        <p:spPr>
          <a:xfrm>
            <a:off x="6169025" y="4922838"/>
            <a:ext cx="582613" cy="312737"/>
          </a:xfrm>
          <a:prstGeom prst="rect">
            <a:avLst/>
          </a:prstGeom>
          <a:noFill/>
          <a:ln w="9525" cmpd="sng">
            <a:solidFill>
              <a:schemeClr val="accent4"/>
            </a:solid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300" b="1" dirty="0">
                <a:solidFill>
                  <a:schemeClr val="accent1">
                    <a:lumMod val="75000"/>
                  </a:schemeClr>
                </a:solidFill>
              </a:rPr>
              <a:t>1,1%</a:t>
            </a:r>
          </a:p>
        </p:txBody>
      </p:sp>
      <p:sp>
        <p:nvSpPr>
          <p:cNvPr id="16" name="2 CuadroTexto">
            <a:extLst>
              <a:ext uri="{FF2B5EF4-FFF2-40B4-BE49-F238E27FC236}">
                <a16:creationId xmlns:a16="http://schemas.microsoft.com/office/drawing/2014/main" id="{C35F4F33-C046-42DF-B036-0AA4D071350E}"/>
              </a:ext>
            </a:extLst>
          </p:cNvPr>
          <p:cNvSpPr txBox="1"/>
          <p:nvPr/>
        </p:nvSpPr>
        <p:spPr>
          <a:xfrm>
            <a:off x="2844800" y="4922838"/>
            <a:ext cx="582613" cy="312737"/>
          </a:xfrm>
          <a:prstGeom prst="rect">
            <a:avLst/>
          </a:prstGeom>
          <a:noFill/>
          <a:ln w="9525" cmpd="sng">
            <a:solidFill>
              <a:schemeClr val="accent4"/>
            </a:solid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300" b="1" dirty="0">
                <a:solidFill>
                  <a:schemeClr val="accent1">
                    <a:lumMod val="75000"/>
                  </a:schemeClr>
                </a:solidFill>
              </a:rPr>
              <a:t>1,0%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237C36CA-20BA-4E62-8F55-915EC19E9303}"/>
              </a:ext>
            </a:extLst>
          </p:cNvPr>
          <p:cNvSpPr/>
          <p:nvPr/>
        </p:nvSpPr>
        <p:spPr>
          <a:xfrm>
            <a:off x="706438" y="1457325"/>
            <a:ext cx="7935912" cy="708025"/>
          </a:xfrm>
          <a:prstGeom prst="rect">
            <a:avLst/>
          </a:prstGeom>
        </p:spPr>
        <p:txBody>
          <a:bodyPr>
            <a:spAutoFit/>
          </a:bodyPr>
          <a:lstStyle/>
          <a:p>
            <a:pPr algn="ctr" eaLnBrk="1" hangingPunct="1">
              <a:defRPr/>
            </a:pPr>
            <a:r>
              <a:rPr lang="es-ES" altLang="es-CO" sz="2000" b="1" dirty="0">
                <a:solidFill>
                  <a:schemeClr val="accent1">
                    <a:lumMod val="75000"/>
                  </a:schemeClr>
                </a:solidFill>
                <a:latin typeface="Arial" panose="020B0604020202020204" pitchFamily="34" charset="0"/>
              </a:rPr>
              <a:t>RENTABILIDAD DE LAS 9.000 EMPRESAS SIGUIENTES PORCENTAJES AÑOS 2017 Y 2018</a:t>
            </a:r>
          </a:p>
        </p:txBody>
      </p:sp>
      <p:pic>
        <p:nvPicPr>
          <p:cNvPr id="16387" name="Imagen 18">
            <a:extLst>
              <a:ext uri="{FF2B5EF4-FFF2-40B4-BE49-F238E27FC236}">
                <a16:creationId xmlns:a16="http://schemas.microsoft.com/office/drawing/2014/main" id="{5BE0E619-9EB7-4549-9C27-4BFC2225C1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Imagen 19">
            <a:extLst>
              <a:ext uri="{FF2B5EF4-FFF2-40B4-BE49-F238E27FC236}">
                <a16:creationId xmlns:a16="http://schemas.microsoft.com/office/drawing/2014/main" id="{E3647A49-6416-4155-80E5-8206C341C9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Imagen 15">
            <a:extLst>
              <a:ext uri="{FF2B5EF4-FFF2-40B4-BE49-F238E27FC236}">
                <a16:creationId xmlns:a16="http://schemas.microsoft.com/office/drawing/2014/main" id="{C511990A-5C4E-42F2-A7A9-F011B082F8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Imagen 2">
            <a:extLst>
              <a:ext uri="{FF2B5EF4-FFF2-40B4-BE49-F238E27FC236}">
                <a16:creationId xmlns:a16="http://schemas.microsoft.com/office/drawing/2014/main" id="{228EC927-A8DA-4EED-AA20-99759FE552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a 1">
            <a:extLst>
              <a:ext uri="{FF2B5EF4-FFF2-40B4-BE49-F238E27FC236}">
                <a16:creationId xmlns:a16="http://schemas.microsoft.com/office/drawing/2014/main" id="{AE998DDD-FDEC-4E57-A5F0-2A5F4AFF263C}"/>
              </a:ext>
            </a:extLst>
          </p:cNvPr>
          <p:cNvGraphicFramePr>
            <a:graphicFrameLocks noGrp="1"/>
          </p:cNvGraphicFramePr>
          <p:nvPr/>
        </p:nvGraphicFramePr>
        <p:xfrm>
          <a:off x="371475" y="2679700"/>
          <a:ext cx="4251325" cy="2328863"/>
        </p:xfrm>
        <a:graphic>
          <a:graphicData uri="http://schemas.openxmlformats.org/drawingml/2006/table">
            <a:tbl>
              <a:tblPr/>
              <a:tblGrid>
                <a:gridCol w="2045597">
                  <a:extLst>
                    <a:ext uri="{9D8B030D-6E8A-4147-A177-3AD203B41FA5}">
                      <a16:colId xmlns:a16="http://schemas.microsoft.com/office/drawing/2014/main" val="20000"/>
                    </a:ext>
                  </a:extLst>
                </a:gridCol>
                <a:gridCol w="949179">
                  <a:extLst>
                    <a:ext uri="{9D8B030D-6E8A-4147-A177-3AD203B41FA5}">
                      <a16:colId xmlns:a16="http://schemas.microsoft.com/office/drawing/2014/main" val="20001"/>
                    </a:ext>
                  </a:extLst>
                </a:gridCol>
                <a:gridCol w="1256549">
                  <a:extLst>
                    <a:ext uri="{9D8B030D-6E8A-4147-A177-3AD203B41FA5}">
                      <a16:colId xmlns:a16="http://schemas.microsoft.com/office/drawing/2014/main" val="20002"/>
                    </a:ext>
                  </a:extLst>
                </a:gridCol>
              </a:tblGrid>
              <a:tr h="465773">
                <a:tc rowSpan="2">
                  <a:txBody>
                    <a:bodyPr/>
                    <a:lstStyle/>
                    <a:p>
                      <a:pPr marL="0" algn="ctr" defTabSz="490667" rtl="0" eaLnBrk="1" fontAlgn="ctr" latinLnBrk="0" hangingPunct="1"/>
                      <a:r>
                        <a:rPr lang="es-CO" sz="1800" b="1" i="0" u="none" strike="noStrike" kern="1200" dirty="0">
                          <a:solidFill>
                            <a:srgbClr val="FFFFFF"/>
                          </a:solidFill>
                          <a:effectLst/>
                          <a:latin typeface="Calibri" panose="020F0502020204030204" pitchFamily="34" charset="0"/>
                          <a:ea typeface="+mn-ea"/>
                          <a:cs typeface="+mn-cs"/>
                        </a:rPr>
                        <a:t>9.000 empresas siguientes</a:t>
                      </a:r>
                    </a:p>
                  </a:txBody>
                  <a:tcPr marL="9525" marR="9525" marT="9519"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92CDDC"/>
                    </a:solidFill>
                  </a:tcPr>
                </a:tc>
                <a:tc gridSpan="2">
                  <a:txBody>
                    <a:bodyPr/>
                    <a:lstStyle/>
                    <a:p>
                      <a:pPr algn="ctr" fontAlgn="b"/>
                      <a:r>
                        <a:rPr lang="es-CO" sz="1800" b="1" i="0" u="none" strike="noStrike" dirty="0">
                          <a:solidFill>
                            <a:srgbClr val="FFFFFF"/>
                          </a:solidFill>
                          <a:effectLst/>
                          <a:latin typeface="Calibri" panose="020F0502020204030204" pitchFamily="34" charset="0"/>
                        </a:rPr>
                        <a:t>AÑO</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92CDDC"/>
                    </a:solidFill>
                  </a:tcPr>
                </a:tc>
                <a:tc hMerge="1">
                  <a:txBody>
                    <a:bodyPr/>
                    <a:lstStyle/>
                    <a:p>
                      <a:endParaRPr lang="es-CO"/>
                    </a:p>
                  </a:txBody>
                  <a:tcPr/>
                </a:tc>
                <a:extLst>
                  <a:ext uri="{0D108BD9-81ED-4DB2-BD59-A6C34878D82A}">
                    <a16:rowId xmlns:a16="http://schemas.microsoft.com/office/drawing/2014/main" val="10000"/>
                  </a:ext>
                </a:extLst>
              </a:tr>
              <a:tr h="465773">
                <a:tc vMerge="1">
                  <a:txBody>
                    <a:bodyPr/>
                    <a:lstStyle/>
                    <a:p>
                      <a:endParaRPr lang="es-CO"/>
                    </a:p>
                  </a:txBody>
                  <a:tcPr/>
                </a:tc>
                <a:tc>
                  <a:txBody>
                    <a:bodyPr/>
                    <a:lstStyle/>
                    <a:p>
                      <a:pPr algn="ctr" fontAlgn="b"/>
                      <a:r>
                        <a:rPr lang="es-CO" sz="1800" b="1" i="0" u="none" strike="noStrike" dirty="0">
                          <a:solidFill>
                            <a:srgbClr val="000000"/>
                          </a:solidFill>
                          <a:effectLst/>
                          <a:latin typeface="Calibri" panose="020F0502020204030204" pitchFamily="34" charset="0"/>
                        </a:rPr>
                        <a:t>2017</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BFE2EB"/>
                    </a:solidFill>
                  </a:tcPr>
                </a:tc>
                <a:tc>
                  <a:txBody>
                    <a:bodyPr/>
                    <a:lstStyle/>
                    <a:p>
                      <a:pPr algn="ctr" fontAlgn="b"/>
                      <a:r>
                        <a:rPr lang="es-CO" sz="1800" b="1" i="0" u="none" strike="noStrike" dirty="0">
                          <a:solidFill>
                            <a:srgbClr val="000000"/>
                          </a:solidFill>
                          <a:effectLst/>
                          <a:latin typeface="Calibri" panose="020F0502020204030204" pitchFamily="34" charset="0"/>
                        </a:rPr>
                        <a:t>2018</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BFE2EB"/>
                    </a:solidFill>
                  </a:tcPr>
                </a:tc>
                <a:extLst>
                  <a:ext uri="{0D108BD9-81ED-4DB2-BD59-A6C34878D82A}">
                    <a16:rowId xmlns:a16="http://schemas.microsoft.com/office/drawing/2014/main" val="10001"/>
                  </a:ext>
                </a:extLst>
              </a:tr>
              <a:tr h="465773">
                <a:tc>
                  <a:txBody>
                    <a:bodyPr/>
                    <a:lstStyle/>
                    <a:p>
                      <a:pPr algn="ctr" fontAlgn="ctr"/>
                      <a:r>
                        <a:rPr lang="es-CO" sz="1800" b="1" i="0" u="none" strike="noStrike">
                          <a:solidFill>
                            <a:srgbClr val="FFFFFF"/>
                          </a:solidFill>
                          <a:effectLst/>
                          <a:latin typeface="Calibri" panose="020F0502020204030204" pitchFamily="34" charset="0"/>
                        </a:rPr>
                        <a:t>ROA</a:t>
                      </a:r>
                    </a:p>
                  </a:txBody>
                  <a:tcPr marL="9525" marR="9525" marT="9519"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000066"/>
                    </a:solidFill>
                  </a:tcPr>
                </a:tc>
                <a:tc>
                  <a:txBody>
                    <a:bodyPr/>
                    <a:lstStyle/>
                    <a:p>
                      <a:pPr algn="ctr" fontAlgn="b"/>
                      <a:r>
                        <a:rPr lang="es-CO" sz="1800" b="1" i="0" u="none" strike="noStrike">
                          <a:solidFill>
                            <a:srgbClr val="002060"/>
                          </a:solidFill>
                          <a:effectLst/>
                          <a:latin typeface="Calibri" panose="020F0502020204030204" pitchFamily="34" charset="0"/>
                        </a:rPr>
                        <a:t>2,5%</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b"/>
                      <a:r>
                        <a:rPr lang="es-CO" sz="1800" b="1" i="0" u="none" strike="noStrike" dirty="0">
                          <a:solidFill>
                            <a:srgbClr val="002060"/>
                          </a:solidFill>
                          <a:effectLst/>
                          <a:latin typeface="Calibri" panose="020F0502020204030204" pitchFamily="34" charset="0"/>
                        </a:rPr>
                        <a:t>2,7%</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2"/>
                  </a:ext>
                </a:extLst>
              </a:tr>
              <a:tr h="465773">
                <a:tc>
                  <a:txBody>
                    <a:bodyPr/>
                    <a:lstStyle/>
                    <a:p>
                      <a:pPr algn="ctr" fontAlgn="ctr"/>
                      <a:r>
                        <a:rPr lang="es-CO" sz="1800" b="1" i="0" u="none" strike="noStrike">
                          <a:solidFill>
                            <a:srgbClr val="FFFFFF"/>
                          </a:solidFill>
                          <a:effectLst/>
                          <a:latin typeface="Calibri" panose="020F0502020204030204" pitchFamily="34" charset="0"/>
                        </a:rPr>
                        <a:t>ROE</a:t>
                      </a:r>
                    </a:p>
                  </a:txBody>
                  <a:tcPr marL="9525" marR="9525" marT="9519"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92D050"/>
                    </a:solidFill>
                  </a:tcPr>
                </a:tc>
                <a:tc>
                  <a:txBody>
                    <a:bodyPr/>
                    <a:lstStyle/>
                    <a:p>
                      <a:pPr algn="ctr" fontAlgn="b"/>
                      <a:r>
                        <a:rPr lang="es-CO" sz="1800" b="1" i="0" u="none" strike="noStrike" dirty="0">
                          <a:solidFill>
                            <a:srgbClr val="92D050"/>
                          </a:solidFill>
                          <a:effectLst/>
                          <a:latin typeface="Calibri" panose="020F0502020204030204" pitchFamily="34" charset="0"/>
                        </a:rPr>
                        <a:t>4,7%</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b"/>
                      <a:r>
                        <a:rPr lang="es-CO" sz="1800" b="1" i="0" u="none" strike="noStrike" dirty="0">
                          <a:solidFill>
                            <a:srgbClr val="92D050"/>
                          </a:solidFill>
                          <a:effectLst/>
                          <a:latin typeface="Calibri" panose="020F0502020204030204" pitchFamily="34" charset="0"/>
                        </a:rPr>
                        <a:t>5,1%</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3"/>
                  </a:ext>
                </a:extLst>
              </a:tr>
              <a:tr h="465773">
                <a:tc>
                  <a:txBody>
                    <a:bodyPr/>
                    <a:lstStyle/>
                    <a:p>
                      <a:pPr algn="ctr" fontAlgn="ctr"/>
                      <a:r>
                        <a:rPr lang="es-CO" sz="1800" b="1" i="0" u="none" strike="noStrike" dirty="0">
                          <a:solidFill>
                            <a:srgbClr val="FFFFFF"/>
                          </a:solidFill>
                          <a:effectLst/>
                          <a:latin typeface="Calibri" panose="020F0502020204030204" pitchFamily="34" charset="0"/>
                        </a:rPr>
                        <a:t>Margen Neto</a:t>
                      </a:r>
                    </a:p>
                  </a:txBody>
                  <a:tcPr marL="9525" marR="9525" marT="9519"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BF8F00"/>
                    </a:solidFill>
                  </a:tcPr>
                </a:tc>
                <a:tc>
                  <a:txBody>
                    <a:bodyPr/>
                    <a:lstStyle/>
                    <a:p>
                      <a:pPr algn="ctr" fontAlgn="b"/>
                      <a:r>
                        <a:rPr lang="es-CO" sz="1800" b="1" i="0" u="none" strike="noStrike">
                          <a:solidFill>
                            <a:srgbClr val="BF8F00"/>
                          </a:solidFill>
                          <a:effectLst/>
                          <a:latin typeface="Calibri" panose="020F0502020204030204" pitchFamily="34" charset="0"/>
                        </a:rPr>
                        <a:t>3,9%</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b"/>
                      <a:r>
                        <a:rPr lang="es-CO" sz="1800" b="1" i="0" u="none" strike="noStrike" dirty="0">
                          <a:solidFill>
                            <a:srgbClr val="BF8F00"/>
                          </a:solidFill>
                          <a:effectLst/>
                          <a:latin typeface="Calibri" panose="020F0502020204030204" pitchFamily="34" charset="0"/>
                        </a:rPr>
                        <a:t>4,2%</a:t>
                      </a:r>
                    </a:p>
                  </a:txBody>
                  <a:tcPr marL="9525" marR="9525" marT="9519"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4"/>
                  </a:ext>
                </a:extLst>
              </a:tr>
            </a:tbl>
          </a:graphicData>
        </a:graphic>
      </p:graphicFrame>
      <p:graphicFrame>
        <p:nvGraphicFramePr>
          <p:cNvPr id="3" name="Tabla 2">
            <a:extLst>
              <a:ext uri="{FF2B5EF4-FFF2-40B4-BE49-F238E27FC236}">
                <a16:creationId xmlns:a16="http://schemas.microsoft.com/office/drawing/2014/main" id="{C0BA338B-A005-41D2-9045-AF48AFFA4CFF}"/>
              </a:ext>
            </a:extLst>
          </p:cNvPr>
          <p:cNvGraphicFramePr>
            <a:graphicFrameLocks noGrp="1"/>
          </p:cNvGraphicFramePr>
          <p:nvPr/>
        </p:nvGraphicFramePr>
        <p:xfrm>
          <a:off x="4821238" y="2679700"/>
          <a:ext cx="4322762" cy="2260600"/>
        </p:xfrm>
        <a:graphic>
          <a:graphicData uri="http://schemas.openxmlformats.org/drawingml/2006/table">
            <a:tbl>
              <a:tblPr/>
              <a:tblGrid>
                <a:gridCol w="1874997">
                  <a:extLst>
                    <a:ext uri="{9D8B030D-6E8A-4147-A177-3AD203B41FA5}">
                      <a16:colId xmlns:a16="http://schemas.microsoft.com/office/drawing/2014/main" val="20000"/>
                    </a:ext>
                  </a:extLst>
                </a:gridCol>
                <a:gridCol w="1006844">
                  <a:extLst>
                    <a:ext uri="{9D8B030D-6E8A-4147-A177-3AD203B41FA5}">
                      <a16:colId xmlns:a16="http://schemas.microsoft.com/office/drawing/2014/main" val="20001"/>
                    </a:ext>
                  </a:extLst>
                </a:gridCol>
                <a:gridCol w="1440921">
                  <a:extLst>
                    <a:ext uri="{9D8B030D-6E8A-4147-A177-3AD203B41FA5}">
                      <a16:colId xmlns:a16="http://schemas.microsoft.com/office/drawing/2014/main" val="20002"/>
                    </a:ext>
                  </a:extLst>
                </a:gridCol>
              </a:tblGrid>
              <a:tr h="452120">
                <a:tc rowSpan="2">
                  <a:txBody>
                    <a:bodyPr/>
                    <a:lstStyle/>
                    <a:p>
                      <a:pPr marL="0" algn="ctr" defTabSz="490667" rtl="0" eaLnBrk="1" fontAlgn="b" latinLnBrk="0" hangingPunct="1"/>
                      <a:r>
                        <a:rPr lang="es-CO" sz="1800" b="1" i="0" u="none" strike="noStrike" kern="1200" dirty="0">
                          <a:solidFill>
                            <a:schemeClr val="bg1">
                              <a:lumMod val="50000"/>
                            </a:schemeClr>
                          </a:solidFill>
                          <a:effectLst/>
                          <a:latin typeface="Calibri" panose="020F0502020204030204" pitchFamily="34" charset="0"/>
                          <a:ea typeface="+mn-ea"/>
                          <a:cs typeface="+mn-cs"/>
                        </a:rPr>
                        <a:t>1.000 empresas más grandes</a:t>
                      </a:r>
                    </a:p>
                  </a:txBody>
                  <a:tcPr marL="9523" marR="9523"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gridSpan="2">
                  <a:txBody>
                    <a:bodyPr/>
                    <a:lstStyle/>
                    <a:p>
                      <a:pPr marL="0" algn="ctr" defTabSz="490667" rtl="0" eaLnBrk="1" fontAlgn="b" latinLnBrk="0" hangingPunct="1"/>
                      <a:r>
                        <a:rPr lang="es-CO" sz="1800" b="1" i="0" u="none" strike="noStrike" kern="1200" dirty="0">
                          <a:solidFill>
                            <a:schemeClr val="bg1">
                              <a:lumMod val="50000"/>
                            </a:schemeClr>
                          </a:solidFill>
                          <a:effectLst/>
                          <a:latin typeface="Calibri" panose="020F0502020204030204" pitchFamily="34" charset="0"/>
                          <a:ea typeface="+mn-ea"/>
                          <a:cs typeface="+mn-cs"/>
                        </a:rPr>
                        <a:t>AÑO</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hMerge="1">
                  <a:txBody>
                    <a:bodyPr/>
                    <a:lstStyle/>
                    <a:p>
                      <a:endParaRPr lang="es-CO"/>
                    </a:p>
                  </a:txBody>
                  <a:tcPr/>
                </a:tc>
                <a:extLst>
                  <a:ext uri="{0D108BD9-81ED-4DB2-BD59-A6C34878D82A}">
                    <a16:rowId xmlns:a16="http://schemas.microsoft.com/office/drawing/2014/main" val="10000"/>
                  </a:ext>
                </a:extLst>
              </a:tr>
              <a:tr h="452120">
                <a:tc vMerge="1">
                  <a:txBody>
                    <a:bodyPr/>
                    <a:lstStyle/>
                    <a:p>
                      <a:endParaRPr lang="es-CO"/>
                    </a:p>
                  </a:txBody>
                  <a:tcPr/>
                </a:tc>
                <a:tc>
                  <a:txBody>
                    <a:bodyPr/>
                    <a:lstStyle/>
                    <a:p>
                      <a:pPr algn="ctr" fontAlgn="b"/>
                      <a:r>
                        <a:rPr lang="es-CO" sz="1800" b="1" i="0" u="none" strike="noStrike" dirty="0">
                          <a:solidFill>
                            <a:srgbClr val="000000"/>
                          </a:solidFill>
                          <a:effectLst/>
                          <a:latin typeface="Calibri" panose="020F0502020204030204" pitchFamily="34" charset="0"/>
                        </a:rPr>
                        <a:t>2017</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a:txBody>
                    <a:bodyPr/>
                    <a:lstStyle/>
                    <a:p>
                      <a:pPr algn="ctr" fontAlgn="b"/>
                      <a:r>
                        <a:rPr lang="es-CO" sz="1800" b="1" i="0" u="none" strike="noStrike" dirty="0">
                          <a:solidFill>
                            <a:srgbClr val="000000"/>
                          </a:solidFill>
                          <a:effectLst/>
                          <a:latin typeface="Calibri" panose="020F0502020204030204" pitchFamily="34" charset="0"/>
                        </a:rPr>
                        <a:t>2018</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452120">
                <a:tc>
                  <a:txBody>
                    <a:bodyPr/>
                    <a:lstStyle/>
                    <a:p>
                      <a:pPr algn="ctr" fontAlgn="ctr"/>
                      <a:r>
                        <a:rPr lang="es-CO" sz="1800" b="1" i="0" u="none" strike="noStrike" dirty="0">
                          <a:solidFill>
                            <a:schemeClr val="bg1">
                              <a:lumMod val="50000"/>
                            </a:schemeClr>
                          </a:solidFill>
                          <a:effectLst/>
                          <a:latin typeface="Calibri" panose="020F0502020204030204" pitchFamily="34" charset="0"/>
                        </a:rPr>
                        <a:t>ROA</a:t>
                      </a:r>
                    </a:p>
                  </a:txBody>
                  <a:tcPr marL="9523" marR="9523"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4,6%</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noFill/>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7,0%</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noFill/>
                  </a:tcPr>
                </a:tc>
                <a:extLst>
                  <a:ext uri="{0D108BD9-81ED-4DB2-BD59-A6C34878D82A}">
                    <a16:rowId xmlns:a16="http://schemas.microsoft.com/office/drawing/2014/main" val="10002"/>
                  </a:ext>
                </a:extLst>
              </a:tr>
              <a:tr h="452120">
                <a:tc>
                  <a:txBody>
                    <a:bodyPr/>
                    <a:lstStyle/>
                    <a:p>
                      <a:pPr algn="ctr" fontAlgn="ctr"/>
                      <a:r>
                        <a:rPr lang="es-CO" sz="1800" b="1" i="0" u="none" strike="noStrike" dirty="0">
                          <a:solidFill>
                            <a:schemeClr val="bg1">
                              <a:lumMod val="50000"/>
                            </a:schemeClr>
                          </a:solidFill>
                          <a:effectLst/>
                          <a:latin typeface="Calibri" panose="020F0502020204030204" pitchFamily="34" charset="0"/>
                        </a:rPr>
                        <a:t>ROE</a:t>
                      </a:r>
                    </a:p>
                  </a:txBody>
                  <a:tcPr marL="9523" marR="9523"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8,3%</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noFill/>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13,0%</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noFill/>
                  </a:tcPr>
                </a:tc>
                <a:extLst>
                  <a:ext uri="{0D108BD9-81ED-4DB2-BD59-A6C34878D82A}">
                    <a16:rowId xmlns:a16="http://schemas.microsoft.com/office/drawing/2014/main" val="10003"/>
                  </a:ext>
                </a:extLst>
              </a:tr>
              <a:tr h="452120">
                <a:tc>
                  <a:txBody>
                    <a:bodyPr/>
                    <a:lstStyle/>
                    <a:p>
                      <a:pPr algn="ctr" fontAlgn="ctr"/>
                      <a:r>
                        <a:rPr lang="es-CO" sz="1800" b="1" i="0" u="none" strike="noStrike" dirty="0">
                          <a:solidFill>
                            <a:schemeClr val="bg1">
                              <a:lumMod val="50000"/>
                            </a:schemeClr>
                          </a:solidFill>
                          <a:effectLst/>
                          <a:latin typeface="Calibri" panose="020F0502020204030204" pitchFamily="34" charset="0"/>
                        </a:rPr>
                        <a:t>Margen Neto</a:t>
                      </a:r>
                    </a:p>
                  </a:txBody>
                  <a:tcPr marL="9523" marR="9523"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accent1">
                        <a:lumMod val="40000"/>
                        <a:lumOff val="60000"/>
                      </a:schemeClr>
                    </a:solidFill>
                  </a:tcPr>
                </a:tc>
                <a:tc>
                  <a:txBody>
                    <a:bodyPr/>
                    <a:lstStyle/>
                    <a:p>
                      <a:pPr algn="ctr" fontAlgn="b"/>
                      <a:r>
                        <a:rPr lang="es-CO" sz="1800" b="1" i="0" u="none" strike="noStrike">
                          <a:solidFill>
                            <a:schemeClr val="bg1">
                              <a:lumMod val="50000"/>
                            </a:schemeClr>
                          </a:solidFill>
                          <a:effectLst/>
                          <a:latin typeface="Calibri" panose="020F0502020204030204" pitchFamily="34" charset="0"/>
                        </a:rPr>
                        <a:t>7,3%</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bg1">
                        <a:lumMod val="95000"/>
                      </a:schemeClr>
                    </a:solidFill>
                  </a:tcPr>
                </a:tc>
                <a:tc>
                  <a:txBody>
                    <a:bodyPr/>
                    <a:lstStyle/>
                    <a:p>
                      <a:pPr algn="ctr" fontAlgn="b"/>
                      <a:r>
                        <a:rPr lang="es-CO" sz="1800" b="1" i="0" u="none" strike="noStrike" dirty="0">
                          <a:solidFill>
                            <a:schemeClr val="bg1">
                              <a:lumMod val="50000"/>
                            </a:schemeClr>
                          </a:solidFill>
                          <a:effectLst/>
                          <a:latin typeface="Calibri" panose="020F0502020204030204" pitchFamily="34" charset="0"/>
                        </a:rPr>
                        <a:t>10,1%</a:t>
                      </a:r>
                    </a:p>
                  </a:txBody>
                  <a:tcPr marL="9523" marR="9523"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bl>
          </a:graphicData>
        </a:graphic>
      </p:graphicFrame>
      <p:sp>
        <p:nvSpPr>
          <p:cNvPr id="12" name="Rectángulo 11">
            <a:extLst>
              <a:ext uri="{FF2B5EF4-FFF2-40B4-BE49-F238E27FC236}">
                <a16:creationId xmlns:a16="http://schemas.microsoft.com/office/drawing/2014/main" id="{E9B522DB-C318-40A1-831F-9AAC57C6DD86}"/>
              </a:ext>
            </a:extLst>
          </p:cNvPr>
          <p:cNvSpPr/>
          <p:nvPr/>
        </p:nvSpPr>
        <p:spPr>
          <a:xfrm>
            <a:off x="231775" y="6308725"/>
            <a:ext cx="5984875" cy="954088"/>
          </a:xfrm>
          <a:prstGeom prst="rect">
            <a:avLst/>
          </a:prstGeom>
        </p:spPr>
        <p:txBody>
          <a:bodyPr>
            <a:spAutoFit/>
          </a:bodyPr>
          <a:lstStyle/>
          <a:p>
            <a:pPr>
              <a:defRPr/>
            </a:pPr>
            <a:r>
              <a:rPr lang="es-ES" altLang="es-CO" sz="1400" dirty="0">
                <a:solidFill>
                  <a:schemeClr val="accent5">
                    <a:lumMod val="75000"/>
                  </a:schemeClr>
                </a:solidFill>
              </a:rPr>
              <a:t>ROA = Ganancia (Pérdida) / Activos</a:t>
            </a:r>
          </a:p>
          <a:p>
            <a:pPr>
              <a:defRPr/>
            </a:pPr>
            <a:r>
              <a:rPr lang="es-ES" altLang="es-CO" sz="1400" dirty="0">
                <a:solidFill>
                  <a:schemeClr val="accent5">
                    <a:lumMod val="75000"/>
                  </a:schemeClr>
                </a:solidFill>
              </a:rPr>
              <a:t>ROE = Ganancia (Pérdida) / Patrimonio</a:t>
            </a:r>
          </a:p>
          <a:p>
            <a:pPr>
              <a:defRPr/>
            </a:pPr>
            <a:r>
              <a:rPr lang="es-ES" altLang="es-CO" sz="1400" dirty="0">
                <a:solidFill>
                  <a:schemeClr val="accent5">
                    <a:lumMod val="75000"/>
                  </a:schemeClr>
                </a:solidFill>
              </a:rPr>
              <a:t>Margen Neto = Ganancia (Pérdida) / Ingresos Operacionales</a:t>
            </a:r>
            <a:endParaRPr lang="es-CO" altLang="es-CO" sz="1400" dirty="0">
              <a:solidFill>
                <a:schemeClr val="accent5">
                  <a:lumMod val="75000"/>
                </a:schemeClr>
              </a:solidFill>
            </a:endParaRPr>
          </a:p>
          <a:p>
            <a:pPr>
              <a:defRPr/>
            </a:pPr>
            <a:endParaRPr lang="es-ES" altLang="es-CO" sz="1400" dirty="0">
              <a:solidFill>
                <a:schemeClr val="accent5">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6E5BF36-552A-483E-8945-126189DFF028}"/>
              </a:ext>
            </a:extLst>
          </p:cNvPr>
          <p:cNvSpPr/>
          <p:nvPr/>
        </p:nvSpPr>
        <p:spPr>
          <a:xfrm>
            <a:off x="173038" y="1139825"/>
            <a:ext cx="9145587"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NÚMERO DE EMPRESAS QUE REPORTAN PÉRDIDAS </a:t>
            </a:r>
          </a:p>
          <a:p>
            <a:pPr algn="ctr" eaLnBrk="1" hangingPunct="1">
              <a:defRPr/>
            </a:pPr>
            <a:r>
              <a:rPr lang="es-ES" altLang="es-CO" sz="1800" b="1" dirty="0">
                <a:solidFill>
                  <a:schemeClr val="accent1">
                    <a:lumMod val="75000"/>
                  </a:schemeClr>
                </a:solidFill>
                <a:latin typeface="Arial" panose="020B0604020202020204" pitchFamily="34" charset="0"/>
              </a:rPr>
              <a:t>EN BILLONES DE PESOS </a:t>
            </a:r>
            <a:endParaRPr lang="es-CO" altLang="es-CO" sz="1800" b="1" dirty="0">
              <a:solidFill>
                <a:schemeClr val="accent1">
                  <a:lumMod val="75000"/>
                </a:schemeClr>
              </a:solidFill>
              <a:latin typeface="Arial" panose="020B0604020202020204" pitchFamily="34" charset="0"/>
            </a:endParaRPr>
          </a:p>
        </p:txBody>
      </p:sp>
      <p:pic>
        <p:nvPicPr>
          <p:cNvPr id="17411" name="Imagen 18">
            <a:extLst>
              <a:ext uri="{FF2B5EF4-FFF2-40B4-BE49-F238E27FC236}">
                <a16:creationId xmlns:a16="http://schemas.microsoft.com/office/drawing/2014/main" id="{41690513-194E-49A3-A969-68C1AFB3398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Imagen 19">
            <a:extLst>
              <a:ext uri="{FF2B5EF4-FFF2-40B4-BE49-F238E27FC236}">
                <a16:creationId xmlns:a16="http://schemas.microsoft.com/office/drawing/2014/main" id="{FC57B022-3199-47BE-A7F0-BF00ED1E49C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Imagen 15">
            <a:extLst>
              <a:ext uri="{FF2B5EF4-FFF2-40B4-BE49-F238E27FC236}">
                <a16:creationId xmlns:a16="http://schemas.microsoft.com/office/drawing/2014/main" id="{B3836BF6-0A73-4761-983D-A91598660A3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Imagen 2">
            <a:extLst>
              <a:ext uri="{FF2B5EF4-FFF2-40B4-BE49-F238E27FC236}">
                <a16:creationId xmlns:a16="http://schemas.microsoft.com/office/drawing/2014/main" id="{56DA4164-CF03-45E3-B075-F7D3452041A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Gráfico 7">
            <a:extLst>
              <a:ext uri="{FF2B5EF4-FFF2-40B4-BE49-F238E27FC236}">
                <a16:creationId xmlns:a16="http://schemas.microsoft.com/office/drawing/2014/main" id="{95FE59A5-1FB3-4F69-AE83-BBC0B587191D}"/>
              </a:ext>
            </a:extLst>
          </p:cNvPr>
          <p:cNvGraphicFramePr>
            <a:graphicFrameLocks/>
          </p:cNvGraphicFramePr>
          <p:nvPr/>
        </p:nvGraphicFramePr>
        <p:xfrm>
          <a:off x="410255" y="2294731"/>
          <a:ext cx="8790215" cy="3252788"/>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33B9984-342B-4085-BD27-5CA88F18B4A9}"/>
              </a:ext>
            </a:extLst>
          </p:cNvPr>
          <p:cNvSpPr/>
          <p:nvPr/>
        </p:nvSpPr>
        <p:spPr>
          <a:xfrm>
            <a:off x="254000" y="996950"/>
            <a:ext cx="9145588"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DISTRIBUCIÓN DE LAS 9.000 EMPRESAS SIGUIENTES</a:t>
            </a:r>
          </a:p>
          <a:p>
            <a:pPr algn="ctr" eaLnBrk="1" hangingPunct="1">
              <a:defRPr/>
            </a:pPr>
            <a:r>
              <a:rPr lang="es-ES" altLang="es-CO" sz="1800" b="1" dirty="0">
                <a:solidFill>
                  <a:schemeClr val="accent1">
                    <a:lumMod val="75000"/>
                  </a:schemeClr>
                </a:solidFill>
                <a:latin typeface="Arial" panose="020B0604020202020204" pitchFamily="34" charset="0"/>
              </a:rPr>
              <a:t>POR REGIÓN AÑO 2018 </a:t>
            </a:r>
            <a:endParaRPr lang="es-CO" altLang="es-CO" sz="1800" b="1" dirty="0">
              <a:solidFill>
                <a:schemeClr val="accent1">
                  <a:lumMod val="75000"/>
                </a:schemeClr>
              </a:solidFill>
              <a:latin typeface="Arial" panose="020B0604020202020204" pitchFamily="34" charset="0"/>
            </a:endParaRPr>
          </a:p>
        </p:txBody>
      </p:sp>
      <p:pic>
        <p:nvPicPr>
          <p:cNvPr id="18435" name="Imagen 18">
            <a:extLst>
              <a:ext uri="{FF2B5EF4-FFF2-40B4-BE49-F238E27FC236}">
                <a16:creationId xmlns:a16="http://schemas.microsoft.com/office/drawing/2014/main" id="{DCD9AAE6-97AB-4A17-AE49-425CC139313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Imagen 19">
            <a:extLst>
              <a:ext uri="{FF2B5EF4-FFF2-40B4-BE49-F238E27FC236}">
                <a16:creationId xmlns:a16="http://schemas.microsoft.com/office/drawing/2014/main" id="{16C2384A-62A3-4F13-B47B-D3C428A195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Imagen 15">
            <a:extLst>
              <a:ext uri="{FF2B5EF4-FFF2-40B4-BE49-F238E27FC236}">
                <a16:creationId xmlns:a16="http://schemas.microsoft.com/office/drawing/2014/main" id="{1238796A-6024-4E48-9610-172BA19DA6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Imagen 2">
            <a:extLst>
              <a:ext uri="{FF2B5EF4-FFF2-40B4-BE49-F238E27FC236}">
                <a16:creationId xmlns:a16="http://schemas.microsoft.com/office/drawing/2014/main" id="{EE814DCD-6BCB-4AEC-AF0D-419FA2B033B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20 Imagen">
            <a:extLst>
              <a:ext uri="{FF2B5EF4-FFF2-40B4-BE49-F238E27FC236}">
                <a16:creationId xmlns:a16="http://schemas.microsoft.com/office/drawing/2014/main" id="{7EB747C5-CD6B-4047-A2C7-5F586E987B7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176213"/>
            <a:ext cx="4359275" cy="679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0" name="CuadroTexto 5">
            <a:extLst>
              <a:ext uri="{FF2B5EF4-FFF2-40B4-BE49-F238E27FC236}">
                <a16:creationId xmlns:a16="http://schemas.microsoft.com/office/drawing/2014/main" id="{EA108653-4CC5-4BDB-B333-7C3AEE3006BA}"/>
              </a:ext>
            </a:extLst>
          </p:cNvPr>
          <p:cNvSpPr txBox="1">
            <a:spLocks noChangeArrowheads="1"/>
          </p:cNvSpPr>
          <p:nvPr/>
        </p:nvSpPr>
        <p:spPr bwMode="auto">
          <a:xfrm>
            <a:off x="1385888" y="2487613"/>
            <a:ext cx="687387"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a:solidFill>
                  <a:schemeClr val="bg1"/>
                </a:solidFill>
              </a:rPr>
              <a:t>823</a:t>
            </a:r>
          </a:p>
        </p:txBody>
      </p:sp>
      <p:sp>
        <p:nvSpPr>
          <p:cNvPr id="18441" name="CuadroTexto 14">
            <a:extLst>
              <a:ext uri="{FF2B5EF4-FFF2-40B4-BE49-F238E27FC236}">
                <a16:creationId xmlns:a16="http://schemas.microsoft.com/office/drawing/2014/main" id="{5CFD487A-958E-45D8-8475-3080284FB70D}"/>
              </a:ext>
            </a:extLst>
          </p:cNvPr>
          <p:cNvSpPr txBox="1">
            <a:spLocks noChangeArrowheads="1"/>
          </p:cNvSpPr>
          <p:nvPr/>
        </p:nvSpPr>
        <p:spPr bwMode="auto">
          <a:xfrm>
            <a:off x="2381250" y="4103688"/>
            <a:ext cx="68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2000">
                <a:solidFill>
                  <a:schemeClr val="bg1"/>
                </a:solidFill>
              </a:rPr>
              <a:t>262</a:t>
            </a:r>
          </a:p>
        </p:txBody>
      </p:sp>
      <p:sp>
        <p:nvSpPr>
          <p:cNvPr id="18442" name="CuadroTexto 15">
            <a:extLst>
              <a:ext uri="{FF2B5EF4-FFF2-40B4-BE49-F238E27FC236}">
                <a16:creationId xmlns:a16="http://schemas.microsoft.com/office/drawing/2014/main" id="{24F25774-240B-4F9F-B160-D1BDF7C8C609}"/>
              </a:ext>
            </a:extLst>
          </p:cNvPr>
          <p:cNvSpPr txBox="1">
            <a:spLocks noChangeArrowheads="1"/>
          </p:cNvSpPr>
          <p:nvPr/>
        </p:nvSpPr>
        <p:spPr bwMode="auto">
          <a:xfrm>
            <a:off x="1882775" y="3048000"/>
            <a:ext cx="687388"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a:solidFill>
                  <a:schemeClr val="bg1"/>
                </a:solidFill>
              </a:rPr>
              <a:t>444</a:t>
            </a:r>
          </a:p>
        </p:txBody>
      </p:sp>
      <p:sp>
        <p:nvSpPr>
          <p:cNvPr id="18443" name="CuadroTexto 16">
            <a:extLst>
              <a:ext uri="{FF2B5EF4-FFF2-40B4-BE49-F238E27FC236}">
                <a16:creationId xmlns:a16="http://schemas.microsoft.com/office/drawing/2014/main" id="{110E52EE-BF3E-4A4D-8C0C-08F82767F07C}"/>
              </a:ext>
            </a:extLst>
          </p:cNvPr>
          <p:cNvSpPr txBox="1">
            <a:spLocks noChangeArrowheads="1"/>
          </p:cNvSpPr>
          <p:nvPr/>
        </p:nvSpPr>
        <p:spPr bwMode="auto">
          <a:xfrm>
            <a:off x="1608138" y="3736975"/>
            <a:ext cx="8524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800">
                <a:solidFill>
                  <a:schemeClr val="bg1"/>
                </a:solidFill>
              </a:rPr>
              <a:t>4.724</a:t>
            </a:r>
          </a:p>
        </p:txBody>
      </p:sp>
      <p:sp>
        <p:nvSpPr>
          <p:cNvPr id="18444" name="CuadroTexto 17">
            <a:extLst>
              <a:ext uri="{FF2B5EF4-FFF2-40B4-BE49-F238E27FC236}">
                <a16:creationId xmlns:a16="http://schemas.microsoft.com/office/drawing/2014/main" id="{C5910BAA-1131-4C62-8B0B-B7D3CB2CFBE4}"/>
              </a:ext>
            </a:extLst>
          </p:cNvPr>
          <p:cNvSpPr txBox="1">
            <a:spLocks noChangeArrowheads="1"/>
          </p:cNvSpPr>
          <p:nvPr/>
        </p:nvSpPr>
        <p:spPr bwMode="auto">
          <a:xfrm>
            <a:off x="1157288" y="3608388"/>
            <a:ext cx="6858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a:solidFill>
                  <a:schemeClr val="bg1"/>
                </a:solidFill>
              </a:rPr>
              <a:t>305</a:t>
            </a:r>
          </a:p>
        </p:txBody>
      </p:sp>
      <p:sp>
        <p:nvSpPr>
          <p:cNvPr id="18445" name="CuadroTexto 18">
            <a:extLst>
              <a:ext uri="{FF2B5EF4-FFF2-40B4-BE49-F238E27FC236}">
                <a16:creationId xmlns:a16="http://schemas.microsoft.com/office/drawing/2014/main" id="{D7E05A13-E2ED-4468-B352-CCAC769A876C}"/>
              </a:ext>
            </a:extLst>
          </p:cNvPr>
          <p:cNvSpPr txBox="1">
            <a:spLocks noChangeArrowheads="1"/>
          </p:cNvSpPr>
          <p:nvPr/>
        </p:nvSpPr>
        <p:spPr bwMode="auto">
          <a:xfrm>
            <a:off x="700088" y="4343400"/>
            <a:ext cx="6858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a:solidFill>
                  <a:schemeClr val="bg1"/>
                </a:solidFill>
              </a:rPr>
              <a:t>889</a:t>
            </a:r>
          </a:p>
        </p:txBody>
      </p:sp>
      <p:sp>
        <p:nvSpPr>
          <p:cNvPr id="18446" name="CuadroTexto 19">
            <a:extLst>
              <a:ext uri="{FF2B5EF4-FFF2-40B4-BE49-F238E27FC236}">
                <a16:creationId xmlns:a16="http://schemas.microsoft.com/office/drawing/2014/main" id="{C1044552-B248-4CB5-B07B-A0E7C34381A1}"/>
              </a:ext>
            </a:extLst>
          </p:cNvPr>
          <p:cNvSpPr txBox="1">
            <a:spLocks noChangeArrowheads="1"/>
          </p:cNvSpPr>
          <p:nvPr/>
        </p:nvSpPr>
        <p:spPr bwMode="auto">
          <a:xfrm>
            <a:off x="1065213" y="3128963"/>
            <a:ext cx="86995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a:solidFill>
                  <a:schemeClr val="bg1"/>
                </a:solidFill>
              </a:rPr>
              <a:t>1.553</a:t>
            </a:r>
          </a:p>
        </p:txBody>
      </p:sp>
      <p:graphicFrame>
        <p:nvGraphicFramePr>
          <p:cNvPr id="2" name="Tabla 1">
            <a:extLst>
              <a:ext uri="{FF2B5EF4-FFF2-40B4-BE49-F238E27FC236}">
                <a16:creationId xmlns:a16="http://schemas.microsoft.com/office/drawing/2014/main" id="{8B78981C-5957-44CC-8F80-0C7522F79203}"/>
              </a:ext>
            </a:extLst>
          </p:cNvPr>
          <p:cNvGraphicFramePr>
            <a:graphicFrameLocks noGrp="1"/>
          </p:cNvGraphicFramePr>
          <p:nvPr/>
        </p:nvGraphicFramePr>
        <p:xfrm>
          <a:off x="4316413" y="2392363"/>
          <a:ext cx="5083175" cy="2828925"/>
        </p:xfrm>
        <a:graphic>
          <a:graphicData uri="http://schemas.openxmlformats.org/drawingml/2006/table">
            <a:tbl>
              <a:tblPr/>
              <a:tblGrid>
                <a:gridCol w="1434494">
                  <a:extLst>
                    <a:ext uri="{9D8B030D-6E8A-4147-A177-3AD203B41FA5}">
                      <a16:colId xmlns:a16="http://schemas.microsoft.com/office/drawing/2014/main" val="20000"/>
                    </a:ext>
                  </a:extLst>
                </a:gridCol>
                <a:gridCol w="1057397">
                  <a:extLst>
                    <a:ext uri="{9D8B030D-6E8A-4147-A177-3AD203B41FA5}">
                      <a16:colId xmlns:a16="http://schemas.microsoft.com/office/drawing/2014/main" val="20001"/>
                    </a:ext>
                  </a:extLst>
                </a:gridCol>
                <a:gridCol w="2591284">
                  <a:extLst>
                    <a:ext uri="{9D8B030D-6E8A-4147-A177-3AD203B41FA5}">
                      <a16:colId xmlns:a16="http://schemas.microsoft.com/office/drawing/2014/main" val="20002"/>
                    </a:ext>
                  </a:extLst>
                </a:gridCol>
              </a:tblGrid>
              <a:tr h="291793">
                <a:tc>
                  <a:txBody>
                    <a:bodyPr/>
                    <a:lstStyle/>
                    <a:p>
                      <a:pPr algn="ctr" fontAlgn="b"/>
                      <a:r>
                        <a:rPr lang="es-CO" sz="2000" b="1" i="0" u="none" strike="noStrike" dirty="0">
                          <a:solidFill>
                            <a:srgbClr val="FFFFFF"/>
                          </a:solidFill>
                          <a:effectLst/>
                          <a:latin typeface="Calibri" panose="020F0502020204030204" pitchFamily="34" charset="0"/>
                        </a:rPr>
                        <a:t>Participación</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EA9DB"/>
                    </a:solidFill>
                  </a:tcPr>
                </a:tc>
                <a:tc>
                  <a:txBody>
                    <a:bodyPr/>
                    <a:lstStyle/>
                    <a:p>
                      <a:pPr algn="ctr" fontAlgn="b"/>
                      <a:r>
                        <a:rPr lang="es-CO" sz="2000" b="1" i="0" u="none" strike="noStrike" dirty="0">
                          <a:solidFill>
                            <a:srgbClr val="FFFFFF"/>
                          </a:solidFill>
                          <a:effectLst/>
                          <a:latin typeface="Calibri" panose="020F0502020204030204" pitchFamily="34" charset="0"/>
                        </a:rPr>
                        <a:t>Empresas</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EA9DB"/>
                    </a:solidFill>
                  </a:tcPr>
                </a:tc>
                <a:tc>
                  <a:txBody>
                    <a:bodyPr/>
                    <a:lstStyle/>
                    <a:p>
                      <a:pPr algn="ctr" fontAlgn="b"/>
                      <a:r>
                        <a:rPr lang="es-CO" sz="2000" b="1" i="0" u="none" strike="noStrike" dirty="0">
                          <a:solidFill>
                            <a:srgbClr val="FFFFFF"/>
                          </a:solidFill>
                          <a:effectLst/>
                          <a:latin typeface="Calibri" panose="020F0502020204030204" pitchFamily="34" charset="0"/>
                        </a:rPr>
                        <a:t>Región</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EA9DB"/>
                    </a:solidFill>
                  </a:tcPr>
                </a:tc>
                <a:extLst>
                  <a:ext uri="{0D108BD9-81ED-4DB2-BD59-A6C34878D82A}">
                    <a16:rowId xmlns:a16="http://schemas.microsoft.com/office/drawing/2014/main" val="10000"/>
                  </a:ext>
                </a:extLst>
              </a:tr>
              <a:tr h="291793">
                <a:tc>
                  <a:txBody>
                    <a:bodyPr/>
                    <a:lstStyle/>
                    <a:p>
                      <a:pPr algn="ctr" fontAlgn="ctr"/>
                      <a:r>
                        <a:rPr lang="es-CO" sz="2000" b="0" i="0" u="none" strike="noStrike">
                          <a:solidFill>
                            <a:srgbClr val="000000"/>
                          </a:solidFill>
                          <a:effectLst/>
                          <a:latin typeface="Calibri" panose="020F0502020204030204" pitchFamily="34" charset="0"/>
                        </a:rPr>
                        <a:t>52,5%</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2000" b="1" i="0" u="none" strike="noStrike" dirty="0">
                          <a:solidFill>
                            <a:srgbClr val="FFFFFF"/>
                          </a:solidFill>
                          <a:effectLst/>
                          <a:latin typeface="Calibri" panose="020F0502020204030204" pitchFamily="34" charset="0"/>
                        </a:rPr>
                        <a:t>4.724</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EA005F"/>
                    </a:solidFill>
                  </a:tcPr>
                </a:tc>
                <a:tc>
                  <a:txBody>
                    <a:bodyPr/>
                    <a:lstStyle/>
                    <a:p>
                      <a:pPr algn="l" fontAlgn="ctr"/>
                      <a:r>
                        <a:rPr lang="es-CO" sz="2000" b="1" i="0" u="none" strike="noStrike" dirty="0">
                          <a:solidFill>
                            <a:srgbClr val="FF0066"/>
                          </a:solidFill>
                          <a:effectLst/>
                          <a:latin typeface="Calibri" panose="020F0502020204030204" pitchFamily="34" charset="0"/>
                        </a:rPr>
                        <a:t>Bogotá - Cundinamarca</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1"/>
                  </a:ext>
                </a:extLst>
              </a:tr>
              <a:tr h="291793">
                <a:tc>
                  <a:txBody>
                    <a:bodyPr/>
                    <a:lstStyle/>
                    <a:p>
                      <a:pPr algn="ctr" fontAlgn="ctr"/>
                      <a:r>
                        <a:rPr lang="es-CO" sz="2000" b="0" i="0" u="none" strike="noStrike">
                          <a:solidFill>
                            <a:srgbClr val="000000"/>
                          </a:solidFill>
                          <a:effectLst/>
                          <a:latin typeface="Calibri" panose="020F0502020204030204" pitchFamily="34" charset="0"/>
                        </a:rPr>
                        <a:t>17,3%</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2000" b="1" i="0" u="none" strike="noStrike" dirty="0">
                          <a:solidFill>
                            <a:srgbClr val="FFFFFF"/>
                          </a:solidFill>
                          <a:effectLst/>
                          <a:latin typeface="Calibri" panose="020F0502020204030204" pitchFamily="34" charset="0"/>
                        </a:rPr>
                        <a:t>1.553</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6E538B"/>
                    </a:solidFill>
                  </a:tcPr>
                </a:tc>
                <a:tc>
                  <a:txBody>
                    <a:bodyPr/>
                    <a:lstStyle/>
                    <a:p>
                      <a:pPr algn="l" fontAlgn="ctr"/>
                      <a:r>
                        <a:rPr lang="es-CO" sz="2000" b="1" i="0" u="none" strike="noStrike" dirty="0">
                          <a:solidFill>
                            <a:srgbClr val="7030A0"/>
                          </a:solidFill>
                          <a:effectLst/>
                          <a:latin typeface="Calibri" panose="020F0502020204030204" pitchFamily="34" charset="0"/>
                        </a:rPr>
                        <a:t>Antioquia</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2"/>
                  </a:ext>
                </a:extLst>
              </a:tr>
              <a:tr h="291793">
                <a:tc>
                  <a:txBody>
                    <a:bodyPr/>
                    <a:lstStyle/>
                    <a:p>
                      <a:pPr algn="ctr" fontAlgn="ctr"/>
                      <a:r>
                        <a:rPr lang="es-CO" sz="20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2000" b="1" i="0" u="none" strike="noStrike">
                          <a:solidFill>
                            <a:srgbClr val="FFFFFF"/>
                          </a:solidFill>
                          <a:effectLst/>
                          <a:latin typeface="Calibri" panose="020F0502020204030204" pitchFamily="34" charset="0"/>
                        </a:rPr>
                        <a:t>889</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007DBC"/>
                    </a:solidFill>
                  </a:tcPr>
                </a:tc>
                <a:tc>
                  <a:txBody>
                    <a:bodyPr/>
                    <a:lstStyle/>
                    <a:p>
                      <a:pPr algn="l" fontAlgn="ctr"/>
                      <a:r>
                        <a:rPr lang="es-CO" sz="2000" b="1" i="0" u="none" strike="noStrike" dirty="0">
                          <a:solidFill>
                            <a:srgbClr val="007DBC"/>
                          </a:solidFill>
                          <a:effectLst/>
                          <a:latin typeface="Calibri" panose="020F0502020204030204" pitchFamily="34" charset="0"/>
                        </a:rPr>
                        <a:t>Costa Pacífica</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3"/>
                  </a:ext>
                </a:extLst>
              </a:tr>
              <a:tr h="291793">
                <a:tc>
                  <a:txBody>
                    <a:bodyPr/>
                    <a:lstStyle/>
                    <a:p>
                      <a:pPr algn="ctr" fontAlgn="ctr"/>
                      <a:r>
                        <a:rPr lang="es-CO" sz="2000" b="0" i="0" u="none" strike="noStrike">
                          <a:solidFill>
                            <a:srgbClr val="000000"/>
                          </a:solidFill>
                          <a:effectLst/>
                          <a:latin typeface="Calibri" panose="020F0502020204030204" pitchFamily="34" charset="0"/>
                        </a:rPr>
                        <a:t>9,1%</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2000" b="1" i="0" u="none" strike="noStrike">
                          <a:solidFill>
                            <a:srgbClr val="FFFFFF"/>
                          </a:solidFill>
                          <a:effectLst/>
                          <a:latin typeface="Calibri" panose="020F0502020204030204" pitchFamily="34" charset="0"/>
                        </a:rPr>
                        <a:t>823</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FC000"/>
                    </a:solidFill>
                  </a:tcPr>
                </a:tc>
                <a:tc>
                  <a:txBody>
                    <a:bodyPr/>
                    <a:lstStyle/>
                    <a:p>
                      <a:pPr algn="l" fontAlgn="ctr"/>
                      <a:r>
                        <a:rPr lang="es-CO" sz="2000" b="1" i="0" u="none" strike="noStrike" dirty="0">
                          <a:solidFill>
                            <a:srgbClr val="FFC000"/>
                          </a:solidFill>
                          <a:effectLst/>
                          <a:latin typeface="Calibri" panose="020F0502020204030204" pitchFamily="34" charset="0"/>
                        </a:rPr>
                        <a:t>Región Caribe</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4"/>
                  </a:ext>
                </a:extLst>
              </a:tr>
              <a:tr h="291793">
                <a:tc>
                  <a:txBody>
                    <a:bodyPr/>
                    <a:lstStyle/>
                    <a:p>
                      <a:pPr algn="ctr" fontAlgn="ctr"/>
                      <a:r>
                        <a:rPr lang="es-CO" sz="2000" b="0" i="0" u="none" strike="noStrike">
                          <a:solidFill>
                            <a:srgbClr val="000000"/>
                          </a:solidFill>
                          <a:effectLst/>
                          <a:latin typeface="Calibri" panose="020F0502020204030204" pitchFamily="34" charset="0"/>
                        </a:rPr>
                        <a:t>4,9%</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2000" b="1" i="0" u="none" strike="noStrike">
                          <a:solidFill>
                            <a:srgbClr val="FFFFFF"/>
                          </a:solidFill>
                          <a:effectLst/>
                          <a:latin typeface="Calibri" panose="020F0502020204030204" pitchFamily="34" charset="0"/>
                        </a:rPr>
                        <a:t>444</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000066"/>
                    </a:solidFill>
                  </a:tcPr>
                </a:tc>
                <a:tc>
                  <a:txBody>
                    <a:bodyPr/>
                    <a:lstStyle/>
                    <a:p>
                      <a:pPr algn="l" fontAlgn="ctr"/>
                      <a:r>
                        <a:rPr lang="es-CO" sz="2000" b="1" i="0" u="none" strike="noStrike" dirty="0">
                          <a:solidFill>
                            <a:srgbClr val="000066"/>
                          </a:solidFill>
                          <a:effectLst/>
                          <a:latin typeface="Calibri" panose="020F0502020204030204" pitchFamily="34" charset="0"/>
                        </a:rPr>
                        <a:t>Centro - Oriente</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5"/>
                  </a:ext>
                </a:extLst>
              </a:tr>
              <a:tr h="291793">
                <a:tc>
                  <a:txBody>
                    <a:bodyPr/>
                    <a:lstStyle/>
                    <a:p>
                      <a:pPr algn="ctr" fontAlgn="ctr"/>
                      <a:r>
                        <a:rPr lang="es-CO" sz="20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2000" b="1" i="0" u="none" strike="noStrike">
                          <a:solidFill>
                            <a:srgbClr val="FFFFFF"/>
                          </a:solidFill>
                          <a:effectLst/>
                          <a:latin typeface="Calibri" panose="020F0502020204030204" pitchFamily="34" charset="0"/>
                        </a:rPr>
                        <a:t>305</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3C400"/>
                    </a:solidFill>
                  </a:tcPr>
                </a:tc>
                <a:tc>
                  <a:txBody>
                    <a:bodyPr/>
                    <a:lstStyle/>
                    <a:p>
                      <a:pPr algn="l" fontAlgn="ctr"/>
                      <a:r>
                        <a:rPr lang="es-CO" sz="2000" b="1" i="0" u="none" strike="noStrike" dirty="0">
                          <a:solidFill>
                            <a:srgbClr val="83C400"/>
                          </a:solidFill>
                          <a:effectLst/>
                          <a:latin typeface="Calibri" panose="020F0502020204030204" pitchFamily="34" charset="0"/>
                        </a:rPr>
                        <a:t>Eje Cafetero</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6"/>
                  </a:ext>
                </a:extLst>
              </a:tr>
              <a:tr h="291793">
                <a:tc>
                  <a:txBody>
                    <a:bodyPr/>
                    <a:lstStyle/>
                    <a:p>
                      <a:pPr algn="ctr" fontAlgn="ctr"/>
                      <a:r>
                        <a:rPr lang="es-CO" sz="20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2000" b="1" i="0" u="none" strike="noStrike">
                          <a:solidFill>
                            <a:srgbClr val="FFFFFF"/>
                          </a:solidFill>
                          <a:effectLst/>
                          <a:latin typeface="Calibri" panose="020F0502020204030204" pitchFamily="34" charset="0"/>
                        </a:rPr>
                        <a:t>262</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BDD7EE"/>
                    </a:solidFill>
                  </a:tcPr>
                </a:tc>
                <a:tc>
                  <a:txBody>
                    <a:bodyPr/>
                    <a:lstStyle/>
                    <a:p>
                      <a:pPr algn="l" fontAlgn="ctr"/>
                      <a:r>
                        <a:rPr lang="es-CO" sz="2000" b="1" i="0" u="none" strike="noStrike" dirty="0">
                          <a:solidFill>
                            <a:srgbClr val="9BC2E6"/>
                          </a:solidFill>
                          <a:effectLst/>
                          <a:latin typeface="Calibri" panose="020F0502020204030204" pitchFamily="34" charset="0"/>
                        </a:rPr>
                        <a:t>Otros</a:t>
                      </a:r>
                    </a:p>
                  </a:txBody>
                  <a:tcPr marL="9525" marR="9525" marT="9525"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7"/>
                  </a:ext>
                </a:extLst>
              </a:tr>
              <a:tr h="291793">
                <a:tc gridSpan="3">
                  <a:txBody>
                    <a:bodyPr/>
                    <a:lstStyle/>
                    <a:p>
                      <a:pPr algn="ctr" fontAlgn="b"/>
                      <a:r>
                        <a:rPr lang="es-CO" sz="2000" b="1" i="0" u="none" strike="noStrike" dirty="0">
                          <a:solidFill>
                            <a:srgbClr val="333F4F"/>
                          </a:solidFill>
                          <a:effectLst/>
                          <a:latin typeface="Calibri" panose="020F0502020204030204" pitchFamily="34" charset="0"/>
                        </a:rPr>
                        <a:t>Total General 9.000 Empresas</a:t>
                      </a:r>
                    </a:p>
                  </a:txBody>
                  <a:tcPr marL="9525" marR="9525" marT="9525"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8"/>
                  </a:ext>
                </a:extLst>
              </a:tr>
            </a:tbl>
          </a:graphicData>
        </a:graphic>
      </p:graphicFrame>
      <p:sp>
        <p:nvSpPr>
          <p:cNvPr id="18487" name="CuadroTexto 1">
            <a:extLst>
              <a:ext uri="{FF2B5EF4-FFF2-40B4-BE49-F238E27FC236}">
                <a16:creationId xmlns:a16="http://schemas.microsoft.com/office/drawing/2014/main" id="{CC42CEF4-90B7-412B-8A7C-9DA8C83247E0}"/>
              </a:ext>
            </a:extLst>
          </p:cNvPr>
          <p:cNvSpPr txBox="1">
            <a:spLocks noChangeArrowheads="1"/>
          </p:cNvSpPr>
          <p:nvPr/>
        </p:nvSpPr>
        <p:spPr bwMode="auto">
          <a:xfrm>
            <a:off x="146050" y="7126288"/>
            <a:ext cx="7954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200"/>
              <a:t>*Esta diapositiva compara la situación de las 9.000 empresas en el año 2018 con su desempeño en el año 2017.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286B21CB-09F1-4B16-AEC0-61D06FDFFC0C}"/>
              </a:ext>
            </a:extLst>
          </p:cNvPr>
          <p:cNvSpPr/>
          <p:nvPr/>
        </p:nvSpPr>
        <p:spPr>
          <a:xfrm>
            <a:off x="344488" y="898525"/>
            <a:ext cx="9145587"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DISTRIBUCIÓN DE LAS 9.000 EMPRESAS SIGUIENTES</a:t>
            </a:r>
          </a:p>
          <a:p>
            <a:pPr algn="ctr" eaLnBrk="1" hangingPunct="1">
              <a:defRPr/>
            </a:pPr>
            <a:r>
              <a:rPr lang="es-ES" altLang="es-CO" sz="1800" b="1" dirty="0">
                <a:solidFill>
                  <a:schemeClr val="accent1">
                    <a:lumMod val="75000"/>
                  </a:schemeClr>
                </a:solidFill>
                <a:latin typeface="Arial" panose="020B0604020202020204" pitchFamily="34" charset="0"/>
              </a:rPr>
              <a:t>POR SECTOR AÑO 2018</a:t>
            </a:r>
            <a:endParaRPr lang="es-CO" altLang="es-CO" sz="1600" b="1" dirty="0">
              <a:solidFill>
                <a:schemeClr val="accent1">
                  <a:lumMod val="75000"/>
                </a:schemeClr>
              </a:solidFill>
              <a:latin typeface="Arial" panose="020B0604020202020204" pitchFamily="34" charset="0"/>
            </a:endParaRPr>
          </a:p>
        </p:txBody>
      </p:sp>
      <p:pic>
        <p:nvPicPr>
          <p:cNvPr id="19459" name="Imagen 18">
            <a:extLst>
              <a:ext uri="{FF2B5EF4-FFF2-40B4-BE49-F238E27FC236}">
                <a16:creationId xmlns:a16="http://schemas.microsoft.com/office/drawing/2014/main" id="{A2B1F67C-5D08-4A80-8831-90EE1BB285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Imagen 19">
            <a:extLst>
              <a:ext uri="{FF2B5EF4-FFF2-40B4-BE49-F238E27FC236}">
                <a16:creationId xmlns:a16="http://schemas.microsoft.com/office/drawing/2014/main" id="{CA604C0B-CC5E-4BFE-8F82-E73ACDAC92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Imagen 15">
            <a:extLst>
              <a:ext uri="{FF2B5EF4-FFF2-40B4-BE49-F238E27FC236}">
                <a16:creationId xmlns:a16="http://schemas.microsoft.com/office/drawing/2014/main" id="{F2106065-DABC-42A8-A8C9-D549665127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Imagen 2">
            <a:extLst>
              <a:ext uri="{FF2B5EF4-FFF2-40B4-BE49-F238E27FC236}">
                <a16:creationId xmlns:a16="http://schemas.microsoft.com/office/drawing/2014/main" id="{8184F5A3-8C97-4D45-96AA-68346A3F34D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1 Gráfico">
            <a:extLst>
              <a:ext uri="{FF2B5EF4-FFF2-40B4-BE49-F238E27FC236}">
                <a16:creationId xmlns:a16="http://schemas.microsoft.com/office/drawing/2014/main" id="{E8E64114-D7C7-4B13-9614-9D4D5B354B9F}"/>
              </a:ext>
            </a:extLst>
          </p:cNvPr>
          <p:cNvGraphicFramePr>
            <a:graphicFrameLocks/>
          </p:cNvGraphicFramePr>
          <p:nvPr/>
        </p:nvGraphicFramePr>
        <p:xfrm>
          <a:off x="-184467" y="2097405"/>
          <a:ext cx="9673907" cy="339915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Imagen 18">
            <a:extLst>
              <a:ext uri="{FF2B5EF4-FFF2-40B4-BE49-F238E27FC236}">
                <a16:creationId xmlns:a16="http://schemas.microsoft.com/office/drawing/2014/main" id="{02E5F5C9-6E3E-4E94-AB85-EB90B619A7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3" name="Imagen 19">
            <a:extLst>
              <a:ext uri="{FF2B5EF4-FFF2-40B4-BE49-F238E27FC236}">
                <a16:creationId xmlns:a16="http://schemas.microsoft.com/office/drawing/2014/main" id="{AD659604-D20B-488C-BF6D-39A02ACFA0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Imagen 15">
            <a:extLst>
              <a:ext uri="{FF2B5EF4-FFF2-40B4-BE49-F238E27FC236}">
                <a16:creationId xmlns:a16="http://schemas.microsoft.com/office/drawing/2014/main" id="{08F2D30E-744B-475C-BF59-ED78540F636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Imagen 2">
            <a:extLst>
              <a:ext uri="{FF2B5EF4-FFF2-40B4-BE49-F238E27FC236}">
                <a16:creationId xmlns:a16="http://schemas.microsoft.com/office/drawing/2014/main" id="{7C479CE8-0944-4950-8BCF-D70D92744CB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ángulo 7">
            <a:extLst>
              <a:ext uri="{FF2B5EF4-FFF2-40B4-BE49-F238E27FC236}">
                <a16:creationId xmlns:a16="http://schemas.microsoft.com/office/drawing/2014/main" id="{727A0CE3-A447-4B9D-A2FF-CF07B2F51C60}"/>
              </a:ext>
            </a:extLst>
          </p:cNvPr>
          <p:cNvSpPr/>
          <p:nvPr/>
        </p:nvSpPr>
        <p:spPr>
          <a:xfrm>
            <a:off x="254000" y="996950"/>
            <a:ext cx="9145588"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DISTRIBUCIÓN DE LOS INGRESOS OPERACIONALES DE LAS</a:t>
            </a:r>
          </a:p>
          <a:p>
            <a:pPr algn="ctr" eaLnBrk="1" hangingPunct="1">
              <a:defRPr/>
            </a:pPr>
            <a:r>
              <a:rPr lang="es-ES" altLang="es-CO" sz="1800" b="1" dirty="0">
                <a:solidFill>
                  <a:schemeClr val="accent1">
                    <a:lumMod val="75000"/>
                  </a:schemeClr>
                </a:solidFill>
                <a:latin typeface="Arial" panose="020B0604020202020204" pitchFamily="34" charset="0"/>
              </a:rPr>
              <a:t>9.000 EMPRESAS SIGUIENTES POR REGIÓN 2018</a:t>
            </a:r>
            <a:endParaRPr lang="es-CO" altLang="es-CO" sz="1800" b="1" dirty="0">
              <a:solidFill>
                <a:schemeClr val="accent1">
                  <a:lumMod val="75000"/>
                </a:schemeClr>
              </a:solidFill>
              <a:latin typeface="Arial" panose="020B0604020202020204" pitchFamily="34" charset="0"/>
            </a:endParaRPr>
          </a:p>
        </p:txBody>
      </p:sp>
      <p:sp>
        <p:nvSpPr>
          <p:cNvPr id="9" name="2 Triángulo isósceles">
            <a:extLst>
              <a:ext uri="{FF2B5EF4-FFF2-40B4-BE49-F238E27FC236}">
                <a16:creationId xmlns:a16="http://schemas.microsoft.com/office/drawing/2014/main" id="{8D853F2A-FA69-408C-9E59-80BCBF93D386}"/>
              </a:ext>
            </a:extLst>
          </p:cNvPr>
          <p:cNvSpPr/>
          <p:nvPr/>
        </p:nvSpPr>
        <p:spPr>
          <a:xfrm>
            <a:off x="22563138" y="26643013"/>
            <a:ext cx="200025" cy="152400"/>
          </a:xfrm>
          <a:prstGeom prst="triangl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10" name="39 Triángulo isósceles">
            <a:extLst>
              <a:ext uri="{FF2B5EF4-FFF2-40B4-BE49-F238E27FC236}">
                <a16:creationId xmlns:a16="http://schemas.microsoft.com/office/drawing/2014/main" id="{7E5346DC-2E75-47EC-A129-8999E712FB74}"/>
              </a:ext>
            </a:extLst>
          </p:cNvPr>
          <p:cNvSpPr/>
          <p:nvPr/>
        </p:nvSpPr>
        <p:spPr>
          <a:xfrm>
            <a:off x="22572663" y="26814463"/>
            <a:ext cx="200025" cy="152400"/>
          </a:xfrm>
          <a:prstGeom prst="triangl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11" name="40 Triángulo isósceles">
            <a:extLst>
              <a:ext uri="{FF2B5EF4-FFF2-40B4-BE49-F238E27FC236}">
                <a16:creationId xmlns:a16="http://schemas.microsoft.com/office/drawing/2014/main" id="{7AC15EE1-DC89-4A92-A8F0-01D781D24061}"/>
              </a:ext>
            </a:extLst>
          </p:cNvPr>
          <p:cNvSpPr/>
          <p:nvPr/>
        </p:nvSpPr>
        <p:spPr>
          <a:xfrm>
            <a:off x="22572663" y="27014488"/>
            <a:ext cx="200025" cy="152400"/>
          </a:xfrm>
          <a:prstGeom prst="triangle">
            <a:avLst/>
          </a:prstGeom>
          <a:solidFill>
            <a:srgbClr val="007DBC"/>
          </a:solidFill>
          <a:ln>
            <a:solidFill>
              <a:srgbClr val="007DBC"/>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12" name="41 Triángulo isósceles">
            <a:extLst>
              <a:ext uri="{FF2B5EF4-FFF2-40B4-BE49-F238E27FC236}">
                <a16:creationId xmlns:a16="http://schemas.microsoft.com/office/drawing/2014/main" id="{ABEF005A-D155-41A6-90A5-63FC9BD7C441}"/>
              </a:ext>
            </a:extLst>
          </p:cNvPr>
          <p:cNvSpPr/>
          <p:nvPr/>
        </p:nvSpPr>
        <p:spPr>
          <a:xfrm>
            <a:off x="22572663" y="27204988"/>
            <a:ext cx="200025" cy="152400"/>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13" name="42 Triángulo isósceles">
            <a:extLst>
              <a:ext uri="{FF2B5EF4-FFF2-40B4-BE49-F238E27FC236}">
                <a16:creationId xmlns:a16="http://schemas.microsoft.com/office/drawing/2014/main" id="{7484648B-51DF-40D6-B347-E2D76330E656}"/>
              </a:ext>
            </a:extLst>
          </p:cNvPr>
          <p:cNvSpPr/>
          <p:nvPr/>
        </p:nvSpPr>
        <p:spPr>
          <a:xfrm>
            <a:off x="22572663" y="27405013"/>
            <a:ext cx="200025" cy="152400"/>
          </a:xfrm>
          <a:prstGeom prst="triangle">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14" name="43 Triángulo isósceles">
            <a:extLst>
              <a:ext uri="{FF2B5EF4-FFF2-40B4-BE49-F238E27FC236}">
                <a16:creationId xmlns:a16="http://schemas.microsoft.com/office/drawing/2014/main" id="{F3197B27-B83C-47D2-A16E-94ACB6F125B7}"/>
              </a:ext>
            </a:extLst>
          </p:cNvPr>
          <p:cNvSpPr/>
          <p:nvPr/>
        </p:nvSpPr>
        <p:spPr>
          <a:xfrm>
            <a:off x="22591713" y="27595513"/>
            <a:ext cx="200025" cy="1524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15" name="44 Triángulo isósceles">
            <a:extLst>
              <a:ext uri="{FF2B5EF4-FFF2-40B4-BE49-F238E27FC236}">
                <a16:creationId xmlns:a16="http://schemas.microsoft.com/office/drawing/2014/main" id="{26ED4D4F-0736-4127-8B67-5C59207A550B}"/>
              </a:ext>
            </a:extLst>
          </p:cNvPr>
          <p:cNvSpPr/>
          <p:nvPr/>
        </p:nvSpPr>
        <p:spPr>
          <a:xfrm>
            <a:off x="22582188" y="27776488"/>
            <a:ext cx="200025" cy="152400"/>
          </a:xfrm>
          <a:prstGeom prst="triangl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pic>
        <p:nvPicPr>
          <p:cNvPr id="20494" name="20 Imagen">
            <a:extLst>
              <a:ext uri="{FF2B5EF4-FFF2-40B4-BE49-F238E27FC236}">
                <a16:creationId xmlns:a16="http://schemas.microsoft.com/office/drawing/2014/main" id="{61459629-0040-430F-B857-8D7E15332F6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34963" y="415925"/>
            <a:ext cx="4368801" cy="679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1 CuadroTexto">
            <a:extLst>
              <a:ext uri="{FF2B5EF4-FFF2-40B4-BE49-F238E27FC236}">
                <a16:creationId xmlns:a16="http://schemas.microsoft.com/office/drawing/2014/main" id="{57B6A841-9BE2-44B6-9F96-F4CB685A30DD}"/>
              </a:ext>
            </a:extLst>
          </p:cNvPr>
          <p:cNvSpPr txBox="1"/>
          <p:nvPr/>
        </p:nvSpPr>
        <p:spPr>
          <a:xfrm>
            <a:off x="1127125" y="2630488"/>
            <a:ext cx="701675" cy="3524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500" b="1" dirty="0">
                <a:solidFill>
                  <a:schemeClr val="bg1"/>
                </a:solidFill>
              </a:rPr>
              <a:t>$23,8</a:t>
            </a:r>
          </a:p>
        </p:txBody>
      </p:sp>
      <p:sp>
        <p:nvSpPr>
          <p:cNvPr id="25" name="25 CuadroTexto">
            <a:extLst>
              <a:ext uri="{FF2B5EF4-FFF2-40B4-BE49-F238E27FC236}">
                <a16:creationId xmlns:a16="http://schemas.microsoft.com/office/drawing/2014/main" id="{7B4F38DD-71CF-4AAC-B010-8FDB44E78ACF}"/>
              </a:ext>
            </a:extLst>
          </p:cNvPr>
          <p:cNvSpPr txBox="1"/>
          <p:nvPr/>
        </p:nvSpPr>
        <p:spPr>
          <a:xfrm>
            <a:off x="1489075" y="3375025"/>
            <a:ext cx="684213" cy="3524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500" b="1" dirty="0">
                <a:solidFill>
                  <a:schemeClr val="bg1"/>
                </a:solidFill>
              </a:rPr>
              <a:t>$12,8</a:t>
            </a:r>
          </a:p>
        </p:txBody>
      </p:sp>
      <p:sp>
        <p:nvSpPr>
          <p:cNvPr id="26" name="26 CuadroTexto">
            <a:extLst>
              <a:ext uri="{FF2B5EF4-FFF2-40B4-BE49-F238E27FC236}">
                <a16:creationId xmlns:a16="http://schemas.microsoft.com/office/drawing/2014/main" id="{B17E0E13-3488-4528-A8CE-FE2D84977553}"/>
              </a:ext>
            </a:extLst>
          </p:cNvPr>
          <p:cNvSpPr txBox="1"/>
          <p:nvPr/>
        </p:nvSpPr>
        <p:spPr>
          <a:xfrm>
            <a:off x="765175" y="3378200"/>
            <a:ext cx="723900" cy="35083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500" b="1" dirty="0">
                <a:solidFill>
                  <a:schemeClr val="bg1"/>
                </a:solidFill>
              </a:rPr>
              <a:t>$45,9</a:t>
            </a:r>
          </a:p>
        </p:txBody>
      </p:sp>
      <p:sp>
        <p:nvSpPr>
          <p:cNvPr id="27" name="29 CuadroTexto">
            <a:extLst>
              <a:ext uri="{FF2B5EF4-FFF2-40B4-BE49-F238E27FC236}">
                <a16:creationId xmlns:a16="http://schemas.microsoft.com/office/drawing/2014/main" id="{8871CCEB-7C43-40FB-B6EB-3B1FACFBA266}"/>
              </a:ext>
            </a:extLst>
          </p:cNvPr>
          <p:cNvSpPr txBox="1"/>
          <p:nvPr/>
        </p:nvSpPr>
        <p:spPr>
          <a:xfrm>
            <a:off x="765175" y="3852863"/>
            <a:ext cx="660400" cy="3524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500" b="1" dirty="0">
                <a:solidFill>
                  <a:schemeClr val="bg1"/>
                </a:solidFill>
              </a:rPr>
              <a:t>$9,1</a:t>
            </a:r>
          </a:p>
        </p:txBody>
      </p:sp>
      <p:sp>
        <p:nvSpPr>
          <p:cNvPr id="28" name="28 CuadroTexto">
            <a:extLst>
              <a:ext uri="{FF2B5EF4-FFF2-40B4-BE49-F238E27FC236}">
                <a16:creationId xmlns:a16="http://schemas.microsoft.com/office/drawing/2014/main" id="{0F783CA5-C909-48E5-80CB-984385455837}"/>
              </a:ext>
            </a:extLst>
          </p:cNvPr>
          <p:cNvSpPr txBox="1"/>
          <p:nvPr/>
        </p:nvSpPr>
        <p:spPr>
          <a:xfrm>
            <a:off x="423863" y="4552950"/>
            <a:ext cx="625475" cy="3524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500" b="1" dirty="0">
                <a:solidFill>
                  <a:schemeClr val="bg1"/>
                </a:solidFill>
              </a:rPr>
              <a:t>$26,5</a:t>
            </a:r>
          </a:p>
        </p:txBody>
      </p:sp>
      <p:sp>
        <p:nvSpPr>
          <p:cNvPr id="29" name="38 CuadroTexto">
            <a:extLst>
              <a:ext uri="{FF2B5EF4-FFF2-40B4-BE49-F238E27FC236}">
                <a16:creationId xmlns:a16="http://schemas.microsoft.com/office/drawing/2014/main" id="{4A36DAFB-3995-46E2-B2A8-B4BF0B40A627}"/>
              </a:ext>
            </a:extLst>
          </p:cNvPr>
          <p:cNvSpPr txBox="1"/>
          <p:nvPr/>
        </p:nvSpPr>
        <p:spPr>
          <a:xfrm>
            <a:off x="1974850" y="4459288"/>
            <a:ext cx="615950" cy="3524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500" b="1" dirty="0">
                <a:solidFill>
                  <a:schemeClr val="bg1"/>
                </a:solidFill>
              </a:rPr>
              <a:t>$6,7</a:t>
            </a:r>
          </a:p>
        </p:txBody>
      </p:sp>
      <p:sp>
        <p:nvSpPr>
          <p:cNvPr id="22" name="38 CuadroTexto">
            <a:extLst>
              <a:ext uri="{FF2B5EF4-FFF2-40B4-BE49-F238E27FC236}">
                <a16:creationId xmlns:a16="http://schemas.microsoft.com/office/drawing/2014/main" id="{DB4EFC51-CC42-4E56-9CF0-D0FB5CF93C77}"/>
              </a:ext>
            </a:extLst>
          </p:cNvPr>
          <p:cNvSpPr txBox="1"/>
          <p:nvPr/>
        </p:nvSpPr>
        <p:spPr>
          <a:xfrm>
            <a:off x="1208088" y="3962400"/>
            <a:ext cx="768350" cy="3524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1500" b="1" dirty="0">
                <a:solidFill>
                  <a:schemeClr val="bg1"/>
                </a:solidFill>
              </a:rPr>
              <a:t>$133,4</a:t>
            </a:r>
          </a:p>
        </p:txBody>
      </p:sp>
      <p:sp>
        <p:nvSpPr>
          <p:cNvPr id="30" name="2 Triángulo isósceles">
            <a:extLst>
              <a:ext uri="{FF2B5EF4-FFF2-40B4-BE49-F238E27FC236}">
                <a16:creationId xmlns:a16="http://schemas.microsoft.com/office/drawing/2014/main" id="{5E7128B6-1229-450F-9639-3E58CB8A58B4}"/>
              </a:ext>
            </a:extLst>
          </p:cNvPr>
          <p:cNvSpPr/>
          <p:nvPr/>
        </p:nvSpPr>
        <p:spPr>
          <a:xfrm>
            <a:off x="29363988" y="27619325"/>
            <a:ext cx="200025" cy="152400"/>
          </a:xfrm>
          <a:prstGeom prst="triangl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1" name="39 Triángulo isósceles">
            <a:extLst>
              <a:ext uri="{FF2B5EF4-FFF2-40B4-BE49-F238E27FC236}">
                <a16:creationId xmlns:a16="http://schemas.microsoft.com/office/drawing/2014/main" id="{F0EBE04D-21FF-441C-8F7F-4B0BC611E2E4}"/>
              </a:ext>
            </a:extLst>
          </p:cNvPr>
          <p:cNvSpPr/>
          <p:nvPr/>
        </p:nvSpPr>
        <p:spPr>
          <a:xfrm>
            <a:off x="29373513" y="27866975"/>
            <a:ext cx="200025" cy="152400"/>
          </a:xfrm>
          <a:prstGeom prst="triangl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2" name="40 Triángulo isósceles">
            <a:extLst>
              <a:ext uri="{FF2B5EF4-FFF2-40B4-BE49-F238E27FC236}">
                <a16:creationId xmlns:a16="http://schemas.microsoft.com/office/drawing/2014/main" id="{E0EB24C8-B516-489A-A239-E709387F5B72}"/>
              </a:ext>
            </a:extLst>
          </p:cNvPr>
          <p:cNvSpPr/>
          <p:nvPr/>
        </p:nvSpPr>
        <p:spPr>
          <a:xfrm>
            <a:off x="29373513" y="28143200"/>
            <a:ext cx="200025" cy="152400"/>
          </a:xfrm>
          <a:prstGeom prst="triangle">
            <a:avLst/>
          </a:prstGeom>
          <a:solidFill>
            <a:srgbClr val="007DBC"/>
          </a:solidFill>
          <a:ln>
            <a:solidFill>
              <a:srgbClr val="007DBC"/>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3" name="41 Triángulo isósceles">
            <a:extLst>
              <a:ext uri="{FF2B5EF4-FFF2-40B4-BE49-F238E27FC236}">
                <a16:creationId xmlns:a16="http://schemas.microsoft.com/office/drawing/2014/main" id="{9E18A612-9D5C-432C-8AFD-B95640C742BD}"/>
              </a:ext>
            </a:extLst>
          </p:cNvPr>
          <p:cNvSpPr/>
          <p:nvPr/>
        </p:nvSpPr>
        <p:spPr>
          <a:xfrm>
            <a:off x="29373513" y="28409900"/>
            <a:ext cx="200025" cy="152400"/>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4" name="42 Triángulo isósceles">
            <a:extLst>
              <a:ext uri="{FF2B5EF4-FFF2-40B4-BE49-F238E27FC236}">
                <a16:creationId xmlns:a16="http://schemas.microsoft.com/office/drawing/2014/main" id="{7D928CE4-7E9F-4433-A50B-7E80D2519959}"/>
              </a:ext>
            </a:extLst>
          </p:cNvPr>
          <p:cNvSpPr/>
          <p:nvPr/>
        </p:nvSpPr>
        <p:spPr>
          <a:xfrm>
            <a:off x="29373513" y="28686125"/>
            <a:ext cx="200025" cy="152400"/>
          </a:xfrm>
          <a:prstGeom prst="triangle">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5" name="43 Triángulo isósceles">
            <a:extLst>
              <a:ext uri="{FF2B5EF4-FFF2-40B4-BE49-F238E27FC236}">
                <a16:creationId xmlns:a16="http://schemas.microsoft.com/office/drawing/2014/main" id="{719E91A7-C83F-47B0-8700-2D9F6DC094E9}"/>
              </a:ext>
            </a:extLst>
          </p:cNvPr>
          <p:cNvSpPr/>
          <p:nvPr/>
        </p:nvSpPr>
        <p:spPr>
          <a:xfrm>
            <a:off x="29392563" y="28952825"/>
            <a:ext cx="200025" cy="1524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6" name="44 Triángulo isósceles">
            <a:extLst>
              <a:ext uri="{FF2B5EF4-FFF2-40B4-BE49-F238E27FC236}">
                <a16:creationId xmlns:a16="http://schemas.microsoft.com/office/drawing/2014/main" id="{964C4EAB-7DE7-4AB3-B557-33D1A749B0F6}"/>
              </a:ext>
            </a:extLst>
          </p:cNvPr>
          <p:cNvSpPr/>
          <p:nvPr/>
        </p:nvSpPr>
        <p:spPr>
          <a:xfrm>
            <a:off x="29383038" y="29210000"/>
            <a:ext cx="200025" cy="152400"/>
          </a:xfrm>
          <a:prstGeom prst="triangl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7" name="2 Triángulo isósceles">
            <a:extLst>
              <a:ext uri="{FF2B5EF4-FFF2-40B4-BE49-F238E27FC236}">
                <a16:creationId xmlns:a16="http://schemas.microsoft.com/office/drawing/2014/main" id="{7D7680B0-8B41-4ED9-9394-377B4694D8F2}"/>
              </a:ext>
            </a:extLst>
          </p:cNvPr>
          <p:cNvSpPr/>
          <p:nvPr/>
        </p:nvSpPr>
        <p:spPr>
          <a:xfrm>
            <a:off x="29363988" y="27619325"/>
            <a:ext cx="200025" cy="152400"/>
          </a:xfrm>
          <a:prstGeom prst="triangl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8" name="39 Triángulo isósceles">
            <a:extLst>
              <a:ext uri="{FF2B5EF4-FFF2-40B4-BE49-F238E27FC236}">
                <a16:creationId xmlns:a16="http://schemas.microsoft.com/office/drawing/2014/main" id="{41C7080C-17C4-4A95-9E3F-6AED1ED817C6}"/>
              </a:ext>
            </a:extLst>
          </p:cNvPr>
          <p:cNvSpPr/>
          <p:nvPr/>
        </p:nvSpPr>
        <p:spPr>
          <a:xfrm>
            <a:off x="29373513" y="27866975"/>
            <a:ext cx="200025" cy="152400"/>
          </a:xfrm>
          <a:prstGeom prst="triangl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39" name="40 Triángulo isósceles">
            <a:extLst>
              <a:ext uri="{FF2B5EF4-FFF2-40B4-BE49-F238E27FC236}">
                <a16:creationId xmlns:a16="http://schemas.microsoft.com/office/drawing/2014/main" id="{60FB001C-3AB5-4BA4-8681-4BAE94097493}"/>
              </a:ext>
            </a:extLst>
          </p:cNvPr>
          <p:cNvSpPr/>
          <p:nvPr/>
        </p:nvSpPr>
        <p:spPr>
          <a:xfrm>
            <a:off x="29373513" y="28143200"/>
            <a:ext cx="200025" cy="152400"/>
          </a:xfrm>
          <a:prstGeom prst="triangle">
            <a:avLst/>
          </a:prstGeom>
          <a:solidFill>
            <a:srgbClr val="007DBC"/>
          </a:solidFill>
          <a:ln>
            <a:solidFill>
              <a:srgbClr val="007DBC"/>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0" name="41 Triángulo isósceles">
            <a:extLst>
              <a:ext uri="{FF2B5EF4-FFF2-40B4-BE49-F238E27FC236}">
                <a16:creationId xmlns:a16="http://schemas.microsoft.com/office/drawing/2014/main" id="{5C2473E3-97CA-429D-820F-5C0D04FFEB65}"/>
              </a:ext>
            </a:extLst>
          </p:cNvPr>
          <p:cNvSpPr/>
          <p:nvPr/>
        </p:nvSpPr>
        <p:spPr>
          <a:xfrm>
            <a:off x="29373513" y="28409900"/>
            <a:ext cx="200025" cy="152400"/>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1" name="42 Triángulo isósceles">
            <a:extLst>
              <a:ext uri="{FF2B5EF4-FFF2-40B4-BE49-F238E27FC236}">
                <a16:creationId xmlns:a16="http://schemas.microsoft.com/office/drawing/2014/main" id="{E3CA51B9-972D-4A6A-B6FB-660A3F395A93}"/>
              </a:ext>
            </a:extLst>
          </p:cNvPr>
          <p:cNvSpPr/>
          <p:nvPr/>
        </p:nvSpPr>
        <p:spPr>
          <a:xfrm>
            <a:off x="29373513" y="28686125"/>
            <a:ext cx="200025" cy="152400"/>
          </a:xfrm>
          <a:prstGeom prst="triangle">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2" name="43 Triángulo isósceles">
            <a:extLst>
              <a:ext uri="{FF2B5EF4-FFF2-40B4-BE49-F238E27FC236}">
                <a16:creationId xmlns:a16="http://schemas.microsoft.com/office/drawing/2014/main" id="{F6ABC4F0-5B40-49D3-ACB2-0C0519946005}"/>
              </a:ext>
            </a:extLst>
          </p:cNvPr>
          <p:cNvSpPr/>
          <p:nvPr/>
        </p:nvSpPr>
        <p:spPr>
          <a:xfrm>
            <a:off x="29392563" y="28952825"/>
            <a:ext cx="200025" cy="1524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3" name="44 Triángulo isósceles">
            <a:extLst>
              <a:ext uri="{FF2B5EF4-FFF2-40B4-BE49-F238E27FC236}">
                <a16:creationId xmlns:a16="http://schemas.microsoft.com/office/drawing/2014/main" id="{D24F5428-DE8D-4BEE-85DB-DBC1A2BCEEA4}"/>
              </a:ext>
            </a:extLst>
          </p:cNvPr>
          <p:cNvSpPr/>
          <p:nvPr/>
        </p:nvSpPr>
        <p:spPr>
          <a:xfrm>
            <a:off x="29383038" y="29210000"/>
            <a:ext cx="200025" cy="152400"/>
          </a:xfrm>
          <a:prstGeom prst="triangl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graphicFrame>
        <p:nvGraphicFramePr>
          <p:cNvPr id="6" name="Tabla 5">
            <a:extLst>
              <a:ext uri="{FF2B5EF4-FFF2-40B4-BE49-F238E27FC236}">
                <a16:creationId xmlns:a16="http://schemas.microsoft.com/office/drawing/2014/main" id="{F3172B64-41F4-4642-9D62-8F3A1FEF335B}"/>
              </a:ext>
            </a:extLst>
          </p:cNvPr>
          <p:cNvGraphicFramePr>
            <a:graphicFrameLocks noGrp="1"/>
          </p:cNvGraphicFramePr>
          <p:nvPr/>
        </p:nvGraphicFramePr>
        <p:xfrm>
          <a:off x="3724275" y="2420938"/>
          <a:ext cx="5216525" cy="2578100"/>
        </p:xfrm>
        <a:graphic>
          <a:graphicData uri="http://schemas.openxmlformats.org/drawingml/2006/table">
            <a:tbl>
              <a:tblPr/>
              <a:tblGrid>
                <a:gridCol w="1175923">
                  <a:extLst>
                    <a:ext uri="{9D8B030D-6E8A-4147-A177-3AD203B41FA5}">
                      <a16:colId xmlns:a16="http://schemas.microsoft.com/office/drawing/2014/main" val="20000"/>
                    </a:ext>
                  </a:extLst>
                </a:gridCol>
                <a:gridCol w="875409">
                  <a:extLst>
                    <a:ext uri="{9D8B030D-6E8A-4147-A177-3AD203B41FA5}">
                      <a16:colId xmlns:a16="http://schemas.microsoft.com/office/drawing/2014/main" val="20001"/>
                    </a:ext>
                  </a:extLst>
                </a:gridCol>
                <a:gridCol w="2155859">
                  <a:extLst>
                    <a:ext uri="{9D8B030D-6E8A-4147-A177-3AD203B41FA5}">
                      <a16:colId xmlns:a16="http://schemas.microsoft.com/office/drawing/2014/main" val="20002"/>
                    </a:ext>
                  </a:extLst>
                </a:gridCol>
                <a:gridCol w="1009334">
                  <a:extLst>
                    <a:ext uri="{9D8B030D-6E8A-4147-A177-3AD203B41FA5}">
                      <a16:colId xmlns:a16="http://schemas.microsoft.com/office/drawing/2014/main" val="20003"/>
                    </a:ext>
                  </a:extLst>
                </a:gridCol>
              </a:tblGrid>
              <a:tr h="286456">
                <a:tc>
                  <a:txBody>
                    <a:bodyPr/>
                    <a:lstStyle/>
                    <a:p>
                      <a:pPr algn="ctr" fontAlgn="b"/>
                      <a:r>
                        <a:rPr lang="es-CO" sz="1600" b="1" i="0" u="none" strike="noStrike" dirty="0">
                          <a:solidFill>
                            <a:srgbClr val="FFFFFF"/>
                          </a:solidFill>
                          <a:effectLst/>
                          <a:latin typeface="Calibri" panose="020F0502020204030204" pitchFamily="34" charset="0"/>
                        </a:rPr>
                        <a:t>Participación</a:t>
                      </a:r>
                    </a:p>
                  </a:txBody>
                  <a:tcPr marL="0" marR="0" marT="0"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EA9DB"/>
                    </a:solidFill>
                  </a:tcPr>
                </a:tc>
                <a:tc>
                  <a:txBody>
                    <a:bodyPr/>
                    <a:lstStyle/>
                    <a:p>
                      <a:pPr algn="ctr" fontAlgn="b"/>
                      <a:r>
                        <a:rPr lang="es-CO" sz="1600" b="1" i="0" u="none" strike="noStrike">
                          <a:solidFill>
                            <a:srgbClr val="FFFFFF"/>
                          </a:solidFill>
                          <a:effectLst/>
                          <a:latin typeface="Calibri" panose="020F0502020204030204" pitchFamily="34" charset="0"/>
                        </a:rPr>
                        <a:t>Billones</a:t>
                      </a:r>
                    </a:p>
                  </a:txBody>
                  <a:tcPr marL="0" marR="0" marT="0"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EA9DB"/>
                    </a:solidFill>
                  </a:tcPr>
                </a:tc>
                <a:tc>
                  <a:txBody>
                    <a:bodyPr/>
                    <a:lstStyle/>
                    <a:p>
                      <a:pPr algn="ctr" fontAlgn="b"/>
                      <a:r>
                        <a:rPr lang="es-CO" sz="1600" b="1" i="0" u="none" strike="noStrike" dirty="0">
                          <a:solidFill>
                            <a:srgbClr val="FFFFFF"/>
                          </a:solidFill>
                          <a:effectLst/>
                          <a:latin typeface="Calibri" panose="020F0502020204030204" pitchFamily="34" charset="0"/>
                        </a:rPr>
                        <a:t>Región</a:t>
                      </a:r>
                    </a:p>
                  </a:txBody>
                  <a:tcPr marL="0" marR="0" marT="0"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EA9DB"/>
                    </a:solidFill>
                  </a:tcPr>
                </a:tc>
                <a:tc>
                  <a:txBody>
                    <a:bodyPr/>
                    <a:lstStyle/>
                    <a:p>
                      <a:pPr algn="ctr" fontAlgn="b"/>
                      <a:r>
                        <a:rPr lang="es-CO" sz="1600" b="1" i="0" u="none" strike="noStrike" dirty="0">
                          <a:solidFill>
                            <a:srgbClr val="FFFFFF"/>
                          </a:solidFill>
                          <a:effectLst/>
                          <a:latin typeface="Calibri" panose="020F0502020204030204" pitchFamily="34" charset="0"/>
                        </a:rPr>
                        <a:t>Variación</a:t>
                      </a:r>
                    </a:p>
                  </a:txBody>
                  <a:tcPr marL="0" marR="0" marT="0"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EA9DB"/>
                    </a:solidFill>
                  </a:tcPr>
                </a:tc>
                <a:extLst>
                  <a:ext uri="{0D108BD9-81ED-4DB2-BD59-A6C34878D82A}">
                    <a16:rowId xmlns:a16="http://schemas.microsoft.com/office/drawing/2014/main" val="10000"/>
                  </a:ext>
                </a:extLst>
              </a:tr>
              <a:tr h="286456">
                <a:tc>
                  <a:txBody>
                    <a:bodyPr/>
                    <a:lstStyle/>
                    <a:p>
                      <a:pPr algn="ctr" fontAlgn="ctr"/>
                      <a:r>
                        <a:rPr lang="es-CO" sz="1600" b="0" i="0" u="none" strike="noStrike">
                          <a:solidFill>
                            <a:srgbClr val="000000"/>
                          </a:solidFill>
                          <a:effectLst/>
                          <a:latin typeface="Calibri" panose="020F0502020204030204" pitchFamily="34" charset="0"/>
                        </a:rPr>
                        <a:t>51,7%</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1600" b="1" i="0" u="none" strike="noStrike" dirty="0">
                          <a:solidFill>
                            <a:srgbClr val="FFFFFF"/>
                          </a:solidFill>
                          <a:effectLst/>
                          <a:latin typeface="Calibri" panose="020F0502020204030204" pitchFamily="34" charset="0"/>
                        </a:rPr>
                        <a:t>133,4</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EA005F"/>
                    </a:solidFill>
                  </a:tcPr>
                </a:tc>
                <a:tc>
                  <a:txBody>
                    <a:bodyPr/>
                    <a:lstStyle/>
                    <a:p>
                      <a:pPr algn="l" fontAlgn="ctr"/>
                      <a:r>
                        <a:rPr lang="es-CO" sz="1600" b="1" i="0" u="none" strike="noStrike">
                          <a:solidFill>
                            <a:srgbClr val="FF0066"/>
                          </a:solidFill>
                          <a:effectLst/>
                          <a:latin typeface="Calibri" panose="020F0502020204030204" pitchFamily="34" charset="0"/>
                        </a:rPr>
                        <a:t>Bogotá - Cundimanarca</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l" fontAlgn="b"/>
                      <a:r>
                        <a:rPr lang="es-CO" sz="1600" b="1" i="0" u="none" strike="noStrike">
                          <a:solidFill>
                            <a:srgbClr val="FF0066"/>
                          </a:solidFill>
                          <a:effectLst/>
                          <a:latin typeface="Calibri" panose="020F0502020204030204" pitchFamily="34" charset="0"/>
                        </a:rPr>
                        <a:t>          11,3 </a:t>
                      </a:r>
                      <a:endParaRPr lang="es-CO" sz="1100" b="0" i="0" u="none" strike="noStrike">
                        <a:solidFill>
                          <a:srgbClr val="000000"/>
                        </a:solidFill>
                        <a:effectLst/>
                        <a:latin typeface="Calibri" panose="020F0502020204030204" pitchFamily="34" charset="0"/>
                      </a:endParaRP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1"/>
                  </a:ext>
                </a:extLst>
              </a:tr>
              <a:tr h="286456">
                <a:tc>
                  <a:txBody>
                    <a:bodyPr/>
                    <a:lstStyle/>
                    <a:p>
                      <a:pPr algn="ctr" fontAlgn="ctr"/>
                      <a:r>
                        <a:rPr lang="es-CO" sz="1600" b="0" i="0" u="none" strike="noStrike">
                          <a:solidFill>
                            <a:srgbClr val="000000"/>
                          </a:solidFill>
                          <a:effectLst/>
                          <a:latin typeface="Calibri" panose="020F0502020204030204" pitchFamily="34" charset="0"/>
                        </a:rPr>
                        <a:t>17,8%</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1600" b="1" i="0" u="none" strike="noStrike">
                          <a:solidFill>
                            <a:srgbClr val="FFFFFF"/>
                          </a:solidFill>
                          <a:effectLst/>
                          <a:latin typeface="Calibri" panose="020F0502020204030204" pitchFamily="34" charset="0"/>
                        </a:rPr>
                        <a:t>45,9</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6E538B"/>
                    </a:solidFill>
                  </a:tcPr>
                </a:tc>
                <a:tc>
                  <a:txBody>
                    <a:bodyPr/>
                    <a:lstStyle/>
                    <a:p>
                      <a:pPr algn="l" fontAlgn="ctr"/>
                      <a:r>
                        <a:rPr lang="es-CO" sz="1600" b="1" i="0" u="none" strike="noStrike">
                          <a:solidFill>
                            <a:srgbClr val="7030A0"/>
                          </a:solidFill>
                          <a:effectLst/>
                          <a:latin typeface="Calibri" panose="020F0502020204030204" pitchFamily="34" charset="0"/>
                        </a:rPr>
                        <a:t>Antioquia</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l" fontAlgn="b"/>
                      <a:r>
                        <a:rPr lang="es-CO" sz="1600" b="1" i="0" u="none" strike="noStrike">
                          <a:solidFill>
                            <a:srgbClr val="7030A0"/>
                          </a:solidFill>
                          <a:effectLst/>
                          <a:latin typeface="Calibri" panose="020F0502020204030204" pitchFamily="34" charset="0"/>
                        </a:rPr>
                        <a:t>            3,3 </a:t>
                      </a:r>
                      <a:endParaRPr lang="es-CO" sz="1100" b="0" i="0" u="none" strike="noStrike">
                        <a:solidFill>
                          <a:srgbClr val="000000"/>
                        </a:solidFill>
                        <a:effectLst/>
                        <a:latin typeface="Calibri" panose="020F0502020204030204" pitchFamily="34" charset="0"/>
                      </a:endParaRP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2"/>
                  </a:ext>
                </a:extLst>
              </a:tr>
              <a:tr h="286456">
                <a:tc>
                  <a:txBody>
                    <a:bodyPr/>
                    <a:lstStyle/>
                    <a:p>
                      <a:pPr algn="ctr" fontAlgn="ctr"/>
                      <a:r>
                        <a:rPr lang="es-CO" sz="1600" b="0" i="0" u="none" strike="noStrike">
                          <a:solidFill>
                            <a:srgbClr val="000000"/>
                          </a:solidFill>
                          <a:effectLst/>
                          <a:latin typeface="Calibri" panose="020F0502020204030204" pitchFamily="34" charset="0"/>
                        </a:rPr>
                        <a:t>10,3%</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1600" b="1" i="0" u="none" strike="noStrike">
                          <a:solidFill>
                            <a:srgbClr val="FFFFFF"/>
                          </a:solidFill>
                          <a:effectLst/>
                          <a:latin typeface="Calibri" panose="020F0502020204030204" pitchFamily="34" charset="0"/>
                        </a:rPr>
                        <a:t>26,5</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007DBC"/>
                    </a:solidFill>
                  </a:tcPr>
                </a:tc>
                <a:tc>
                  <a:txBody>
                    <a:bodyPr/>
                    <a:lstStyle/>
                    <a:p>
                      <a:pPr algn="l" fontAlgn="ctr"/>
                      <a:r>
                        <a:rPr lang="es-CO" sz="1600" b="1" i="0" u="none" strike="noStrike">
                          <a:solidFill>
                            <a:srgbClr val="007DBC"/>
                          </a:solidFill>
                          <a:effectLst/>
                          <a:latin typeface="Calibri" panose="020F0502020204030204" pitchFamily="34" charset="0"/>
                        </a:rPr>
                        <a:t>Costa Pacífica</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l" fontAlgn="b"/>
                      <a:r>
                        <a:rPr lang="es-CO" sz="1600" b="1" i="0" u="none" strike="noStrike">
                          <a:solidFill>
                            <a:srgbClr val="007DBC"/>
                          </a:solidFill>
                          <a:effectLst/>
                          <a:latin typeface="Calibri" panose="020F0502020204030204" pitchFamily="34" charset="0"/>
                        </a:rPr>
                        <a:t>            1,6 </a:t>
                      </a:r>
                      <a:endParaRPr lang="es-CO" sz="1100" b="0" i="0" u="none" strike="noStrike">
                        <a:solidFill>
                          <a:srgbClr val="000000"/>
                        </a:solidFill>
                        <a:effectLst/>
                        <a:latin typeface="Calibri" panose="020F0502020204030204" pitchFamily="34" charset="0"/>
                      </a:endParaRP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3"/>
                  </a:ext>
                </a:extLst>
              </a:tr>
              <a:tr h="286456">
                <a:tc>
                  <a:txBody>
                    <a:bodyPr/>
                    <a:lstStyle/>
                    <a:p>
                      <a:pPr algn="ctr" fontAlgn="ctr"/>
                      <a:r>
                        <a:rPr lang="es-CO" sz="1600" b="0" i="0" u="none" strike="noStrike">
                          <a:solidFill>
                            <a:srgbClr val="000000"/>
                          </a:solidFill>
                          <a:effectLst/>
                          <a:latin typeface="Calibri" panose="020F0502020204030204" pitchFamily="34" charset="0"/>
                        </a:rPr>
                        <a:t>9,2%</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1600" b="1" i="0" u="none" strike="noStrike">
                          <a:solidFill>
                            <a:srgbClr val="FFFFFF"/>
                          </a:solidFill>
                          <a:effectLst/>
                          <a:latin typeface="Calibri" panose="020F0502020204030204" pitchFamily="34" charset="0"/>
                        </a:rPr>
                        <a:t>23,8</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FC000"/>
                    </a:solidFill>
                  </a:tcPr>
                </a:tc>
                <a:tc>
                  <a:txBody>
                    <a:bodyPr/>
                    <a:lstStyle/>
                    <a:p>
                      <a:pPr algn="l" fontAlgn="ctr"/>
                      <a:r>
                        <a:rPr lang="es-CO" sz="1600" b="1" i="0" u="none" strike="noStrike" dirty="0">
                          <a:solidFill>
                            <a:srgbClr val="FFC000"/>
                          </a:solidFill>
                          <a:effectLst/>
                          <a:latin typeface="Calibri" panose="020F0502020204030204" pitchFamily="34" charset="0"/>
                        </a:rPr>
                        <a:t>Región Caribe</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l" fontAlgn="b"/>
                      <a:r>
                        <a:rPr lang="es-CO" sz="1600" b="1" i="0" u="none" strike="noStrike">
                          <a:solidFill>
                            <a:srgbClr val="FFC000"/>
                          </a:solidFill>
                          <a:effectLst/>
                          <a:latin typeface="Calibri" panose="020F0502020204030204" pitchFamily="34" charset="0"/>
                        </a:rPr>
                        <a:t>            1,5 </a:t>
                      </a:r>
                      <a:endParaRPr lang="es-CO" sz="1100" b="0" i="0" u="none" strike="noStrike">
                        <a:solidFill>
                          <a:srgbClr val="000000"/>
                        </a:solidFill>
                        <a:effectLst/>
                        <a:latin typeface="Calibri" panose="020F0502020204030204" pitchFamily="34" charset="0"/>
                      </a:endParaRP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4"/>
                  </a:ext>
                </a:extLst>
              </a:tr>
              <a:tr h="286456">
                <a:tc>
                  <a:txBody>
                    <a:bodyPr/>
                    <a:lstStyle/>
                    <a:p>
                      <a:pPr algn="ctr" fontAlgn="ctr"/>
                      <a:r>
                        <a:rPr lang="es-CO" sz="1600" b="0" i="0" u="none" strike="noStrike">
                          <a:solidFill>
                            <a:srgbClr val="000000"/>
                          </a:solidFill>
                          <a:effectLst/>
                          <a:latin typeface="Calibri" panose="020F0502020204030204" pitchFamily="34" charset="0"/>
                        </a:rPr>
                        <a:t>5,0%</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1600" b="1" i="0" u="none" strike="noStrike">
                          <a:solidFill>
                            <a:srgbClr val="FFFFFF"/>
                          </a:solidFill>
                          <a:effectLst/>
                          <a:latin typeface="Calibri" panose="020F0502020204030204" pitchFamily="34" charset="0"/>
                        </a:rPr>
                        <a:t>12,8</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000066"/>
                    </a:solidFill>
                  </a:tcPr>
                </a:tc>
                <a:tc>
                  <a:txBody>
                    <a:bodyPr/>
                    <a:lstStyle/>
                    <a:p>
                      <a:pPr algn="l" fontAlgn="ctr"/>
                      <a:r>
                        <a:rPr lang="es-CO" sz="1600" b="1" i="0" u="none" strike="noStrike">
                          <a:solidFill>
                            <a:srgbClr val="000066"/>
                          </a:solidFill>
                          <a:effectLst/>
                          <a:latin typeface="Calibri" panose="020F0502020204030204" pitchFamily="34" charset="0"/>
                        </a:rPr>
                        <a:t>Centro - Oriente</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l" fontAlgn="b"/>
                      <a:r>
                        <a:rPr lang="es-CO" sz="1600" b="1" i="0" u="none" strike="noStrike">
                          <a:solidFill>
                            <a:srgbClr val="000066"/>
                          </a:solidFill>
                          <a:effectLst/>
                          <a:latin typeface="Calibri" panose="020F0502020204030204" pitchFamily="34" charset="0"/>
                        </a:rPr>
                        <a:t>            1,4 </a:t>
                      </a:r>
                      <a:endParaRPr lang="es-CO" sz="1100" b="0" i="0" u="none" strike="noStrike">
                        <a:solidFill>
                          <a:srgbClr val="000000"/>
                        </a:solidFill>
                        <a:effectLst/>
                        <a:latin typeface="Calibri" panose="020F0502020204030204" pitchFamily="34" charset="0"/>
                      </a:endParaRP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5"/>
                  </a:ext>
                </a:extLst>
              </a:tr>
              <a:tr h="286456">
                <a:tc>
                  <a:txBody>
                    <a:bodyPr/>
                    <a:lstStyle/>
                    <a:p>
                      <a:pPr algn="ctr" fontAlgn="ctr"/>
                      <a:r>
                        <a:rPr lang="es-CO" sz="1600" b="0" i="0" u="none" strike="noStrike">
                          <a:solidFill>
                            <a:srgbClr val="000000"/>
                          </a:solidFill>
                          <a:effectLst/>
                          <a:latin typeface="Calibri" panose="020F0502020204030204" pitchFamily="34" charset="0"/>
                        </a:rPr>
                        <a:t>3,5%</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1600" b="1" i="0" u="none" strike="noStrike">
                          <a:solidFill>
                            <a:srgbClr val="FFFFFF"/>
                          </a:solidFill>
                          <a:effectLst/>
                          <a:latin typeface="Calibri" panose="020F0502020204030204" pitchFamily="34" charset="0"/>
                        </a:rPr>
                        <a:t>9,1</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83C400"/>
                    </a:solidFill>
                  </a:tcPr>
                </a:tc>
                <a:tc>
                  <a:txBody>
                    <a:bodyPr/>
                    <a:lstStyle/>
                    <a:p>
                      <a:pPr algn="l" fontAlgn="ctr"/>
                      <a:r>
                        <a:rPr lang="es-CO" sz="1600" b="1" i="0" u="none" strike="noStrike">
                          <a:solidFill>
                            <a:srgbClr val="83C400"/>
                          </a:solidFill>
                          <a:effectLst/>
                          <a:latin typeface="Calibri" panose="020F0502020204030204" pitchFamily="34" charset="0"/>
                        </a:rPr>
                        <a:t>Eje Cafetero</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l" fontAlgn="b"/>
                      <a:r>
                        <a:rPr lang="es-CO" sz="1600" b="1" i="0" u="none" strike="noStrike">
                          <a:solidFill>
                            <a:srgbClr val="83C400"/>
                          </a:solidFill>
                          <a:effectLst/>
                          <a:latin typeface="Calibri" panose="020F0502020204030204" pitchFamily="34" charset="0"/>
                        </a:rPr>
                        <a:t>            0,8 </a:t>
                      </a:r>
                      <a:endParaRPr lang="es-CO" sz="1100" b="0" i="0" u="none" strike="noStrike">
                        <a:solidFill>
                          <a:srgbClr val="000000"/>
                        </a:solidFill>
                        <a:effectLst/>
                        <a:latin typeface="Calibri" panose="020F0502020204030204" pitchFamily="34" charset="0"/>
                      </a:endParaRP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extLst>
                  <a:ext uri="{0D108BD9-81ED-4DB2-BD59-A6C34878D82A}">
                    <a16:rowId xmlns:a16="http://schemas.microsoft.com/office/drawing/2014/main" val="10006"/>
                  </a:ext>
                </a:extLst>
              </a:tr>
              <a:tr h="286456">
                <a:tc>
                  <a:txBody>
                    <a:bodyPr/>
                    <a:lstStyle/>
                    <a:p>
                      <a:pPr algn="ctr" fontAlgn="ctr"/>
                      <a:r>
                        <a:rPr lang="es-CO" sz="1600" b="0" i="0" u="none" strike="noStrike">
                          <a:solidFill>
                            <a:srgbClr val="000000"/>
                          </a:solidFill>
                          <a:effectLst/>
                          <a:latin typeface="Calibri" panose="020F0502020204030204" pitchFamily="34" charset="0"/>
                        </a:rPr>
                        <a:t>2,6%</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1600" b="1" i="0" u="none" strike="noStrike">
                          <a:solidFill>
                            <a:srgbClr val="FFFFFF"/>
                          </a:solidFill>
                          <a:effectLst/>
                          <a:latin typeface="Calibri" panose="020F0502020204030204" pitchFamily="34" charset="0"/>
                        </a:rPr>
                        <a:t>6,7</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BDD7EE"/>
                    </a:solidFill>
                  </a:tcPr>
                </a:tc>
                <a:tc>
                  <a:txBody>
                    <a:bodyPr/>
                    <a:lstStyle/>
                    <a:p>
                      <a:pPr algn="l" fontAlgn="ctr"/>
                      <a:r>
                        <a:rPr lang="es-CO" sz="1600" b="1" i="0" u="none" strike="noStrike">
                          <a:solidFill>
                            <a:srgbClr val="9BC2E6"/>
                          </a:solidFill>
                          <a:effectLst/>
                          <a:latin typeface="Calibri" panose="020F0502020204030204" pitchFamily="34" charset="0"/>
                        </a:rPr>
                        <a:t>Otros</a:t>
                      </a: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l" fontAlgn="b"/>
                      <a:r>
                        <a:rPr lang="es-CO" sz="1600" b="1" i="0" u="none" strike="noStrike">
                          <a:solidFill>
                            <a:srgbClr val="9BC2E6"/>
                          </a:solidFill>
                          <a:effectLst/>
                          <a:latin typeface="Calibri" panose="020F0502020204030204" pitchFamily="34" charset="0"/>
                        </a:rPr>
                        <a:t>            0,6 </a:t>
                      </a:r>
                      <a:endParaRPr lang="es-CO" sz="1100" b="0" i="0" u="none" strike="noStrike">
                        <a:solidFill>
                          <a:srgbClr val="000000"/>
                        </a:solidFill>
                        <a:effectLst/>
                        <a:latin typeface="Calibri" panose="020F0502020204030204" pitchFamily="34" charset="0"/>
                      </a:endParaRPr>
                    </a:p>
                  </a:txBody>
                  <a:tcPr marL="0" marR="0" marT="0"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7"/>
                  </a:ext>
                </a:extLst>
              </a:tr>
              <a:tr h="286456">
                <a:tc gridSpan="4">
                  <a:txBody>
                    <a:bodyPr/>
                    <a:lstStyle/>
                    <a:p>
                      <a:pPr algn="ctr" fontAlgn="b"/>
                      <a:r>
                        <a:rPr lang="es-CO" sz="1600" b="1" i="0" u="none" strike="noStrike" dirty="0">
                          <a:solidFill>
                            <a:srgbClr val="333F4F"/>
                          </a:solidFill>
                          <a:effectLst/>
                          <a:latin typeface="Calibri" panose="020F0502020204030204" pitchFamily="34" charset="0"/>
                        </a:rPr>
                        <a:t>Total General 258,1 Billones</a:t>
                      </a:r>
                    </a:p>
                  </a:txBody>
                  <a:tcPr marL="0" marR="0" marT="0" marB="0" anchor="b">
                    <a:lnL w="6350" cap="flat" cmpd="sng" algn="ctr">
                      <a:solidFill>
                        <a:srgbClr val="F2F2F2"/>
                      </a:solidFill>
                      <a:prstDash val="solid"/>
                      <a:round/>
                      <a:headEnd type="none" w="med" len="med"/>
                      <a:tailEnd type="none" w="med" len="med"/>
                    </a:lnL>
                    <a:lnR>
                      <a:noFill/>
                    </a:lnR>
                    <a:lnT w="6350" cap="flat" cmpd="sng" algn="ctr">
                      <a:solidFill>
                        <a:srgbClr val="F2F2F2"/>
                      </a:solidFill>
                      <a:prstDash val="solid"/>
                      <a:round/>
                      <a:headEnd type="none" w="med" len="med"/>
                      <a:tailEnd type="none" w="med" len="med"/>
                    </a:lnT>
                    <a:lnB>
                      <a:noFill/>
                    </a:lnB>
                    <a:solidFill>
                      <a:srgbClr val="F2F2F2"/>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8"/>
                  </a:ext>
                </a:extLst>
              </a:tr>
            </a:tbl>
          </a:graphicData>
        </a:graphic>
      </p:graphicFrame>
      <p:sp>
        <p:nvSpPr>
          <p:cNvPr id="44" name="2 Triángulo isósceles">
            <a:extLst>
              <a:ext uri="{FF2B5EF4-FFF2-40B4-BE49-F238E27FC236}">
                <a16:creationId xmlns:a16="http://schemas.microsoft.com/office/drawing/2014/main" id="{224D4439-092B-4BF1-823C-90EA35F34E7C}"/>
              </a:ext>
            </a:extLst>
          </p:cNvPr>
          <p:cNvSpPr/>
          <p:nvPr/>
        </p:nvSpPr>
        <p:spPr>
          <a:xfrm>
            <a:off x="7991475" y="2749550"/>
            <a:ext cx="200025" cy="152400"/>
          </a:xfrm>
          <a:prstGeom prst="triangl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5" name="39 Triángulo isósceles">
            <a:extLst>
              <a:ext uri="{FF2B5EF4-FFF2-40B4-BE49-F238E27FC236}">
                <a16:creationId xmlns:a16="http://schemas.microsoft.com/office/drawing/2014/main" id="{B7583102-3A5D-4D77-A796-45DD88628FD9}"/>
              </a:ext>
            </a:extLst>
          </p:cNvPr>
          <p:cNvSpPr/>
          <p:nvPr/>
        </p:nvSpPr>
        <p:spPr>
          <a:xfrm>
            <a:off x="7991475" y="3033713"/>
            <a:ext cx="200025" cy="152400"/>
          </a:xfrm>
          <a:prstGeom prst="triangl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6" name="40 Triángulo isósceles">
            <a:extLst>
              <a:ext uri="{FF2B5EF4-FFF2-40B4-BE49-F238E27FC236}">
                <a16:creationId xmlns:a16="http://schemas.microsoft.com/office/drawing/2014/main" id="{78E4337B-698D-4567-BA5C-3277C7F7C1B0}"/>
              </a:ext>
            </a:extLst>
          </p:cNvPr>
          <p:cNvSpPr/>
          <p:nvPr/>
        </p:nvSpPr>
        <p:spPr>
          <a:xfrm>
            <a:off x="7991475" y="3330575"/>
            <a:ext cx="200025" cy="152400"/>
          </a:xfrm>
          <a:prstGeom prst="triangle">
            <a:avLst/>
          </a:prstGeom>
          <a:solidFill>
            <a:srgbClr val="007DBC"/>
          </a:solidFill>
          <a:ln>
            <a:solidFill>
              <a:srgbClr val="007DBC"/>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7" name="41 Triángulo isósceles">
            <a:extLst>
              <a:ext uri="{FF2B5EF4-FFF2-40B4-BE49-F238E27FC236}">
                <a16:creationId xmlns:a16="http://schemas.microsoft.com/office/drawing/2014/main" id="{EB017D92-F8BC-4C03-89BF-FBB023EABADB}"/>
              </a:ext>
            </a:extLst>
          </p:cNvPr>
          <p:cNvSpPr/>
          <p:nvPr/>
        </p:nvSpPr>
        <p:spPr>
          <a:xfrm>
            <a:off x="7991475" y="3576638"/>
            <a:ext cx="200025" cy="152400"/>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8" name="42 Triángulo isósceles">
            <a:extLst>
              <a:ext uri="{FF2B5EF4-FFF2-40B4-BE49-F238E27FC236}">
                <a16:creationId xmlns:a16="http://schemas.microsoft.com/office/drawing/2014/main" id="{81AB4731-A179-4EE2-98E3-D4EF5CEBA148}"/>
              </a:ext>
            </a:extLst>
          </p:cNvPr>
          <p:cNvSpPr/>
          <p:nvPr/>
        </p:nvSpPr>
        <p:spPr>
          <a:xfrm>
            <a:off x="7996238" y="3806825"/>
            <a:ext cx="200025" cy="152400"/>
          </a:xfrm>
          <a:prstGeom prst="triangle">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49" name="43 Triángulo isósceles">
            <a:extLst>
              <a:ext uri="{FF2B5EF4-FFF2-40B4-BE49-F238E27FC236}">
                <a16:creationId xmlns:a16="http://schemas.microsoft.com/office/drawing/2014/main" id="{2B238DBF-C6AC-434D-A2A8-4314A7B7C99A}"/>
              </a:ext>
            </a:extLst>
          </p:cNvPr>
          <p:cNvSpPr/>
          <p:nvPr/>
        </p:nvSpPr>
        <p:spPr>
          <a:xfrm>
            <a:off x="7991475" y="4062413"/>
            <a:ext cx="200025" cy="15240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50" name="44 Triángulo isósceles">
            <a:extLst>
              <a:ext uri="{FF2B5EF4-FFF2-40B4-BE49-F238E27FC236}">
                <a16:creationId xmlns:a16="http://schemas.microsoft.com/office/drawing/2014/main" id="{53A93B35-C013-4D6C-9546-AEBA021F42D5}"/>
              </a:ext>
            </a:extLst>
          </p:cNvPr>
          <p:cNvSpPr/>
          <p:nvPr/>
        </p:nvSpPr>
        <p:spPr>
          <a:xfrm>
            <a:off x="7991475" y="4376738"/>
            <a:ext cx="200025" cy="152400"/>
          </a:xfrm>
          <a:prstGeom prst="triangle">
            <a:avLst/>
          </a:prstGeom>
          <a:solidFill>
            <a:schemeClr val="accent5">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20571" name="Rectángulo 4">
            <a:extLst>
              <a:ext uri="{FF2B5EF4-FFF2-40B4-BE49-F238E27FC236}">
                <a16:creationId xmlns:a16="http://schemas.microsoft.com/office/drawing/2014/main" id="{51940AAE-7E8F-4FA3-95EF-B713CB469320}"/>
              </a:ext>
            </a:extLst>
          </p:cNvPr>
          <p:cNvSpPr>
            <a:spLocks noChangeArrowheads="1"/>
          </p:cNvSpPr>
          <p:nvPr/>
        </p:nvSpPr>
        <p:spPr bwMode="auto">
          <a:xfrm>
            <a:off x="8142288" y="2633663"/>
            <a:ext cx="3063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CO" altLang="es-CO"/>
              <a:t>+</a:t>
            </a:r>
          </a:p>
        </p:txBody>
      </p:sp>
      <p:sp>
        <p:nvSpPr>
          <p:cNvPr id="51" name="2 Triángulo isósceles">
            <a:extLst>
              <a:ext uri="{FF2B5EF4-FFF2-40B4-BE49-F238E27FC236}">
                <a16:creationId xmlns:a16="http://schemas.microsoft.com/office/drawing/2014/main" id="{59122FB9-7702-4666-9F49-82D0EADCE141}"/>
              </a:ext>
            </a:extLst>
          </p:cNvPr>
          <p:cNvSpPr/>
          <p:nvPr/>
        </p:nvSpPr>
        <p:spPr>
          <a:xfrm>
            <a:off x="29608463" y="27854275"/>
            <a:ext cx="200025" cy="152400"/>
          </a:xfrm>
          <a:prstGeom prst="triangl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52" name="39 Triángulo isósceles">
            <a:extLst>
              <a:ext uri="{FF2B5EF4-FFF2-40B4-BE49-F238E27FC236}">
                <a16:creationId xmlns:a16="http://schemas.microsoft.com/office/drawing/2014/main" id="{42D64647-32B8-4D14-A657-72F5FA49EF87}"/>
              </a:ext>
            </a:extLst>
          </p:cNvPr>
          <p:cNvSpPr/>
          <p:nvPr/>
        </p:nvSpPr>
        <p:spPr>
          <a:xfrm>
            <a:off x="29617988" y="28101925"/>
            <a:ext cx="200025" cy="152400"/>
          </a:xfrm>
          <a:prstGeom prst="triangl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53" name="40 Triángulo isósceles">
            <a:extLst>
              <a:ext uri="{FF2B5EF4-FFF2-40B4-BE49-F238E27FC236}">
                <a16:creationId xmlns:a16="http://schemas.microsoft.com/office/drawing/2014/main" id="{1E0DD6E9-49EE-437E-A5E3-7975EA90DA5A}"/>
              </a:ext>
            </a:extLst>
          </p:cNvPr>
          <p:cNvSpPr/>
          <p:nvPr/>
        </p:nvSpPr>
        <p:spPr>
          <a:xfrm>
            <a:off x="29617988" y="28378150"/>
            <a:ext cx="200025" cy="152400"/>
          </a:xfrm>
          <a:prstGeom prst="triangle">
            <a:avLst/>
          </a:prstGeom>
          <a:solidFill>
            <a:srgbClr val="007DBC"/>
          </a:solidFill>
          <a:ln>
            <a:solidFill>
              <a:srgbClr val="007DBC"/>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54" name="41 Triángulo isósceles">
            <a:extLst>
              <a:ext uri="{FF2B5EF4-FFF2-40B4-BE49-F238E27FC236}">
                <a16:creationId xmlns:a16="http://schemas.microsoft.com/office/drawing/2014/main" id="{10E33BFB-9338-4DFE-AE29-0FE6E931A84F}"/>
              </a:ext>
            </a:extLst>
          </p:cNvPr>
          <p:cNvSpPr/>
          <p:nvPr/>
        </p:nvSpPr>
        <p:spPr>
          <a:xfrm>
            <a:off x="29617988" y="28644850"/>
            <a:ext cx="200025" cy="152400"/>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55" name="42 Triángulo isósceles">
            <a:extLst>
              <a:ext uri="{FF2B5EF4-FFF2-40B4-BE49-F238E27FC236}">
                <a16:creationId xmlns:a16="http://schemas.microsoft.com/office/drawing/2014/main" id="{CE36E11F-894C-4E77-93A5-AC716008756D}"/>
              </a:ext>
            </a:extLst>
          </p:cNvPr>
          <p:cNvSpPr/>
          <p:nvPr/>
        </p:nvSpPr>
        <p:spPr>
          <a:xfrm>
            <a:off x="29617988" y="28921075"/>
            <a:ext cx="200025" cy="152400"/>
          </a:xfrm>
          <a:prstGeom prst="triangle">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56" name="43 Triángulo isósceles">
            <a:extLst>
              <a:ext uri="{FF2B5EF4-FFF2-40B4-BE49-F238E27FC236}">
                <a16:creationId xmlns:a16="http://schemas.microsoft.com/office/drawing/2014/main" id="{469E45B9-1DD7-470D-A806-8176C6FBEF07}"/>
              </a:ext>
            </a:extLst>
          </p:cNvPr>
          <p:cNvSpPr/>
          <p:nvPr/>
        </p:nvSpPr>
        <p:spPr>
          <a:xfrm>
            <a:off x="29637038" y="29187775"/>
            <a:ext cx="200025" cy="1524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57" name="44 Triángulo isósceles">
            <a:extLst>
              <a:ext uri="{FF2B5EF4-FFF2-40B4-BE49-F238E27FC236}">
                <a16:creationId xmlns:a16="http://schemas.microsoft.com/office/drawing/2014/main" id="{1D47DA4B-4E15-4836-8B1D-D84705E4A6F1}"/>
              </a:ext>
            </a:extLst>
          </p:cNvPr>
          <p:cNvSpPr/>
          <p:nvPr/>
        </p:nvSpPr>
        <p:spPr>
          <a:xfrm>
            <a:off x="29627513" y="29444950"/>
            <a:ext cx="200025" cy="152400"/>
          </a:xfrm>
          <a:prstGeom prst="triangl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58" name="Rectángulo 57">
            <a:extLst>
              <a:ext uri="{FF2B5EF4-FFF2-40B4-BE49-F238E27FC236}">
                <a16:creationId xmlns:a16="http://schemas.microsoft.com/office/drawing/2014/main" id="{C310BAA9-4897-4862-A5B3-E3CA5117AAD2}"/>
              </a:ext>
            </a:extLst>
          </p:cNvPr>
          <p:cNvSpPr/>
          <p:nvPr/>
        </p:nvSpPr>
        <p:spPr>
          <a:xfrm>
            <a:off x="8164513" y="2897188"/>
            <a:ext cx="306387" cy="384175"/>
          </a:xfrm>
          <a:prstGeom prst="rect">
            <a:avLst/>
          </a:prstGeom>
        </p:spPr>
        <p:txBody>
          <a:bodyPr wrap="none">
            <a:spAutoFit/>
          </a:bodyPr>
          <a:lstStyle/>
          <a:p>
            <a:pPr>
              <a:defRPr/>
            </a:pPr>
            <a:r>
              <a:rPr lang="es-CO" dirty="0">
                <a:solidFill>
                  <a:schemeClr val="accent4"/>
                </a:solidFill>
              </a:rPr>
              <a:t>+</a:t>
            </a:r>
          </a:p>
        </p:txBody>
      </p:sp>
      <p:sp>
        <p:nvSpPr>
          <p:cNvPr id="20580" name="Rectángulo 58">
            <a:extLst>
              <a:ext uri="{FF2B5EF4-FFF2-40B4-BE49-F238E27FC236}">
                <a16:creationId xmlns:a16="http://schemas.microsoft.com/office/drawing/2014/main" id="{694488D4-CB9F-4911-B04E-4EA31E7B5D8D}"/>
              </a:ext>
            </a:extLst>
          </p:cNvPr>
          <p:cNvSpPr>
            <a:spLocks noChangeArrowheads="1"/>
          </p:cNvSpPr>
          <p:nvPr/>
        </p:nvSpPr>
        <p:spPr bwMode="auto">
          <a:xfrm>
            <a:off x="8161338" y="3200400"/>
            <a:ext cx="3063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CO" altLang="es-CO">
                <a:solidFill>
                  <a:srgbClr val="0070C0"/>
                </a:solidFill>
              </a:rPr>
              <a:t>+</a:t>
            </a:r>
          </a:p>
        </p:txBody>
      </p:sp>
      <p:sp>
        <p:nvSpPr>
          <p:cNvPr id="20581" name="Rectángulo 59">
            <a:extLst>
              <a:ext uri="{FF2B5EF4-FFF2-40B4-BE49-F238E27FC236}">
                <a16:creationId xmlns:a16="http://schemas.microsoft.com/office/drawing/2014/main" id="{30AE0CBE-B057-44D4-BB11-A210A5780305}"/>
              </a:ext>
            </a:extLst>
          </p:cNvPr>
          <p:cNvSpPr>
            <a:spLocks noChangeArrowheads="1"/>
          </p:cNvSpPr>
          <p:nvPr/>
        </p:nvSpPr>
        <p:spPr bwMode="auto">
          <a:xfrm>
            <a:off x="8161338" y="3467100"/>
            <a:ext cx="3063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CO" altLang="es-CO">
                <a:solidFill>
                  <a:srgbClr val="FFC000"/>
                </a:solidFill>
              </a:rPr>
              <a:t>+</a:t>
            </a:r>
          </a:p>
        </p:txBody>
      </p:sp>
      <p:sp>
        <p:nvSpPr>
          <p:cNvPr id="20582" name="Rectángulo 60">
            <a:extLst>
              <a:ext uri="{FF2B5EF4-FFF2-40B4-BE49-F238E27FC236}">
                <a16:creationId xmlns:a16="http://schemas.microsoft.com/office/drawing/2014/main" id="{2E8DA892-8E3A-488D-8AAD-F831A8FA270E}"/>
              </a:ext>
            </a:extLst>
          </p:cNvPr>
          <p:cNvSpPr>
            <a:spLocks noChangeArrowheads="1"/>
          </p:cNvSpPr>
          <p:nvPr/>
        </p:nvSpPr>
        <p:spPr bwMode="auto">
          <a:xfrm>
            <a:off x="8174038" y="3709988"/>
            <a:ext cx="3063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CO" altLang="es-CO"/>
              <a:t>+</a:t>
            </a:r>
          </a:p>
        </p:txBody>
      </p:sp>
      <p:sp>
        <p:nvSpPr>
          <p:cNvPr id="20583" name="Rectángulo 61">
            <a:extLst>
              <a:ext uri="{FF2B5EF4-FFF2-40B4-BE49-F238E27FC236}">
                <a16:creationId xmlns:a16="http://schemas.microsoft.com/office/drawing/2014/main" id="{70C5F55F-8B64-433F-82D1-56AAE5AE3B18}"/>
              </a:ext>
            </a:extLst>
          </p:cNvPr>
          <p:cNvSpPr>
            <a:spLocks noChangeArrowheads="1"/>
          </p:cNvSpPr>
          <p:nvPr/>
        </p:nvSpPr>
        <p:spPr bwMode="auto">
          <a:xfrm>
            <a:off x="8161338" y="3944938"/>
            <a:ext cx="3063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CO" altLang="es-CO">
                <a:solidFill>
                  <a:srgbClr val="00B050"/>
                </a:solidFill>
              </a:rPr>
              <a:t>+</a:t>
            </a:r>
          </a:p>
        </p:txBody>
      </p:sp>
      <p:sp>
        <p:nvSpPr>
          <p:cNvPr id="20584" name="Rectángulo 62">
            <a:extLst>
              <a:ext uri="{FF2B5EF4-FFF2-40B4-BE49-F238E27FC236}">
                <a16:creationId xmlns:a16="http://schemas.microsoft.com/office/drawing/2014/main" id="{357C8099-A2F4-491C-88E3-7E8BD5A23B33}"/>
              </a:ext>
            </a:extLst>
          </p:cNvPr>
          <p:cNvSpPr>
            <a:spLocks noChangeArrowheads="1"/>
          </p:cNvSpPr>
          <p:nvPr/>
        </p:nvSpPr>
        <p:spPr bwMode="auto">
          <a:xfrm>
            <a:off x="8161338" y="4237038"/>
            <a:ext cx="3063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CO" altLang="es-CO"/>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Imagen 18">
            <a:extLst>
              <a:ext uri="{FF2B5EF4-FFF2-40B4-BE49-F238E27FC236}">
                <a16:creationId xmlns:a16="http://schemas.microsoft.com/office/drawing/2014/main" id="{6E4C8C3C-56D3-4417-A874-42763C8A19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7" name="Imagen 19">
            <a:extLst>
              <a:ext uri="{FF2B5EF4-FFF2-40B4-BE49-F238E27FC236}">
                <a16:creationId xmlns:a16="http://schemas.microsoft.com/office/drawing/2014/main" id="{2820CC9F-1495-49A4-940D-B093F9741B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Imagen 15">
            <a:extLst>
              <a:ext uri="{FF2B5EF4-FFF2-40B4-BE49-F238E27FC236}">
                <a16:creationId xmlns:a16="http://schemas.microsoft.com/office/drawing/2014/main" id="{25DC6398-4FD1-4C8E-A67B-2F4848CC6B7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Imagen 2">
            <a:extLst>
              <a:ext uri="{FF2B5EF4-FFF2-40B4-BE49-F238E27FC236}">
                <a16:creationId xmlns:a16="http://schemas.microsoft.com/office/drawing/2014/main" id="{BED04A01-6C1E-4010-B945-8692BD3165E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ángulo 9">
            <a:extLst>
              <a:ext uri="{FF2B5EF4-FFF2-40B4-BE49-F238E27FC236}">
                <a16:creationId xmlns:a16="http://schemas.microsoft.com/office/drawing/2014/main" id="{9A57089B-45E3-4FE0-A9D8-FA5932AC8C44}"/>
              </a:ext>
            </a:extLst>
          </p:cNvPr>
          <p:cNvSpPr/>
          <p:nvPr/>
        </p:nvSpPr>
        <p:spPr>
          <a:xfrm>
            <a:off x="254000" y="996950"/>
            <a:ext cx="9145588"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INGRESOS OPERACIONALES 9.000 EMPRESAS SIGUIENTES</a:t>
            </a:r>
          </a:p>
          <a:p>
            <a:pPr algn="ctr" eaLnBrk="1" hangingPunct="1">
              <a:defRPr/>
            </a:pPr>
            <a:r>
              <a:rPr lang="es-ES" altLang="es-CO" sz="1800" b="1" dirty="0">
                <a:solidFill>
                  <a:schemeClr val="accent1">
                    <a:lumMod val="75000"/>
                  </a:schemeClr>
                </a:solidFill>
                <a:latin typeface="Arial" panose="020B0604020202020204" pitchFamily="34" charset="0"/>
              </a:rPr>
              <a:t>POR SECTOR AÑO 2018 – BILLONES DE PESOS</a:t>
            </a:r>
            <a:endParaRPr lang="es-CO" altLang="es-CO" sz="1800" b="1" dirty="0">
              <a:solidFill>
                <a:schemeClr val="accent1">
                  <a:lumMod val="75000"/>
                </a:schemeClr>
              </a:solidFill>
              <a:latin typeface="Arial" panose="020B0604020202020204" pitchFamily="34" charset="0"/>
            </a:endParaRPr>
          </a:p>
        </p:txBody>
      </p:sp>
      <p:sp>
        <p:nvSpPr>
          <p:cNvPr id="20" name="CuadroTexto 24">
            <a:extLst>
              <a:ext uri="{FF2B5EF4-FFF2-40B4-BE49-F238E27FC236}">
                <a16:creationId xmlns:a16="http://schemas.microsoft.com/office/drawing/2014/main" id="{D788DFE9-CB71-4548-B163-D44F9E9D834B}"/>
              </a:ext>
            </a:extLst>
          </p:cNvPr>
          <p:cNvSpPr txBox="1"/>
          <p:nvPr/>
        </p:nvSpPr>
        <p:spPr>
          <a:xfrm>
            <a:off x="2944813" y="4927600"/>
            <a:ext cx="801687" cy="522288"/>
          </a:xfrm>
          <a:prstGeom prst="rect">
            <a:avLst/>
          </a:prstGeom>
          <a:noFill/>
        </p:spPr>
        <p:txBody>
          <a:bodyPr>
            <a:spAutoFit/>
          </a:bodyPr>
          <a:lstStyle/>
          <a:p>
            <a:pPr algn="r">
              <a:defRPr/>
            </a:pPr>
            <a:r>
              <a:rPr lang="es-ES" sz="1400" b="1" dirty="0">
                <a:solidFill>
                  <a:schemeClr val="accent5">
                    <a:lumMod val="50000"/>
                  </a:schemeClr>
                </a:solidFill>
              </a:rPr>
              <a:t>22,5%</a:t>
            </a:r>
          </a:p>
          <a:p>
            <a:pPr algn="r">
              <a:defRPr/>
            </a:pPr>
            <a:r>
              <a:rPr lang="es-ES" sz="1400" b="1" dirty="0">
                <a:solidFill>
                  <a:srgbClr val="00B050"/>
                </a:solidFill>
              </a:rPr>
              <a:t>+$3,5</a:t>
            </a:r>
            <a:endParaRPr lang="es-CO" sz="1400" b="1" dirty="0">
              <a:solidFill>
                <a:srgbClr val="00B050"/>
              </a:solidFill>
            </a:endParaRPr>
          </a:p>
        </p:txBody>
      </p:sp>
      <p:sp>
        <p:nvSpPr>
          <p:cNvPr id="21" name="CuadroTexto 23">
            <a:extLst>
              <a:ext uri="{FF2B5EF4-FFF2-40B4-BE49-F238E27FC236}">
                <a16:creationId xmlns:a16="http://schemas.microsoft.com/office/drawing/2014/main" id="{BFB3A7E5-6ACE-4C7A-A00E-A23F85C5E810}"/>
              </a:ext>
            </a:extLst>
          </p:cNvPr>
          <p:cNvSpPr txBox="1"/>
          <p:nvPr/>
        </p:nvSpPr>
        <p:spPr>
          <a:xfrm>
            <a:off x="4327525" y="4927600"/>
            <a:ext cx="727075" cy="522288"/>
          </a:xfrm>
          <a:prstGeom prst="rect">
            <a:avLst/>
          </a:prstGeom>
          <a:noFill/>
        </p:spPr>
        <p:txBody>
          <a:bodyPr>
            <a:spAutoFit/>
          </a:bodyPr>
          <a:lstStyle/>
          <a:p>
            <a:pPr algn="r">
              <a:defRPr/>
            </a:pPr>
            <a:r>
              <a:rPr lang="es-ES" sz="1400" b="1" dirty="0">
                <a:solidFill>
                  <a:schemeClr val="accent5">
                    <a:lumMod val="50000"/>
                  </a:schemeClr>
                </a:solidFill>
              </a:rPr>
              <a:t> 9,6%</a:t>
            </a:r>
          </a:p>
          <a:p>
            <a:pPr algn="r">
              <a:defRPr/>
            </a:pPr>
            <a:r>
              <a:rPr lang="es-ES" sz="1400" b="1" dirty="0">
                <a:solidFill>
                  <a:srgbClr val="00B050"/>
                </a:solidFill>
              </a:rPr>
              <a:t>+$3,0</a:t>
            </a:r>
            <a:endParaRPr lang="es-CO" sz="1400" b="1" dirty="0">
              <a:solidFill>
                <a:srgbClr val="00B050"/>
              </a:solidFill>
            </a:endParaRPr>
          </a:p>
        </p:txBody>
      </p:sp>
      <p:sp>
        <p:nvSpPr>
          <p:cNvPr id="22" name="CuadroTexto 22">
            <a:extLst>
              <a:ext uri="{FF2B5EF4-FFF2-40B4-BE49-F238E27FC236}">
                <a16:creationId xmlns:a16="http://schemas.microsoft.com/office/drawing/2014/main" id="{8E4C81C5-9BA2-43F5-B6C7-780CB18E8F01}"/>
              </a:ext>
            </a:extLst>
          </p:cNvPr>
          <p:cNvSpPr txBox="1"/>
          <p:nvPr/>
        </p:nvSpPr>
        <p:spPr>
          <a:xfrm>
            <a:off x="5762625" y="4927600"/>
            <a:ext cx="801688" cy="523875"/>
          </a:xfrm>
          <a:prstGeom prst="rect">
            <a:avLst/>
          </a:prstGeom>
          <a:noFill/>
        </p:spPr>
        <p:txBody>
          <a:bodyPr>
            <a:spAutoFit/>
          </a:bodyPr>
          <a:lstStyle/>
          <a:p>
            <a:pPr algn="r">
              <a:defRPr/>
            </a:pPr>
            <a:r>
              <a:rPr lang="es-ES" sz="1400" b="1" dirty="0">
                <a:solidFill>
                  <a:schemeClr val="accent5">
                    <a:lumMod val="50000"/>
                  </a:schemeClr>
                </a:solidFill>
              </a:rPr>
              <a:t>  4,0%</a:t>
            </a:r>
          </a:p>
          <a:p>
            <a:pPr algn="r">
              <a:defRPr/>
            </a:pPr>
            <a:r>
              <a:rPr lang="es-ES" sz="1400" b="1" dirty="0">
                <a:solidFill>
                  <a:srgbClr val="00B050"/>
                </a:solidFill>
              </a:rPr>
              <a:t>+$0,4</a:t>
            </a:r>
            <a:endParaRPr lang="es-CO" sz="1400" b="1" dirty="0">
              <a:solidFill>
                <a:srgbClr val="00B050"/>
              </a:solidFill>
            </a:endParaRPr>
          </a:p>
        </p:txBody>
      </p:sp>
      <p:sp>
        <p:nvSpPr>
          <p:cNvPr id="33" name="CuadroTexto 18">
            <a:extLst>
              <a:ext uri="{FF2B5EF4-FFF2-40B4-BE49-F238E27FC236}">
                <a16:creationId xmlns:a16="http://schemas.microsoft.com/office/drawing/2014/main" id="{66365E72-AE19-407F-BF04-EB251FD01211}"/>
              </a:ext>
            </a:extLst>
          </p:cNvPr>
          <p:cNvSpPr txBox="1"/>
          <p:nvPr/>
        </p:nvSpPr>
        <p:spPr>
          <a:xfrm>
            <a:off x="7132638" y="4929188"/>
            <a:ext cx="801687" cy="522287"/>
          </a:xfrm>
          <a:prstGeom prst="rect">
            <a:avLst/>
          </a:prstGeom>
          <a:noFill/>
        </p:spPr>
        <p:txBody>
          <a:bodyPr>
            <a:spAutoFit/>
          </a:bodyPr>
          <a:lstStyle/>
          <a:p>
            <a:pPr algn="r">
              <a:defRPr/>
            </a:pPr>
            <a:r>
              <a:rPr lang="es-ES" sz="1400" b="1" dirty="0">
                <a:solidFill>
                  <a:schemeClr val="accent5">
                    <a:lumMod val="50000"/>
                  </a:schemeClr>
                </a:solidFill>
              </a:rPr>
              <a:t>   2,0%</a:t>
            </a:r>
          </a:p>
          <a:p>
            <a:pPr algn="r">
              <a:defRPr/>
            </a:pPr>
            <a:r>
              <a:rPr lang="es-ES" sz="1400" b="1" dirty="0">
                <a:solidFill>
                  <a:srgbClr val="00B050"/>
                </a:solidFill>
              </a:rPr>
              <a:t>+$1,4</a:t>
            </a:r>
            <a:endParaRPr lang="es-CO" sz="1400" b="1" dirty="0">
              <a:solidFill>
                <a:srgbClr val="00B050"/>
              </a:solidFill>
            </a:endParaRPr>
          </a:p>
        </p:txBody>
      </p:sp>
      <p:sp>
        <p:nvSpPr>
          <p:cNvPr id="34" name="CuadroTexto 25">
            <a:extLst>
              <a:ext uri="{FF2B5EF4-FFF2-40B4-BE49-F238E27FC236}">
                <a16:creationId xmlns:a16="http://schemas.microsoft.com/office/drawing/2014/main" id="{6A122A34-D036-4C3E-9D13-2FA9C5B5F9C3}"/>
              </a:ext>
            </a:extLst>
          </p:cNvPr>
          <p:cNvSpPr txBox="1"/>
          <p:nvPr/>
        </p:nvSpPr>
        <p:spPr>
          <a:xfrm>
            <a:off x="1431925" y="4926013"/>
            <a:ext cx="801688" cy="522287"/>
          </a:xfrm>
          <a:prstGeom prst="rect">
            <a:avLst/>
          </a:prstGeom>
          <a:noFill/>
        </p:spPr>
        <p:txBody>
          <a:bodyPr>
            <a:spAutoFit/>
          </a:bodyPr>
          <a:lstStyle/>
          <a:p>
            <a:pPr algn="r">
              <a:defRPr/>
            </a:pPr>
            <a:r>
              <a:rPr lang="es-ES" sz="1400" b="1" dirty="0">
                <a:solidFill>
                  <a:schemeClr val="accent5">
                    <a:lumMod val="50000"/>
                  </a:schemeClr>
                </a:solidFill>
              </a:rPr>
              <a:t>26,2%</a:t>
            </a:r>
          </a:p>
          <a:p>
            <a:pPr algn="r">
              <a:defRPr/>
            </a:pPr>
            <a:r>
              <a:rPr lang="es-ES" sz="1400" b="1" dirty="0">
                <a:solidFill>
                  <a:srgbClr val="00B050"/>
                </a:solidFill>
              </a:rPr>
              <a:t>+$6,0</a:t>
            </a:r>
            <a:endParaRPr lang="es-CO" sz="1400" b="1" dirty="0">
              <a:solidFill>
                <a:srgbClr val="00B050"/>
              </a:solidFill>
            </a:endParaRPr>
          </a:p>
        </p:txBody>
      </p:sp>
      <p:sp>
        <p:nvSpPr>
          <p:cNvPr id="35" name="CuadroTexto 16">
            <a:extLst>
              <a:ext uri="{FF2B5EF4-FFF2-40B4-BE49-F238E27FC236}">
                <a16:creationId xmlns:a16="http://schemas.microsoft.com/office/drawing/2014/main" id="{674B1361-7AC6-40B9-AEF6-0692D238B305}"/>
              </a:ext>
            </a:extLst>
          </p:cNvPr>
          <p:cNvSpPr txBox="1"/>
          <p:nvPr/>
        </p:nvSpPr>
        <p:spPr>
          <a:xfrm>
            <a:off x="128588" y="4927600"/>
            <a:ext cx="735012" cy="522288"/>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defRPr/>
            </a:pPr>
            <a:r>
              <a:rPr lang="es-ES" sz="1400" b="1" dirty="0">
                <a:solidFill>
                  <a:schemeClr val="accent5">
                    <a:lumMod val="50000"/>
                  </a:schemeClr>
                </a:solidFill>
              </a:rPr>
              <a:t>35,7%</a:t>
            </a:r>
          </a:p>
          <a:p>
            <a:pPr algn="r">
              <a:defRPr/>
            </a:pPr>
            <a:r>
              <a:rPr lang="es-ES" sz="1400" b="1" dirty="0">
                <a:solidFill>
                  <a:srgbClr val="00B050"/>
                </a:solidFill>
              </a:rPr>
              <a:t>+$6,2</a:t>
            </a:r>
            <a:endParaRPr lang="es-CO" sz="1400" b="1" dirty="0">
              <a:solidFill>
                <a:srgbClr val="00B050"/>
              </a:solidFill>
            </a:endParaRPr>
          </a:p>
        </p:txBody>
      </p:sp>
      <p:graphicFrame>
        <p:nvGraphicFramePr>
          <p:cNvPr id="16" name="Gráfico 15">
            <a:extLst>
              <a:ext uri="{FF2B5EF4-FFF2-40B4-BE49-F238E27FC236}">
                <a16:creationId xmlns:a16="http://schemas.microsoft.com/office/drawing/2014/main" id="{90D9507E-826A-41D5-80BD-511B2BEDEECF}"/>
              </a:ext>
            </a:extLst>
          </p:cNvPr>
          <p:cNvGraphicFramePr>
            <a:graphicFrameLocks/>
          </p:cNvGraphicFramePr>
          <p:nvPr/>
        </p:nvGraphicFramePr>
        <p:xfrm>
          <a:off x="219076" y="2349500"/>
          <a:ext cx="9169740" cy="3614738"/>
        </p:xfrm>
        <a:graphic>
          <a:graphicData uri="http://schemas.openxmlformats.org/drawingml/2006/chart">
            <c:chart xmlns:c="http://schemas.openxmlformats.org/drawingml/2006/chart" xmlns:r="http://schemas.openxmlformats.org/officeDocument/2006/relationships" r:id="rId5"/>
          </a:graphicData>
        </a:graphic>
      </p:graphicFrame>
      <p:sp>
        <p:nvSpPr>
          <p:cNvPr id="2" name="CuadroTexto 1">
            <a:extLst>
              <a:ext uri="{FF2B5EF4-FFF2-40B4-BE49-F238E27FC236}">
                <a16:creationId xmlns:a16="http://schemas.microsoft.com/office/drawing/2014/main" id="{A73D3C48-787E-4A59-8961-4EEFD1652C19}"/>
              </a:ext>
            </a:extLst>
          </p:cNvPr>
          <p:cNvSpPr txBox="1"/>
          <p:nvPr/>
        </p:nvSpPr>
        <p:spPr>
          <a:xfrm>
            <a:off x="863600" y="2312988"/>
            <a:ext cx="736600" cy="369887"/>
          </a:xfrm>
          <a:prstGeom prst="rect">
            <a:avLst/>
          </a:prstGeom>
          <a:noFill/>
        </p:spPr>
        <p:txBody>
          <a:bodyPr>
            <a:spAutoFit/>
          </a:bodyPr>
          <a:lstStyle/>
          <a:p>
            <a:pPr>
              <a:defRPr/>
            </a:pPr>
            <a:r>
              <a:rPr lang="es-CO" sz="1800" dirty="0">
                <a:solidFill>
                  <a:schemeClr val="accent6">
                    <a:lumMod val="75000"/>
                  </a:schemeClr>
                </a:solidFill>
              </a:rPr>
              <a:t>$92,2</a:t>
            </a:r>
          </a:p>
        </p:txBody>
      </p:sp>
      <p:sp>
        <p:nvSpPr>
          <p:cNvPr id="18" name="CuadroTexto 17">
            <a:extLst>
              <a:ext uri="{FF2B5EF4-FFF2-40B4-BE49-F238E27FC236}">
                <a16:creationId xmlns:a16="http://schemas.microsoft.com/office/drawing/2014/main" id="{71A49874-BF37-4969-86D3-11B0671BD2E0}"/>
              </a:ext>
            </a:extLst>
          </p:cNvPr>
          <p:cNvSpPr txBox="1"/>
          <p:nvPr/>
        </p:nvSpPr>
        <p:spPr>
          <a:xfrm>
            <a:off x="2359025" y="3081338"/>
            <a:ext cx="735013" cy="368300"/>
          </a:xfrm>
          <a:prstGeom prst="rect">
            <a:avLst/>
          </a:prstGeom>
          <a:noFill/>
        </p:spPr>
        <p:txBody>
          <a:bodyPr>
            <a:spAutoFit/>
          </a:bodyPr>
          <a:lstStyle/>
          <a:p>
            <a:pPr>
              <a:defRPr/>
            </a:pPr>
            <a:r>
              <a:rPr lang="es-CO" sz="1800" dirty="0">
                <a:solidFill>
                  <a:schemeClr val="accent6">
                    <a:lumMod val="75000"/>
                  </a:schemeClr>
                </a:solidFill>
              </a:rPr>
              <a:t>$67,7</a:t>
            </a:r>
          </a:p>
        </p:txBody>
      </p:sp>
      <p:sp>
        <p:nvSpPr>
          <p:cNvPr id="19" name="CuadroTexto 18">
            <a:extLst>
              <a:ext uri="{FF2B5EF4-FFF2-40B4-BE49-F238E27FC236}">
                <a16:creationId xmlns:a16="http://schemas.microsoft.com/office/drawing/2014/main" id="{D90298D5-064E-4C55-8CFE-DFD922557D3D}"/>
              </a:ext>
            </a:extLst>
          </p:cNvPr>
          <p:cNvSpPr txBox="1"/>
          <p:nvPr/>
        </p:nvSpPr>
        <p:spPr>
          <a:xfrm>
            <a:off x="3746500" y="3341688"/>
            <a:ext cx="735013" cy="368300"/>
          </a:xfrm>
          <a:prstGeom prst="rect">
            <a:avLst/>
          </a:prstGeom>
          <a:noFill/>
        </p:spPr>
        <p:txBody>
          <a:bodyPr>
            <a:spAutoFit/>
          </a:bodyPr>
          <a:lstStyle/>
          <a:p>
            <a:pPr>
              <a:defRPr/>
            </a:pPr>
            <a:r>
              <a:rPr lang="es-CO" sz="1800" dirty="0">
                <a:solidFill>
                  <a:schemeClr val="accent6">
                    <a:lumMod val="75000"/>
                  </a:schemeClr>
                </a:solidFill>
              </a:rPr>
              <a:t>$58,0</a:t>
            </a:r>
          </a:p>
        </p:txBody>
      </p:sp>
      <p:sp>
        <p:nvSpPr>
          <p:cNvPr id="23" name="CuadroTexto 22">
            <a:extLst>
              <a:ext uri="{FF2B5EF4-FFF2-40B4-BE49-F238E27FC236}">
                <a16:creationId xmlns:a16="http://schemas.microsoft.com/office/drawing/2014/main" id="{325458E7-7FF4-4848-924B-D0371944A7BB}"/>
              </a:ext>
            </a:extLst>
          </p:cNvPr>
          <p:cNvSpPr txBox="1"/>
          <p:nvPr/>
        </p:nvSpPr>
        <p:spPr>
          <a:xfrm>
            <a:off x="5105400" y="4378325"/>
            <a:ext cx="735013" cy="368300"/>
          </a:xfrm>
          <a:prstGeom prst="rect">
            <a:avLst/>
          </a:prstGeom>
          <a:noFill/>
        </p:spPr>
        <p:txBody>
          <a:bodyPr>
            <a:spAutoFit/>
          </a:bodyPr>
          <a:lstStyle/>
          <a:p>
            <a:pPr>
              <a:defRPr/>
            </a:pPr>
            <a:r>
              <a:rPr lang="es-CO" sz="1800" dirty="0">
                <a:solidFill>
                  <a:schemeClr val="accent6">
                    <a:lumMod val="75000"/>
                  </a:schemeClr>
                </a:solidFill>
              </a:rPr>
              <a:t>$24,8</a:t>
            </a:r>
          </a:p>
        </p:txBody>
      </p:sp>
      <p:sp>
        <p:nvSpPr>
          <p:cNvPr id="24" name="CuadroTexto 23">
            <a:extLst>
              <a:ext uri="{FF2B5EF4-FFF2-40B4-BE49-F238E27FC236}">
                <a16:creationId xmlns:a16="http://schemas.microsoft.com/office/drawing/2014/main" id="{48F44E94-1E87-48BB-AAE9-7E18855ADB85}"/>
              </a:ext>
            </a:extLst>
          </p:cNvPr>
          <p:cNvSpPr txBox="1"/>
          <p:nvPr/>
        </p:nvSpPr>
        <p:spPr>
          <a:xfrm>
            <a:off x="6591300" y="4856163"/>
            <a:ext cx="735013" cy="368300"/>
          </a:xfrm>
          <a:prstGeom prst="rect">
            <a:avLst/>
          </a:prstGeom>
          <a:noFill/>
        </p:spPr>
        <p:txBody>
          <a:bodyPr>
            <a:spAutoFit/>
          </a:bodyPr>
          <a:lstStyle/>
          <a:p>
            <a:pPr>
              <a:defRPr/>
            </a:pPr>
            <a:r>
              <a:rPr lang="es-CO" sz="1800" dirty="0">
                <a:solidFill>
                  <a:schemeClr val="accent6">
                    <a:lumMod val="75000"/>
                  </a:schemeClr>
                </a:solidFill>
              </a:rPr>
              <a:t>$10,3</a:t>
            </a:r>
          </a:p>
        </p:txBody>
      </p:sp>
      <p:sp>
        <p:nvSpPr>
          <p:cNvPr id="25" name="CuadroTexto 24">
            <a:extLst>
              <a:ext uri="{FF2B5EF4-FFF2-40B4-BE49-F238E27FC236}">
                <a16:creationId xmlns:a16="http://schemas.microsoft.com/office/drawing/2014/main" id="{6E34D059-7AC0-4DD0-929A-5BBAD417D53C}"/>
              </a:ext>
            </a:extLst>
          </p:cNvPr>
          <p:cNvSpPr txBox="1"/>
          <p:nvPr/>
        </p:nvSpPr>
        <p:spPr>
          <a:xfrm>
            <a:off x="8016875" y="4995863"/>
            <a:ext cx="736600" cy="368300"/>
          </a:xfrm>
          <a:prstGeom prst="rect">
            <a:avLst/>
          </a:prstGeom>
          <a:noFill/>
        </p:spPr>
        <p:txBody>
          <a:bodyPr>
            <a:spAutoFit/>
          </a:bodyPr>
          <a:lstStyle/>
          <a:p>
            <a:pPr>
              <a:defRPr/>
            </a:pPr>
            <a:r>
              <a:rPr lang="es-CO" sz="1800" dirty="0">
                <a:solidFill>
                  <a:schemeClr val="accent6">
                    <a:lumMod val="75000"/>
                  </a:schemeClr>
                </a:solidFill>
              </a:rPr>
              <a:t>$5,1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Imagen 18">
            <a:extLst>
              <a:ext uri="{FF2B5EF4-FFF2-40B4-BE49-F238E27FC236}">
                <a16:creationId xmlns:a16="http://schemas.microsoft.com/office/drawing/2014/main" id="{91EA8884-FDE6-4DE0-B5A1-B17A5C5551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Imagen 19">
            <a:extLst>
              <a:ext uri="{FF2B5EF4-FFF2-40B4-BE49-F238E27FC236}">
                <a16:creationId xmlns:a16="http://schemas.microsoft.com/office/drawing/2014/main" id="{3825164E-2ED6-44CE-90AC-678479BEB1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Imagen 15">
            <a:extLst>
              <a:ext uri="{FF2B5EF4-FFF2-40B4-BE49-F238E27FC236}">
                <a16:creationId xmlns:a16="http://schemas.microsoft.com/office/drawing/2014/main" id="{081295A3-433D-45C0-948D-C0198238BA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Imagen 2">
            <a:extLst>
              <a:ext uri="{FF2B5EF4-FFF2-40B4-BE49-F238E27FC236}">
                <a16:creationId xmlns:a16="http://schemas.microsoft.com/office/drawing/2014/main" id="{B64D570D-BAC4-4D92-8A2E-4CFAEC5C832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ángulo 8">
            <a:extLst>
              <a:ext uri="{FF2B5EF4-FFF2-40B4-BE49-F238E27FC236}">
                <a16:creationId xmlns:a16="http://schemas.microsoft.com/office/drawing/2014/main" id="{4C0E6399-8575-46D1-942A-259793AEDF85}"/>
              </a:ext>
            </a:extLst>
          </p:cNvPr>
          <p:cNvSpPr/>
          <p:nvPr/>
        </p:nvSpPr>
        <p:spPr>
          <a:xfrm>
            <a:off x="231775" y="1006475"/>
            <a:ext cx="9145588"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ESTADO DE SITUACIÓN FINANCIERA 9.000 EMPRESAS SIGUIENTES</a:t>
            </a:r>
          </a:p>
          <a:p>
            <a:pPr algn="ctr" eaLnBrk="1" hangingPunct="1">
              <a:defRPr/>
            </a:pPr>
            <a:r>
              <a:rPr lang="es-ES" altLang="es-CO" sz="1800" b="1" dirty="0">
                <a:solidFill>
                  <a:schemeClr val="accent1">
                    <a:lumMod val="75000"/>
                  </a:schemeClr>
                </a:solidFill>
                <a:latin typeface="Arial" panose="020B0604020202020204" pitchFamily="34" charset="0"/>
              </a:rPr>
              <a:t>POR SECTOR AÑO 2018 – BILLONES DE PESOS</a:t>
            </a:r>
            <a:endParaRPr lang="es-CO" altLang="es-CO" sz="1800" b="1" dirty="0">
              <a:solidFill>
                <a:schemeClr val="accent1">
                  <a:lumMod val="75000"/>
                </a:schemeClr>
              </a:solidFill>
              <a:latin typeface="Arial" panose="020B0604020202020204" pitchFamily="34" charset="0"/>
            </a:endParaRPr>
          </a:p>
        </p:txBody>
      </p:sp>
      <p:sp>
        <p:nvSpPr>
          <p:cNvPr id="10" name="Rectángulo 9">
            <a:extLst>
              <a:ext uri="{FF2B5EF4-FFF2-40B4-BE49-F238E27FC236}">
                <a16:creationId xmlns:a16="http://schemas.microsoft.com/office/drawing/2014/main" id="{656F5871-7CC0-497F-8607-DCAE9724861A}"/>
              </a:ext>
            </a:extLst>
          </p:cNvPr>
          <p:cNvSpPr/>
          <p:nvPr/>
        </p:nvSpPr>
        <p:spPr>
          <a:xfrm>
            <a:off x="1774825" y="2379663"/>
            <a:ext cx="139700" cy="139700"/>
          </a:xfrm>
          <a:prstGeom prst="rect">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O"/>
          </a:p>
        </p:txBody>
      </p:sp>
      <p:sp>
        <p:nvSpPr>
          <p:cNvPr id="11" name="Rectángulo 10">
            <a:extLst>
              <a:ext uri="{FF2B5EF4-FFF2-40B4-BE49-F238E27FC236}">
                <a16:creationId xmlns:a16="http://schemas.microsoft.com/office/drawing/2014/main" id="{6133E35F-FDC1-4949-A8F9-61F9DFFC3B38}"/>
              </a:ext>
            </a:extLst>
          </p:cNvPr>
          <p:cNvSpPr/>
          <p:nvPr/>
        </p:nvSpPr>
        <p:spPr>
          <a:xfrm>
            <a:off x="709613" y="2371725"/>
            <a:ext cx="139700" cy="139700"/>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O"/>
          </a:p>
        </p:txBody>
      </p:sp>
      <p:sp>
        <p:nvSpPr>
          <p:cNvPr id="22537" name="CuadroTexto 2">
            <a:extLst>
              <a:ext uri="{FF2B5EF4-FFF2-40B4-BE49-F238E27FC236}">
                <a16:creationId xmlns:a16="http://schemas.microsoft.com/office/drawing/2014/main" id="{D7AA7222-ACD6-4CDB-956D-3EBFDB6D02E9}"/>
              </a:ext>
            </a:extLst>
          </p:cNvPr>
          <p:cNvSpPr txBox="1">
            <a:spLocks noChangeArrowheads="1"/>
          </p:cNvSpPr>
          <p:nvPr/>
        </p:nvSpPr>
        <p:spPr bwMode="auto">
          <a:xfrm>
            <a:off x="935038" y="2287588"/>
            <a:ext cx="119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400"/>
              <a:t>Pasivo </a:t>
            </a:r>
          </a:p>
        </p:txBody>
      </p:sp>
      <p:sp>
        <p:nvSpPr>
          <p:cNvPr id="22538" name="CuadroTexto 42">
            <a:extLst>
              <a:ext uri="{FF2B5EF4-FFF2-40B4-BE49-F238E27FC236}">
                <a16:creationId xmlns:a16="http://schemas.microsoft.com/office/drawing/2014/main" id="{D29A36D5-B46C-49DF-97AE-833D979FC913}"/>
              </a:ext>
            </a:extLst>
          </p:cNvPr>
          <p:cNvSpPr txBox="1">
            <a:spLocks noChangeArrowheads="1"/>
          </p:cNvSpPr>
          <p:nvPr/>
        </p:nvSpPr>
        <p:spPr bwMode="auto">
          <a:xfrm>
            <a:off x="1922463" y="2293938"/>
            <a:ext cx="119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400"/>
              <a:t>Patrimonio</a:t>
            </a:r>
          </a:p>
        </p:txBody>
      </p:sp>
      <p:graphicFrame>
        <p:nvGraphicFramePr>
          <p:cNvPr id="12" name="5 Gráfico">
            <a:extLst>
              <a:ext uri="{FF2B5EF4-FFF2-40B4-BE49-F238E27FC236}">
                <a16:creationId xmlns:a16="http://schemas.microsoft.com/office/drawing/2014/main" id="{645C4D2E-163D-46B7-8BE9-A56E201461D0}"/>
              </a:ext>
            </a:extLst>
          </p:cNvPr>
          <p:cNvGraphicFramePr>
            <a:graphicFrameLocks/>
          </p:cNvGraphicFramePr>
          <p:nvPr/>
        </p:nvGraphicFramePr>
        <p:xfrm>
          <a:off x="128588" y="1776336"/>
          <a:ext cx="8928100" cy="5121428"/>
        </p:xfrm>
        <a:graphic>
          <a:graphicData uri="http://schemas.openxmlformats.org/drawingml/2006/chart">
            <c:chart xmlns:c="http://schemas.openxmlformats.org/drawingml/2006/chart" xmlns:r="http://schemas.openxmlformats.org/officeDocument/2006/relationships" r:id="rId5"/>
          </a:graphicData>
        </a:graphic>
      </p:graphicFrame>
      <p:sp>
        <p:nvSpPr>
          <p:cNvPr id="13" name="6 Rectángulo">
            <a:extLst>
              <a:ext uri="{FF2B5EF4-FFF2-40B4-BE49-F238E27FC236}">
                <a16:creationId xmlns:a16="http://schemas.microsoft.com/office/drawing/2014/main" id="{171920F3-5538-49A2-B399-35EC10978F52}"/>
              </a:ext>
            </a:extLst>
          </p:cNvPr>
          <p:cNvSpPr/>
          <p:nvPr/>
        </p:nvSpPr>
        <p:spPr>
          <a:xfrm>
            <a:off x="536575" y="5762625"/>
            <a:ext cx="627063" cy="32385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60,6%</a:t>
            </a:r>
          </a:p>
        </p:txBody>
      </p:sp>
      <p:sp>
        <p:nvSpPr>
          <p:cNvPr id="14" name="9 Rectángulo">
            <a:extLst>
              <a:ext uri="{FF2B5EF4-FFF2-40B4-BE49-F238E27FC236}">
                <a16:creationId xmlns:a16="http://schemas.microsoft.com/office/drawing/2014/main" id="{B9607211-2E3E-4DDA-851E-B01EB343CE29}"/>
              </a:ext>
            </a:extLst>
          </p:cNvPr>
          <p:cNvSpPr/>
          <p:nvPr/>
        </p:nvSpPr>
        <p:spPr>
          <a:xfrm>
            <a:off x="3290888" y="5229225"/>
            <a:ext cx="723900" cy="32385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defRPr/>
            </a:pPr>
            <a:r>
              <a:rPr lang="es-CO" sz="900" b="1" dirty="0">
                <a:solidFill>
                  <a:sysClr val="windowText" lastClr="000000"/>
                </a:solidFill>
              </a:rPr>
              <a:t>62,2%</a:t>
            </a:r>
          </a:p>
        </p:txBody>
      </p:sp>
      <p:sp>
        <p:nvSpPr>
          <p:cNvPr id="15" name="14 Rectángulo">
            <a:extLst>
              <a:ext uri="{FF2B5EF4-FFF2-40B4-BE49-F238E27FC236}">
                <a16:creationId xmlns:a16="http://schemas.microsoft.com/office/drawing/2014/main" id="{8AD50853-B610-4B58-8BD1-3FB8C43B0CB1}"/>
              </a:ext>
            </a:extLst>
          </p:cNvPr>
          <p:cNvSpPr/>
          <p:nvPr/>
        </p:nvSpPr>
        <p:spPr>
          <a:xfrm>
            <a:off x="3470275" y="5646738"/>
            <a:ext cx="544513" cy="31908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defRPr/>
            </a:pPr>
            <a:r>
              <a:rPr lang="es-CO" sz="900" b="1" dirty="0">
                <a:solidFill>
                  <a:srgbClr val="B47800"/>
                </a:solidFill>
              </a:rPr>
              <a:t>37,8%</a:t>
            </a:r>
          </a:p>
        </p:txBody>
      </p:sp>
      <p:sp>
        <p:nvSpPr>
          <p:cNvPr id="16" name="10 Rectángulo">
            <a:extLst>
              <a:ext uri="{FF2B5EF4-FFF2-40B4-BE49-F238E27FC236}">
                <a16:creationId xmlns:a16="http://schemas.microsoft.com/office/drawing/2014/main" id="{4C3DFBFD-FBB0-4F60-BF04-3EFAFEA7691C}"/>
              </a:ext>
            </a:extLst>
          </p:cNvPr>
          <p:cNvSpPr/>
          <p:nvPr/>
        </p:nvSpPr>
        <p:spPr>
          <a:xfrm>
            <a:off x="4459288" y="4948238"/>
            <a:ext cx="987425" cy="31908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defRPr/>
            </a:pPr>
            <a:r>
              <a:rPr lang="es-CO" sz="900" b="1" dirty="0">
                <a:solidFill>
                  <a:sysClr val="windowText" lastClr="000000"/>
                </a:solidFill>
              </a:rPr>
              <a:t>53,1%</a:t>
            </a:r>
          </a:p>
        </p:txBody>
      </p:sp>
      <p:sp>
        <p:nvSpPr>
          <p:cNvPr id="17" name="15 Rectángulo">
            <a:extLst>
              <a:ext uri="{FF2B5EF4-FFF2-40B4-BE49-F238E27FC236}">
                <a16:creationId xmlns:a16="http://schemas.microsoft.com/office/drawing/2014/main" id="{C20968CB-33BD-44CF-8E33-0CFE63554293}"/>
              </a:ext>
            </a:extLst>
          </p:cNvPr>
          <p:cNvSpPr/>
          <p:nvPr/>
        </p:nvSpPr>
        <p:spPr>
          <a:xfrm>
            <a:off x="4805363" y="5534025"/>
            <a:ext cx="641350" cy="3190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defRPr/>
            </a:pPr>
            <a:r>
              <a:rPr lang="es-CO" sz="900" b="1" dirty="0">
                <a:solidFill>
                  <a:srgbClr val="B47800"/>
                </a:solidFill>
              </a:rPr>
              <a:t>46,9%</a:t>
            </a:r>
          </a:p>
        </p:txBody>
      </p:sp>
      <p:sp>
        <p:nvSpPr>
          <p:cNvPr id="23" name="12 Rectángulo">
            <a:extLst>
              <a:ext uri="{FF2B5EF4-FFF2-40B4-BE49-F238E27FC236}">
                <a16:creationId xmlns:a16="http://schemas.microsoft.com/office/drawing/2014/main" id="{DAFE9EB1-CCF3-4DC0-A828-E436B3D208AA}"/>
              </a:ext>
            </a:extLst>
          </p:cNvPr>
          <p:cNvSpPr/>
          <p:nvPr/>
        </p:nvSpPr>
        <p:spPr>
          <a:xfrm>
            <a:off x="7688263" y="2960688"/>
            <a:ext cx="646112" cy="3206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34,4%</a:t>
            </a:r>
          </a:p>
        </p:txBody>
      </p:sp>
      <p:sp>
        <p:nvSpPr>
          <p:cNvPr id="24" name="19 Rectángulo">
            <a:extLst>
              <a:ext uri="{FF2B5EF4-FFF2-40B4-BE49-F238E27FC236}">
                <a16:creationId xmlns:a16="http://schemas.microsoft.com/office/drawing/2014/main" id="{66C0CBD7-88CB-4941-ADA1-200D74566193}"/>
              </a:ext>
            </a:extLst>
          </p:cNvPr>
          <p:cNvSpPr/>
          <p:nvPr/>
        </p:nvSpPr>
        <p:spPr>
          <a:xfrm>
            <a:off x="7750175" y="4713288"/>
            <a:ext cx="584200" cy="31908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65,6%</a:t>
            </a:r>
          </a:p>
        </p:txBody>
      </p:sp>
      <p:sp>
        <p:nvSpPr>
          <p:cNvPr id="19" name="12 Rectángulo">
            <a:extLst>
              <a:ext uri="{FF2B5EF4-FFF2-40B4-BE49-F238E27FC236}">
                <a16:creationId xmlns:a16="http://schemas.microsoft.com/office/drawing/2014/main" id="{FA63D839-B9BB-44A9-99B4-36F806FB68BB}"/>
              </a:ext>
            </a:extLst>
          </p:cNvPr>
          <p:cNvSpPr/>
          <p:nvPr/>
        </p:nvSpPr>
        <p:spPr>
          <a:xfrm>
            <a:off x="6302375" y="5702300"/>
            <a:ext cx="646113" cy="3206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52,1%</a:t>
            </a:r>
          </a:p>
        </p:txBody>
      </p:sp>
      <p:sp>
        <p:nvSpPr>
          <p:cNvPr id="20" name="19 Rectángulo">
            <a:extLst>
              <a:ext uri="{FF2B5EF4-FFF2-40B4-BE49-F238E27FC236}">
                <a16:creationId xmlns:a16="http://schemas.microsoft.com/office/drawing/2014/main" id="{FB07A79F-5D56-4B09-857A-D7993C5FAF50}"/>
              </a:ext>
            </a:extLst>
          </p:cNvPr>
          <p:cNvSpPr/>
          <p:nvPr/>
        </p:nvSpPr>
        <p:spPr>
          <a:xfrm>
            <a:off x="6321425" y="5864225"/>
            <a:ext cx="584200" cy="3190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47,9%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ángulo 4">
            <a:extLst>
              <a:ext uri="{FF2B5EF4-FFF2-40B4-BE49-F238E27FC236}">
                <a16:creationId xmlns:a16="http://schemas.microsoft.com/office/drawing/2014/main" id="{C29FB4F8-33AE-48E7-A876-F10DAA4C1B2D}"/>
              </a:ext>
            </a:extLst>
          </p:cNvPr>
          <p:cNvSpPr>
            <a:spLocks noChangeArrowheads="1"/>
          </p:cNvSpPr>
          <p:nvPr/>
        </p:nvSpPr>
        <p:spPr bwMode="auto">
          <a:xfrm>
            <a:off x="231775" y="1289050"/>
            <a:ext cx="91455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MX" altLang="es-CO" sz="2200" b="1">
                <a:solidFill>
                  <a:schemeClr val="tx2"/>
                </a:solidFill>
                <a:latin typeface="Arial" panose="020B0604020202020204" pitchFamily="34" charset="0"/>
              </a:rPr>
              <a:t>RELEVANCIA DEL INFORME</a:t>
            </a:r>
            <a:endParaRPr lang="es-CO" altLang="es-CO" sz="2200" b="1">
              <a:solidFill>
                <a:schemeClr val="tx2"/>
              </a:solidFill>
              <a:latin typeface="Arial" panose="020B0604020202020204" pitchFamily="34" charset="0"/>
            </a:endParaRPr>
          </a:p>
        </p:txBody>
      </p:sp>
      <p:pic>
        <p:nvPicPr>
          <p:cNvPr id="5123" name="Imagen 18">
            <a:extLst>
              <a:ext uri="{FF2B5EF4-FFF2-40B4-BE49-F238E27FC236}">
                <a16:creationId xmlns:a16="http://schemas.microsoft.com/office/drawing/2014/main" id="{189605A6-F399-4DBF-A248-4E08BB9AFA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Imagen 19">
            <a:extLst>
              <a:ext uri="{FF2B5EF4-FFF2-40B4-BE49-F238E27FC236}">
                <a16:creationId xmlns:a16="http://schemas.microsoft.com/office/drawing/2014/main" id="{FC6A2FEC-A744-485E-B2E1-E8B449B7B73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Imagen 15">
            <a:extLst>
              <a:ext uri="{FF2B5EF4-FFF2-40B4-BE49-F238E27FC236}">
                <a16:creationId xmlns:a16="http://schemas.microsoft.com/office/drawing/2014/main" id="{BE4753A8-A358-4785-8ADD-B179E39A724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Imagen 2">
            <a:extLst>
              <a:ext uri="{FF2B5EF4-FFF2-40B4-BE49-F238E27FC236}">
                <a16:creationId xmlns:a16="http://schemas.microsoft.com/office/drawing/2014/main" id="{2CFE6926-ECA9-4240-9543-74398D62D0F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9" name="Rectángulo 6">
            <a:extLst>
              <a:ext uri="{FF2B5EF4-FFF2-40B4-BE49-F238E27FC236}">
                <a16:creationId xmlns:a16="http://schemas.microsoft.com/office/drawing/2014/main" id="{9D8CBC40-DD8C-43E7-9742-D6279A32A85C}"/>
              </a:ext>
            </a:extLst>
          </p:cNvPr>
          <p:cNvSpPr>
            <a:spLocks noChangeArrowheads="1"/>
          </p:cNvSpPr>
          <p:nvPr/>
        </p:nvSpPr>
        <p:spPr bwMode="auto">
          <a:xfrm>
            <a:off x="876300" y="2382838"/>
            <a:ext cx="8040688" cy="313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0"/>
              </a:spcAft>
              <a:defRPr/>
            </a:pPr>
            <a:r>
              <a:rPr lang="es-CO" sz="2200" dirty="0">
                <a:solidFill>
                  <a:schemeClr val="tx1">
                    <a:lumMod val="75000"/>
                    <a:lumOff val="25000"/>
                  </a:schemeClr>
                </a:solidFill>
                <a:latin typeface="+mj-lt"/>
                <a:ea typeface="Calibri" panose="020F0502020204030204" pitchFamily="34" charset="0"/>
                <a:cs typeface="Times New Roman" panose="02020603050405020304" pitchFamily="18" charset="0"/>
              </a:rPr>
              <a:t>La Superintendencia de Sociedades ofrece el día de hoy información empresarial en el Portal de Información Empresarial (PIE) de un total de 18.113 sociedades como parte de su labor misional, con el propósito de contribuir al país y al sector empresarial. </a:t>
            </a:r>
          </a:p>
          <a:p>
            <a:pPr algn="just">
              <a:spcAft>
                <a:spcPts val="0"/>
              </a:spcAft>
              <a:defRPr/>
            </a:pPr>
            <a:endParaRPr lang="es-CO" sz="2200" dirty="0">
              <a:solidFill>
                <a:schemeClr val="tx1">
                  <a:lumMod val="75000"/>
                  <a:lumOff val="25000"/>
                </a:schemeClr>
              </a:solidFill>
              <a:latin typeface="+mj-lt"/>
              <a:ea typeface="Calibri" panose="020F0502020204030204" pitchFamily="34" charset="0"/>
              <a:cs typeface="Times New Roman" panose="02020603050405020304" pitchFamily="18" charset="0"/>
            </a:endParaRPr>
          </a:p>
          <a:p>
            <a:pPr algn="just">
              <a:spcAft>
                <a:spcPts val="0"/>
              </a:spcAft>
              <a:defRPr/>
            </a:pPr>
            <a:r>
              <a:rPr lang="es-CO" sz="2200" dirty="0">
                <a:solidFill>
                  <a:schemeClr val="tx1">
                    <a:lumMod val="75000"/>
                    <a:lumOff val="25000"/>
                  </a:schemeClr>
                </a:solidFill>
                <a:latin typeface="+mj-lt"/>
                <a:ea typeface="Calibri" panose="020F0502020204030204" pitchFamily="34" charset="0"/>
                <a:cs typeface="Times New Roman" panose="02020603050405020304" pitchFamily="18" charset="0"/>
              </a:rPr>
              <a:t>Adicionalmente, prepara un informe de las nueve mil empresas siguientes (excluyendo las mil primeras), más grandes </a:t>
            </a:r>
            <a:r>
              <a:rPr lang="es-CO" sz="2200" dirty="0">
                <a:solidFill>
                  <a:schemeClr val="tx1">
                    <a:lumMod val="75000"/>
                    <a:lumOff val="25000"/>
                  </a:schemeClr>
                </a:solidFill>
                <a:ea typeface="Calibri" panose="020F0502020204030204" pitchFamily="34" charset="0"/>
                <a:cs typeface="Times New Roman" panose="02020603050405020304" pitchFamily="18" charset="0"/>
              </a:rPr>
              <a:t>del país</a:t>
            </a:r>
            <a:r>
              <a:rPr lang="es-CO" sz="2200" dirty="0">
                <a:solidFill>
                  <a:schemeClr val="tx1">
                    <a:lumMod val="75000"/>
                    <a:lumOff val="25000"/>
                  </a:schemeClr>
                </a:solidFill>
                <a:latin typeface="+mj-lt"/>
                <a:ea typeface="Calibri" panose="020F0502020204030204" pitchFamily="34" charset="0"/>
                <a:cs typeface="Times New Roman" panose="02020603050405020304" pitchFamily="18" charset="0"/>
              </a:rPr>
              <a:t> por ingresos operacionales, con información propia y de otras fuentes públicas</a:t>
            </a:r>
            <a:r>
              <a:rPr lang="es-ES" sz="2200" dirty="0">
                <a:solidFill>
                  <a:schemeClr val="tx1">
                    <a:lumMod val="75000"/>
                    <a:lumOff val="25000"/>
                  </a:schemeClr>
                </a:solidFill>
                <a:latin typeface="+mj-lt"/>
                <a:ea typeface="Calibri" panose="020F0502020204030204" pitchFamily="34" charset="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5 Gráfico">
            <a:extLst>
              <a:ext uri="{FF2B5EF4-FFF2-40B4-BE49-F238E27FC236}">
                <a16:creationId xmlns:a16="http://schemas.microsoft.com/office/drawing/2014/main" id="{182C5557-6326-4D06-A92F-9EDBE4D7974A}"/>
              </a:ext>
            </a:extLst>
          </p:cNvPr>
          <p:cNvGraphicFramePr>
            <a:graphicFrameLocks/>
          </p:cNvGraphicFramePr>
          <p:nvPr/>
        </p:nvGraphicFramePr>
        <p:xfrm>
          <a:off x="254000" y="2486342"/>
          <a:ext cx="8780916" cy="4132263"/>
        </p:xfrm>
        <a:graphic>
          <a:graphicData uri="http://schemas.openxmlformats.org/drawingml/2006/chart">
            <c:chart xmlns:c="http://schemas.openxmlformats.org/drawingml/2006/chart" xmlns:r="http://schemas.openxmlformats.org/officeDocument/2006/relationships" r:id="rId2"/>
          </a:graphicData>
        </a:graphic>
      </p:graphicFrame>
      <p:pic>
        <p:nvPicPr>
          <p:cNvPr id="23555" name="Imagen 18">
            <a:extLst>
              <a:ext uri="{FF2B5EF4-FFF2-40B4-BE49-F238E27FC236}">
                <a16:creationId xmlns:a16="http://schemas.microsoft.com/office/drawing/2014/main" id="{6C52A95F-D5F6-4AAF-B790-06666C3A4D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Imagen 19">
            <a:extLst>
              <a:ext uri="{FF2B5EF4-FFF2-40B4-BE49-F238E27FC236}">
                <a16:creationId xmlns:a16="http://schemas.microsoft.com/office/drawing/2014/main" id="{F72ECD90-A404-4D42-992A-864F16CFEEA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Imagen 15">
            <a:extLst>
              <a:ext uri="{FF2B5EF4-FFF2-40B4-BE49-F238E27FC236}">
                <a16:creationId xmlns:a16="http://schemas.microsoft.com/office/drawing/2014/main" id="{FA09417F-AC06-413A-8544-097EC0AAFEE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Imagen 2">
            <a:extLst>
              <a:ext uri="{FF2B5EF4-FFF2-40B4-BE49-F238E27FC236}">
                <a16:creationId xmlns:a16="http://schemas.microsoft.com/office/drawing/2014/main" id="{46F4ACAC-2F60-472E-8734-01E35A8034A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ángulo 8">
            <a:extLst>
              <a:ext uri="{FF2B5EF4-FFF2-40B4-BE49-F238E27FC236}">
                <a16:creationId xmlns:a16="http://schemas.microsoft.com/office/drawing/2014/main" id="{21449835-4489-4FD0-8FB2-0521FB485231}"/>
              </a:ext>
            </a:extLst>
          </p:cNvPr>
          <p:cNvSpPr/>
          <p:nvPr/>
        </p:nvSpPr>
        <p:spPr>
          <a:xfrm>
            <a:off x="231775" y="1006475"/>
            <a:ext cx="9145588"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ESTADO DE SITUACIÓN FINANCIERA 9.000 EMPRESAS SIGUIENTES</a:t>
            </a:r>
          </a:p>
          <a:p>
            <a:pPr algn="ctr" eaLnBrk="1" hangingPunct="1">
              <a:defRPr/>
            </a:pPr>
            <a:r>
              <a:rPr lang="es-ES" altLang="es-CO" sz="1800" b="1" dirty="0">
                <a:solidFill>
                  <a:schemeClr val="accent1">
                    <a:lumMod val="75000"/>
                  </a:schemeClr>
                </a:solidFill>
                <a:latin typeface="Arial" panose="020B0604020202020204" pitchFamily="34" charset="0"/>
              </a:rPr>
              <a:t>POR REGIÓN – BILLONES DE PESOS</a:t>
            </a:r>
            <a:endParaRPr lang="es-CO" altLang="es-CO" sz="1800" b="1" dirty="0">
              <a:solidFill>
                <a:schemeClr val="accent1">
                  <a:lumMod val="75000"/>
                </a:schemeClr>
              </a:solidFill>
              <a:latin typeface="Arial" panose="020B0604020202020204" pitchFamily="34" charset="0"/>
            </a:endParaRPr>
          </a:p>
        </p:txBody>
      </p:sp>
      <p:sp>
        <p:nvSpPr>
          <p:cNvPr id="10" name="Rectángulo 9">
            <a:extLst>
              <a:ext uri="{FF2B5EF4-FFF2-40B4-BE49-F238E27FC236}">
                <a16:creationId xmlns:a16="http://schemas.microsoft.com/office/drawing/2014/main" id="{5E2D88C5-B4AC-4F94-A58B-2A93E4A671E7}"/>
              </a:ext>
            </a:extLst>
          </p:cNvPr>
          <p:cNvSpPr/>
          <p:nvPr/>
        </p:nvSpPr>
        <p:spPr>
          <a:xfrm>
            <a:off x="6943725" y="2063750"/>
            <a:ext cx="139700" cy="139700"/>
          </a:xfrm>
          <a:prstGeom prst="rect">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O"/>
          </a:p>
        </p:txBody>
      </p:sp>
      <p:sp>
        <p:nvSpPr>
          <p:cNvPr id="11" name="Rectángulo 10">
            <a:extLst>
              <a:ext uri="{FF2B5EF4-FFF2-40B4-BE49-F238E27FC236}">
                <a16:creationId xmlns:a16="http://schemas.microsoft.com/office/drawing/2014/main" id="{368AD18B-B9A8-498F-9682-A9001725BF94}"/>
              </a:ext>
            </a:extLst>
          </p:cNvPr>
          <p:cNvSpPr/>
          <p:nvPr/>
        </p:nvSpPr>
        <p:spPr>
          <a:xfrm>
            <a:off x="5645150" y="2058988"/>
            <a:ext cx="139700" cy="139700"/>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O"/>
          </a:p>
        </p:txBody>
      </p:sp>
      <p:sp>
        <p:nvSpPr>
          <p:cNvPr id="23562" name="CuadroTexto 2">
            <a:extLst>
              <a:ext uri="{FF2B5EF4-FFF2-40B4-BE49-F238E27FC236}">
                <a16:creationId xmlns:a16="http://schemas.microsoft.com/office/drawing/2014/main" id="{D646881F-AE3D-48DA-8DB4-3308BE481F48}"/>
              </a:ext>
            </a:extLst>
          </p:cNvPr>
          <p:cNvSpPr txBox="1">
            <a:spLocks noChangeArrowheads="1"/>
          </p:cNvSpPr>
          <p:nvPr/>
        </p:nvSpPr>
        <p:spPr bwMode="auto">
          <a:xfrm>
            <a:off x="5784850" y="1997075"/>
            <a:ext cx="119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400"/>
              <a:t>Pasivo </a:t>
            </a:r>
          </a:p>
        </p:txBody>
      </p:sp>
      <p:sp>
        <p:nvSpPr>
          <p:cNvPr id="23563" name="CuadroTexto 42">
            <a:extLst>
              <a:ext uri="{FF2B5EF4-FFF2-40B4-BE49-F238E27FC236}">
                <a16:creationId xmlns:a16="http://schemas.microsoft.com/office/drawing/2014/main" id="{6B0065C9-AC72-451A-B74C-C9DA71A6B91A}"/>
              </a:ext>
            </a:extLst>
          </p:cNvPr>
          <p:cNvSpPr txBox="1">
            <a:spLocks noChangeArrowheads="1"/>
          </p:cNvSpPr>
          <p:nvPr/>
        </p:nvSpPr>
        <p:spPr bwMode="auto">
          <a:xfrm>
            <a:off x="7083425" y="1974850"/>
            <a:ext cx="11953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400"/>
              <a:t>Patrimonio</a:t>
            </a:r>
          </a:p>
        </p:txBody>
      </p:sp>
      <p:sp>
        <p:nvSpPr>
          <p:cNvPr id="14" name="7 Rectángulo">
            <a:extLst>
              <a:ext uri="{FF2B5EF4-FFF2-40B4-BE49-F238E27FC236}">
                <a16:creationId xmlns:a16="http://schemas.microsoft.com/office/drawing/2014/main" id="{4623F536-965D-4114-9B33-46B0D04DFB89}"/>
              </a:ext>
            </a:extLst>
          </p:cNvPr>
          <p:cNvSpPr/>
          <p:nvPr/>
        </p:nvSpPr>
        <p:spPr>
          <a:xfrm>
            <a:off x="725488" y="4983163"/>
            <a:ext cx="617537" cy="3270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45,8%</a:t>
            </a:r>
          </a:p>
        </p:txBody>
      </p:sp>
      <p:sp>
        <p:nvSpPr>
          <p:cNvPr id="17" name="13 Rectángulo">
            <a:extLst>
              <a:ext uri="{FF2B5EF4-FFF2-40B4-BE49-F238E27FC236}">
                <a16:creationId xmlns:a16="http://schemas.microsoft.com/office/drawing/2014/main" id="{369F1BB2-D3ED-47D2-9DCC-3571367CB9F9}"/>
              </a:ext>
            </a:extLst>
          </p:cNvPr>
          <p:cNvSpPr/>
          <p:nvPr/>
        </p:nvSpPr>
        <p:spPr>
          <a:xfrm>
            <a:off x="681038" y="5335588"/>
            <a:ext cx="704850" cy="322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54,2%</a:t>
            </a:r>
          </a:p>
        </p:txBody>
      </p:sp>
      <p:sp>
        <p:nvSpPr>
          <p:cNvPr id="18" name="7 Rectángulo">
            <a:extLst>
              <a:ext uri="{FF2B5EF4-FFF2-40B4-BE49-F238E27FC236}">
                <a16:creationId xmlns:a16="http://schemas.microsoft.com/office/drawing/2014/main" id="{00F920D9-FEDC-4474-8B77-462EECEA6D7E}"/>
              </a:ext>
            </a:extLst>
          </p:cNvPr>
          <p:cNvSpPr/>
          <p:nvPr/>
        </p:nvSpPr>
        <p:spPr>
          <a:xfrm>
            <a:off x="1952625" y="3482975"/>
            <a:ext cx="617538" cy="3254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45,1%</a:t>
            </a:r>
          </a:p>
        </p:txBody>
      </p:sp>
      <p:sp>
        <p:nvSpPr>
          <p:cNvPr id="19" name="13 Rectángulo">
            <a:extLst>
              <a:ext uri="{FF2B5EF4-FFF2-40B4-BE49-F238E27FC236}">
                <a16:creationId xmlns:a16="http://schemas.microsoft.com/office/drawing/2014/main" id="{9E35295D-A503-446F-AE75-1422AD6866FD}"/>
              </a:ext>
            </a:extLst>
          </p:cNvPr>
          <p:cNvSpPr/>
          <p:nvPr/>
        </p:nvSpPr>
        <p:spPr>
          <a:xfrm>
            <a:off x="1909763" y="4670425"/>
            <a:ext cx="704850" cy="3206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54,9%</a:t>
            </a:r>
          </a:p>
        </p:txBody>
      </p:sp>
      <p:sp>
        <p:nvSpPr>
          <p:cNvPr id="20" name="7 Rectángulo">
            <a:extLst>
              <a:ext uri="{FF2B5EF4-FFF2-40B4-BE49-F238E27FC236}">
                <a16:creationId xmlns:a16="http://schemas.microsoft.com/office/drawing/2014/main" id="{301A4A9A-30C6-4C2B-8D0B-3D51D6CB18AD}"/>
              </a:ext>
            </a:extLst>
          </p:cNvPr>
          <p:cNvSpPr/>
          <p:nvPr/>
        </p:nvSpPr>
        <p:spPr>
          <a:xfrm>
            <a:off x="3227388" y="5402263"/>
            <a:ext cx="619125" cy="32543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56,7%</a:t>
            </a:r>
          </a:p>
        </p:txBody>
      </p:sp>
      <p:sp>
        <p:nvSpPr>
          <p:cNvPr id="21" name="13 Rectángulo">
            <a:extLst>
              <a:ext uri="{FF2B5EF4-FFF2-40B4-BE49-F238E27FC236}">
                <a16:creationId xmlns:a16="http://schemas.microsoft.com/office/drawing/2014/main" id="{D9202E29-5398-434A-97C6-EE6BE3DDBC5F}"/>
              </a:ext>
            </a:extLst>
          </p:cNvPr>
          <p:cNvSpPr/>
          <p:nvPr/>
        </p:nvSpPr>
        <p:spPr>
          <a:xfrm>
            <a:off x="3171825" y="5532438"/>
            <a:ext cx="704850" cy="322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43,3%</a:t>
            </a:r>
          </a:p>
        </p:txBody>
      </p:sp>
      <p:sp>
        <p:nvSpPr>
          <p:cNvPr id="22" name="7 Rectángulo">
            <a:extLst>
              <a:ext uri="{FF2B5EF4-FFF2-40B4-BE49-F238E27FC236}">
                <a16:creationId xmlns:a16="http://schemas.microsoft.com/office/drawing/2014/main" id="{5CE4AF9D-2CBE-4EE4-ACD5-4EC54E92CF4F}"/>
              </a:ext>
            </a:extLst>
          </p:cNvPr>
          <p:cNvSpPr/>
          <p:nvPr/>
        </p:nvSpPr>
        <p:spPr>
          <a:xfrm>
            <a:off x="4398963" y="5308600"/>
            <a:ext cx="617537" cy="3270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50,6%</a:t>
            </a:r>
          </a:p>
        </p:txBody>
      </p:sp>
      <p:sp>
        <p:nvSpPr>
          <p:cNvPr id="23" name="13 Rectángulo">
            <a:extLst>
              <a:ext uri="{FF2B5EF4-FFF2-40B4-BE49-F238E27FC236}">
                <a16:creationId xmlns:a16="http://schemas.microsoft.com/office/drawing/2014/main" id="{D5A97662-FC54-4D65-9219-C03D4AE5D182}"/>
              </a:ext>
            </a:extLst>
          </p:cNvPr>
          <p:cNvSpPr/>
          <p:nvPr/>
        </p:nvSpPr>
        <p:spPr>
          <a:xfrm>
            <a:off x="4287838" y="5489575"/>
            <a:ext cx="830262" cy="3222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49,4%</a:t>
            </a:r>
          </a:p>
        </p:txBody>
      </p:sp>
      <p:sp>
        <p:nvSpPr>
          <p:cNvPr id="24" name="7 Rectángulo">
            <a:extLst>
              <a:ext uri="{FF2B5EF4-FFF2-40B4-BE49-F238E27FC236}">
                <a16:creationId xmlns:a16="http://schemas.microsoft.com/office/drawing/2014/main" id="{C2E0DFA1-8EF8-45EF-A161-A46A5FDE5A4A}"/>
              </a:ext>
            </a:extLst>
          </p:cNvPr>
          <p:cNvSpPr/>
          <p:nvPr/>
        </p:nvSpPr>
        <p:spPr>
          <a:xfrm>
            <a:off x="5621338" y="5205413"/>
            <a:ext cx="619125" cy="3270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40,7%</a:t>
            </a:r>
          </a:p>
        </p:txBody>
      </p:sp>
      <p:sp>
        <p:nvSpPr>
          <p:cNvPr id="25" name="13 Rectángulo">
            <a:extLst>
              <a:ext uri="{FF2B5EF4-FFF2-40B4-BE49-F238E27FC236}">
                <a16:creationId xmlns:a16="http://schemas.microsoft.com/office/drawing/2014/main" id="{87776C24-3BF3-4A9D-AE98-A9ABF9CC94F5}"/>
              </a:ext>
            </a:extLst>
          </p:cNvPr>
          <p:cNvSpPr/>
          <p:nvPr/>
        </p:nvSpPr>
        <p:spPr>
          <a:xfrm>
            <a:off x="5516563" y="5505450"/>
            <a:ext cx="828675" cy="3206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59,3%</a:t>
            </a:r>
          </a:p>
        </p:txBody>
      </p:sp>
      <p:sp>
        <p:nvSpPr>
          <p:cNvPr id="26" name="7 Rectángulo">
            <a:extLst>
              <a:ext uri="{FF2B5EF4-FFF2-40B4-BE49-F238E27FC236}">
                <a16:creationId xmlns:a16="http://schemas.microsoft.com/office/drawing/2014/main" id="{E22ABC60-C1DF-4929-BE27-8032DC100F13}"/>
              </a:ext>
            </a:extLst>
          </p:cNvPr>
          <p:cNvSpPr/>
          <p:nvPr/>
        </p:nvSpPr>
        <p:spPr>
          <a:xfrm>
            <a:off x="6829425" y="5435600"/>
            <a:ext cx="619125" cy="3270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54,9%</a:t>
            </a:r>
          </a:p>
        </p:txBody>
      </p:sp>
      <p:sp>
        <p:nvSpPr>
          <p:cNvPr id="27" name="13 Rectángulo">
            <a:extLst>
              <a:ext uri="{FF2B5EF4-FFF2-40B4-BE49-F238E27FC236}">
                <a16:creationId xmlns:a16="http://schemas.microsoft.com/office/drawing/2014/main" id="{3FACE53C-AD1B-4591-AB58-DC0B8080FCAA}"/>
              </a:ext>
            </a:extLst>
          </p:cNvPr>
          <p:cNvSpPr/>
          <p:nvPr/>
        </p:nvSpPr>
        <p:spPr>
          <a:xfrm>
            <a:off x="6724650" y="5581650"/>
            <a:ext cx="828675" cy="3222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45,1%</a:t>
            </a:r>
          </a:p>
        </p:txBody>
      </p:sp>
      <p:sp>
        <p:nvSpPr>
          <p:cNvPr id="28" name="7 Rectángulo">
            <a:extLst>
              <a:ext uri="{FF2B5EF4-FFF2-40B4-BE49-F238E27FC236}">
                <a16:creationId xmlns:a16="http://schemas.microsoft.com/office/drawing/2014/main" id="{E6580080-E047-4E58-9B00-E2EB1E55A675}"/>
              </a:ext>
            </a:extLst>
          </p:cNvPr>
          <p:cNvSpPr/>
          <p:nvPr/>
        </p:nvSpPr>
        <p:spPr>
          <a:xfrm>
            <a:off x="8047038" y="5438775"/>
            <a:ext cx="619125" cy="3270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ysClr val="windowText" lastClr="000000"/>
                </a:solidFill>
              </a:rPr>
              <a:t>57,0%</a:t>
            </a:r>
          </a:p>
        </p:txBody>
      </p:sp>
      <p:sp>
        <p:nvSpPr>
          <p:cNvPr id="29" name="13 Rectángulo">
            <a:extLst>
              <a:ext uri="{FF2B5EF4-FFF2-40B4-BE49-F238E27FC236}">
                <a16:creationId xmlns:a16="http://schemas.microsoft.com/office/drawing/2014/main" id="{C8127B38-9A27-44D7-B3B1-A0BF4BEA1EE3}"/>
              </a:ext>
            </a:extLst>
          </p:cNvPr>
          <p:cNvSpPr/>
          <p:nvPr/>
        </p:nvSpPr>
        <p:spPr>
          <a:xfrm>
            <a:off x="7942263" y="5567363"/>
            <a:ext cx="828675" cy="3206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es-CO" sz="900" b="1" dirty="0">
                <a:solidFill>
                  <a:srgbClr val="B47800"/>
                </a:solidFill>
              </a:rPr>
              <a:t>43,0%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Imagen 18">
            <a:extLst>
              <a:ext uri="{FF2B5EF4-FFF2-40B4-BE49-F238E27FC236}">
                <a16:creationId xmlns:a16="http://schemas.microsoft.com/office/drawing/2014/main" id="{29F0B11F-D062-4A99-888E-1310E91950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9" name="Imagen 19">
            <a:extLst>
              <a:ext uri="{FF2B5EF4-FFF2-40B4-BE49-F238E27FC236}">
                <a16:creationId xmlns:a16="http://schemas.microsoft.com/office/drawing/2014/main" id="{6E0C6859-8B71-402B-9F72-81A7AA8651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Imagen 15">
            <a:extLst>
              <a:ext uri="{FF2B5EF4-FFF2-40B4-BE49-F238E27FC236}">
                <a16:creationId xmlns:a16="http://schemas.microsoft.com/office/drawing/2014/main" id="{EE89AB75-F05E-4FE3-9D7B-F22786E7332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Imagen 2">
            <a:extLst>
              <a:ext uri="{FF2B5EF4-FFF2-40B4-BE49-F238E27FC236}">
                <a16:creationId xmlns:a16="http://schemas.microsoft.com/office/drawing/2014/main" id="{31E58FB5-FB64-467B-844D-08F221117E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Rectángulo 8">
            <a:extLst>
              <a:ext uri="{FF2B5EF4-FFF2-40B4-BE49-F238E27FC236}">
                <a16:creationId xmlns:a16="http://schemas.microsoft.com/office/drawing/2014/main" id="{F5BDB7BE-9D90-4CA0-8FE4-8798BE604D87}"/>
              </a:ext>
            </a:extLst>
          </p:cNvPr>
          <p:cNvSpPr>
            <a:spLocks noChangeArrowheads="1"/>
          </p:cNvSpPr>
          <p:nvPr/>
        </p:nvSpPr>
        <p:spPr bwMode="auto">
          <a:xfrm>
            <a:off x="231775" y="1006475"/>
            <a:ext cx="9145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s-ES" altLang="es-CO" sz="1800" b="1">
                <a:solidFill>
                  <a:srgbClr val="376092"/>
                </a:solidFill>
                <a:latin typeface="Arial" panose="020B0604020202020204" pitchFamily="34" charset="0"/>
              </a:rPr>
              <a:t>RENTABILIDAD POR REGIONES DE LAS 9.000 SIGUIENTES EMPRESAS MÁS GRANDES PORCENTAJES 2018</a:t>
            </a:r>
            <a:endParaRPr lang="es-CO" altLang="es-CO" sz="1800" b="1">
              <a:solidFill>
                <a:srgbClr val="376092"/>
              </a:solidFill>
              <a:latin typeface="Arial" panose="020B0604020202020204" pitchFamily="34" charset="0"/>
            </a:endParaRPr>
          </a:p>
        </p:txBody>
      </p:sp>
      <p:sp>
        <p:nvSpPr>
          <p:cNvPr id="24583" name="Rectángulo 12">
            <a:extLst>
              <a:ext uri="{FF2B5EF4-FFF2-40B4-BE49-F238E27FC236}">
                <a16:creationId xmlns:a16="http://schemas.microsoft.com/office/drawing/2014/main" id="{D81DAFB3-E7E9-4689-84FA-C793460D0B3A}"/>
              </a:ext>
            </a:extLst>
          </p:cNvPr>
          <p:cNvSpPr>
            <a:spLocks noChangeArrowheads="1"/>
          </p:cNvSpPr>
          <p:nvPr/>
        </p:nvSpPr>
        <p:spPr bwMode="auto">
          <a:xfrm>
            <a:off x="231775" y="6308725"/>
            <a:ext cx="598487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 altLang="es-CO" sz="1400">
                <a:solidFill>
                  <a:srgbClr val="31859C"/>
                </a:solidFill>
              </a:rPr>
              <a:t>Margen Neto = Ganancia (Pérdida) / Ingresos Operacionales</a:t>
            </a:r>
            <a:endParaRPr lang="es-CO" altLang="es-CO" sz="1400">
              <a:solidFill>
                <a:srgbClr val="31859C"/>
              </a:solidFill>
            </a:endParaRPr>
          </a:p>
          <a:p>
            <a:r>
              <a:rPr lang="es-ES" altLang="es-CO" sz="1400">
                <a:solidFill>
                  <a:srgbClr val="31859C"/>
                </a:solidFill>
              </a:rPr>
              <a:t>ROE = Ganancia (Pérdida) / Patrimonio</a:t>
            </a:r>
          </a:p>
          <a:p>
            <a:r>
              <a:rPr lang="es-ES" altLang="es-CO" sz="1400">
                <a:solidFill>
                  <a:srgbClr val="31859C"/>
                </a:solidFill>
              </a:rPr>
              <a:t>ROA = Ganancia (Pérdida) / Activos</a:t>
            </a:r>
          </a:p>
        </p:txBody>
      </p:sp>
      <p:graphicFrame>
        <p:nvGraphicFramePr>
          <p:cNvPr id="9" name="Gráfico 8">
            <a:extLst>
              <a:ext uri="{FF2B5EF4-FFF2-40B4-BE49-F238E27FC236}">
                <a16:creationId xmlns:a16="http://schemas.microsoft.com/office/drawing/2014/main" id="{E26AB222-7A64-4D36-B60A-9742E32C4076}"/>
              </a:ext>
            </a:extLst>
          </p:cNvPr>
          <p:cNvGraphicFramePr>
            <a:graphicFrameLocks/>
          </p:cNvGraphicFramePr>
          <p:nvPr/>
        </p:nvGraphicFramePr>
        <p:xfrm>
          <a:off x="681718" y="2041139"/>
          <a:ext cx="7811861" cy="377666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Imagen 18">
            <a:extLst>
              <a:ext uri="{FF2B5EF4-FFF2-40B4-BE49-F238E27FC236}">
                <a16:creationId xmlns:a16="http://schemas.microsoft.com/office/drawing/2014/main" id="{5EF09104-37AC-466A-A749-B9A545075D4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Imagen 19">
            <a:extLst>
              <a:ext uri="{FF2B5EF4-FFF2-40B4-BE49-F238E27FC236}">
                <a16:creationId xmlns:a16="http://schemas.microsoft.com/office/drawing/2014/main" id="{DE81DF73-E48E-452D-B551-9CAD5DB0EAA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Imagen 15">
            <a:extLst>
              <a:ext uri="{FF2B5EF4-FFF2-40B4-BE49-F238E27FC236}">
                <a16:creationId xmlns:a16="http://schemas.microsoft.com/office/drawing/2014/main" id="{25DB6067-EFCE-4F7E-8107-CC80D50B871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Imagen 2">
            <a:extLst>
              <a:ext uri="{FF2B5EF4-FFF2-40B4-BE49-F238E27FC236}">
                <a16:creationId xmlns:a16="http://schemas.microsoft.com/office/drawing/2014/main" id="{91FA5055-6CDB-4A44-9554-0C200201B0F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ángulo 8">
            <a:extLst>
              <a:ext uri="{FF2B5EF4-FFF2-40B4-BE49-F238E27FC236}">
                <a16:creationId xmlns:a16="http://schemas.microsoft.com/office/drawing/2014/main" id="{4E334709-97DA-45AB-BAE0-CE28870DB488}"/>
              </a:ext>
            </a:extLst>
          </p:cNvPr>
          <p:cNvSpPr/>
          <p:nvPr/>
        </p:nvSpPr>
        <p:spPr>
          <a:xfrm>
            <a:off x="231775" y="1006475"/>
            <a:ext cx="9145588" cy="646113"/>
          </a:xfrm>
          <a:prstGeom prst="rect">
            <a:avLst/>
          </a:prstGeom>
        </p:spPr>
        <p:txBody>
          <a:bodyPr>
            <a:spAutoFit/>
          </a:bodyPr>
          <a:lstStyle/>
          <a:p>
            <a:pPr algn="ctr" eaLnBrk="1" hangingPunct="1">
              <a:defRPr/>
            </a:pPr>
            <a:r>
              <a:rPr lang="es-ES" altLang="es-CO" sz="1800" b="1" dirty="0">
                <a:solidFill>
                  <a:schemeClr val="accent1">
                    <a:lumMod val="75000"/>
                  </a:schemeClr>
                </a:solidFill>
                <a:latin typeface="Arial" panose="020B0604020202020204" pitchFamily="34" charset="0"/>
              </a:rPr>
              <a:t>RENTABILIDAD POR SECTORES DE LAS 9.000 SIGUIENTES EMPRESAS MÁS GRANDES PORCENTAJES 2018</a:t>
            </a:r>
            <a:endParaRPr lang="es-CO" altLang="es-CO" sz="1800" b="1" dirty="0">
              <a:solidFill>
                <a:schemeClr val="accent1">
                  <a:lumMod val="75000"/>
                </a:schemeClr>
              </a:solidFill>
              <a:latin typeface="Arial" panose="020B0604020202020204" pitchFamily="34" charset="0"/>
            </a:endParaRPr>
          </a:p>
        </p:txBody>
      </p:sp>
      <p:graphicFrame>
        <p:nvGraphicFramePr>
          <p:cNvPr id="12" name="Gráfico 11">
            <a:extLst>
              <a:ext uri="{FF2B5EF4-FFF2-40B4-BE49-F238E27FC236}">
                <a16:creationId xmlns:a16="http://schemas.microsoft.com/office/drawing/2014/main" id="{FA3E3E2C-9905-42C3-ABFD-C72856127586}"/>
              </a:ext>
            </a:extLst>
          </p:cNvPr>
          <p:cNvGraphicFramePr>
            <a:graphicFrameLocks/>
          </p:cNvGraphicFramePr>
          <p:nvPr/>
        </p:nvGraphicFramePr>
        <p:xfrm>
          <a:off x="400050" y="1962150"/>
          <a:ext cx="8648700" cy="4846638"/>
        </p:xfrm>
        <a:graphic>
          <a:graphicData uri="http://schemas.openxmlformats.org/drawingml/2006/chart">
            <c:chart xmlns:c="http://schemas.openxmlformats.org/drawingml/2006/chart" xmlns:r="http://schemas.openxmlformats.org/officeDocument/2006/relationships" r:id="rId5"/>
          </a:graphicData>
        </a:graphic>
      </p:graphicFrame>
      <p:sp>
        <p:nvSpPr>
          <p:cNvPr id="13" name="Rectángulo 12">
            <a:extLst>
              <a:ext uri="{FF2B5EF4-FFF2-40B4-BE49-F238E27FC236}">
                <a16:creationId xmlns:a16="http://schemas.microsoft.com/office/drawing/2014/main" id="{A5C955D8-C838-4055-A093-4E0B4B521ED5}"/>
              </a:ext>
            </a:extLst>
          </p:cNvPr>
          <p:cNvSpPr/>
          <p:nvPr/>
        </p:nvSpPr>
        <p:spPr>
          <a:xfrm>
            <a:off x="231775" y="6308725"/>
            <a:ext cx="5984875" cy="738188"/>
          </a:xfrm>
          <a:prstGeom prst="rect">
            <a:avLst/>
          </a:prstGeom>
        </p:spPr>
        <p:txBody>
          <a:bodyPr>
            <a:spAutoFit/>
          </a:bodyPr>
          <a:lstStyle/>
          <a:p>
            <a:pPr>
              <a:defRPr/>
            </a:pPr>
            <a:r>
              <a:rPr lang="es-ES" altLang="es-CO" sz="1400" dirty="0">
                <a:solidFill>
                  <a:schemeClr val="accent5">
                    <a:lumMod val="75000"/>
                  </a:schemeClr>
                </a:solidFill>
              </a:rPr>
              <a:t>Margen Neto = Ganancia (Pérdida) / Ingresos Operacionales</a:t>
            </a:r>
            <a:endParaRPr lang="es-CO" altLang="es-CO" sz="1400" dirty="0">
              <a:solidFill>
                <a:schemeClr val="accent5">
                  <a:lumMod val="75000"/>
                </a:schemeClr>
              </a:solidFill>
            </a:endParaRPr>
          </a:p>
          <a:p>
            <a:pPr>
              <a:defRPr/>
            </a:pPr>
            <a:r>
              <a:rPr lang="es-ES" altLang="es-CO" sz="1400" dirty="0">
                <a:solidFill>
                  <a:schemeClr val="accent5">
                    <a:lumMod val="75000"/>
                  </a:schemeClr>
                </a:solidFill>
              </a:rPr>
              <a:t>ROE = Ganancia (Pérdida) / Patrimonio</a:t>
            </a:r>
          </a:p>
          <a:p>
            <a:pPr>
              <a:defRPr/>
            </a:pPr>
            <a:r>
              <a:rPr lang="es-ES" altLang="es-CO" sz="1400" dirty="0">
                <a:solidFill>
                  <a:schemeClr val="accent5">
                    <a:lumMod val="75000"/>
                  </a:schemeClr>
                </a:solidFill>
              </a:rPr>
              <a:t>ROA = Ganancia (Pérdida) / Activos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Imagen 1">
            <a:extLst>
              <a:ext uri="{FF2B5EF4-FFF2-40B4-BE49-F238E27FC236}">
                <a16:creationId xmlns:a16="http://schemas.microsoft.com/office/drawing/2014/main" id="{1641AE0C-9F9F-490C-AB2E-4924AD0FE9A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745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ángulo 4">
            <a:extLst>
              <a:ext uri="{FF2B5EF4-FFF2-40B4-BE49-F238E27FC236}">
                <a16:creationId xmlns:a16="http://schemas.microsoft.com/office/drawing/2014/main" id="{368C403E-B51C-4D7B-A792-97BABD492BB2}"/>
              </a:ext>
            </a:extLst>
          </p:cNvPr>
          <p:cNvSpPr>
            <a:spLocks noChangeArrowheads="1"/>
          </p:cNvSpPr>
          <p:nvPr/>
        </p:nvSpPr>
        <p:spPr bwMode="auto">
          <a:xfrm>
            <a:off x="231775" y="1398588"/>
            <a:ext cx="91455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2500" b="1">
                <a:solidFill>
                  <a:schemeClr val="tx2"/>
                </a:solidFill>
                <a:latin typeface="Arial" panose="020B0604020202020204" pitchFamily="34" charset="0"/>
              </a:rPr>
              <a:t>GRANDES CONCLUSIONES</a:t>
            </a:r>
            <a:endParaRPr lang="es-CO" altLang="es-CO" sz="2500" b="1">
              <a:solidFill>
                <a:schemeClr val="tx2"/>
              </a:solidFill>
              <a:latin typeface="Arial" panose="020B0604020202020204" pitchFamily="34" charset="0"/>
            </a:endParaRPr>
          </a:p>
        </p:txBody>
      </p:sp>
      <p:pic>
        <p:nvPicPr>
          <p:cNvPr id="26628" name="Imagen 18">
            <a:extLst>
              <a:ext uri="{FF2B5EF4-FFF2-40B4-BE49-F238E27FC236}">
                <a16:creationId xmlns:a16="http://schemas.microsoft.com/office/drawing/2014/main" id="{DC005736-BCA9-4BA4-9A47-C244D52AA04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Imagen 19">
            <a:extLst>
              <a:ext uri="{FF2B5EF4-FFF2-40B4-BE49-F238E27FC236}">
                <a16:creationId xmlns:a16="http://schemas.microsoft.com/office/drawing/2014/main" id="{4E086107-4C05-4AC6-A22A-A1CEBA17156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Imagen 15">
            <a:extLst>
              <a:ext uri="{FF2B5EF4-FFF2-40B4-BE49-F238E27FC236}">
                <a16:creationId xmlns:a16="http://schemas.microsoft.com/office/drawing/2014/main" id="{81446385-22B5-44D8-B361-632012B92F6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Imagen 2">
            <a:extLst>
              <a:ext uri="{FF2B5EF4-FFF2-40B4-BE49-F238E27FC236}">
                <a16:creationId xmlns:a16="http://schemas.microsoft.com/office/drawing/2014/main" id="{86A537E5-3874-42FA-9416-51405A41F96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ángulo 3">
            <a:extLst>
              <a:ext uri="{FF2B5EF4-FFF2-40B4-BE49-F238E27FC236}">
                <a16:creationId xmlns:a16="http://schemas.microsoft.com/office/drawing/2014/main" id="{A1DD3324-94DA-416F-A7F8-EB5E75C84631}"/>
              </a:ext>
            </a:extLst>
          </p:cNvPr>
          <p:cNvSpPr>
            <a:spLocks noChangeArrowheads="1"/>
          </p:cNvSpPr>
          <p:nvPr/>
        </p:nvSpPr>
        <p:spPr bwMode="auto">
          <a:xfrm>
            <a:off x="725488" y="1608138"/>
            <a:ext cx="78168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457200" algn="l"/>
              </a:tabLst>
              <a:defRPr sz="1900">
                <a:solidFill>
                  <a:schemeClr val="tx1"/>
                </a:solidFill>
                <a:latin typeface="Calibri" panose="020F0502020204030204" pitchFamily="34" charset="0"/>
                <a:cs typeface="Arial" panose="020B0604020202020204" pitchFamily="34" charset="0"/>
              </a:defRPr>
            </a:lvl1pPr>
            <a:lvl2pPr marL="742950" indent="-285750">
              <a:tabLst>
                <a:tab pos="457200" algn="l"/>
              </a:tabLst>
              <a:defRPr sz="1900">
                <a:solidFill>
                  <a:schemeClr val="tx1"/>
                </a:solidFill>
                <a:latin typeface="Calibri" panose="020F0502020204030204" pitchFamily="34" charset="0"/>
                <a:cs typeface="Arial" panose="020B0604020202020204" pitchFamily="34" charset="0"/>
              </a:defRPr>
            </a:lvl2pPr>
            <a:lvl3pPr marL="1143000" indent="-228600">
              <a:tabLst>
                <a:tab pos="457200" algn="l"/>
              </a:tabLst>
              <a:defRPr sz="1900">
                <a:solidFill>
                  <a:schemeClr val="tx1"/>
                </a:solidFill>
                <a:latin typeface="Calibri" panose="020F0502020204030204" pitchFamily="34" charset="0"/>
                <a:cs typeface="Arial" panose="020B0604020202020204" pitchFamily="34" charset="0"/>
              </a:defRPr>
            </a:lvl3pPr>
            <a:lvl4pPr marL="1600200" indent="-228600">
              <a:tabLst>
                <a:tab pos="457200" algn="l"/>
              </a:tabLst>
              <a:defRPr sz="1900">
                <a:solidFill>
                  <a:schemeClr val="tx1"/>
                </a:solidFill>
                <a:latin typeface="Calibri" panose="020F0502020204030204" pitchFamily="34" charset="0"/>
                <a:cs typeface="Arial" panose="020B0604020202020204" pitchFamily="34" charset="0"/>
              </a:defRPr>
            </a:lvl4pPr>
            <a:lvl5pPr marL="2057400" indent="-228600">
              <a:tabLst>
                <a:tab pos="457200" algn="l"/>
              </a:tabLst>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tabLst>
                <a:tab pos="457200" algn="l"/>
              </a:tabLs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tabLst>
                <a:tab pos="457200" algn="l"/>
              </a:tabLs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tabLst>
                <a:tab pos="457200" algn="l"/>
              </a:tabLs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tabLst>
                <a:tab pos="457200" algn="l"/>
              </a:tabLst>
              <a:defRPr sz="1900">
                <a:solidFill>
                  <a:schemeClr val="tx1"/>
                </a:solidFill>
                <a:latin typeface="Calibri" panose="020F0502020204030204" pitchFamily="34" charset="0"/>
                <a:cs typeface="Arial" panose="020B0604020202020204" pitchFamily="34" charset="0"/>
              </a:defRPr>
            </a:lvl9pPr>
          </a:lstStyle>
          <a:p>
            <a:pPr>
              <a:spcAft>
                <a:spcPts val="1000"/>
              </a:spcAft>
            </a:pPr>
            <a:r>
              <a:rPr lang="es-CO" altLang="es-CO" sz="2000" b="1">
                <a:ea typeface="Calibri" panose="020F0502020204030204" pitchFamily="34" charset="0"/>
                <a:cs typeface="Times New Roman" panose="02020603050405020304" pitchFamily="18" charset="0"/>
              </a:rPr>
              <a:t>Los resultados del sector empresarial son positivos en 2018 y muestran una perspectiva alentadora y muy favorable</a:t>
            </a:r>
          </a:p>
        </p:txBody>
      </p:sp>
      <p:pic>
        <p:nvPicPr>
          <p:cNvPr id="27651" name="Imagen 18">
            <a:extLst>
              <a:ext uri="{FF2B5EF4-FFF2-40B4-BE49-F238E27FC236}">
                <a16:creationId xmlns:a16="http://schemas.microsoft.com/office/drawing/2014/main" id="{A034B4A8-3F00-4890-A623-150038DB27E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Imagen 19">
            <a:extLst>
              <a:ext uri="{FF2B5EF4-FFF2-40B4-BE49-F238E27FC236}">
                <a16:creationId xmlns:a16="http://schemas.microsoft.com/office/drawing/2014/main" id="{13B553EF-B70B-401D-80A4-AD6BD0E035C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Imagen 15">
            <a:extLst>
              <a:ext uri="{FF2B5EF4-FFF2-40B4-BE49-F238E27FC236}">
                <a16:creationId xmlns:a16="http://schemas.microsoft.com/office/drawing/2014/main" id="{6EF56E5C-F7D0-4E72-8C38-5503B2F9A0F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Imagen 2">
            <a:extLst>
              <a:ext uri="{FF2B5EF4-FFF2-40B4-BE49-F238E27FC236}">
                <a16:creationId xmlns:a16="http://schemas.microsoft.com/office/drawing/2014/main" id="{5EFB07DB-2F36-451F-A592-FA99E400DDF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Rectángulo 8">
            <a:extLst>
              <a:ext uri="{FF2B5EF4-FFF2-40B4-BE49-F238E27FC236}">
                <a16:creationId xmlns:a16="http://schemas.microsoft.com/office/drawing/2014/main" id="{FEE0A598-7AAA-41C3-9223-93E2967511FE}"/>
              </a:ext>
            </a:extLst>
          </p:cNvPr>
          <p:cNvSpPr>
            <a:spLocks noChangeArrowheads="1"/>
          </p:cNvSpPr>
          <p:nvPr/>
        </p:nvSpPr>
        <p:spPr bwMode="auto">
          <a:xfrm>
            <a:off x="725488" y="2559050"/>
            <a:ext cx="7993062" cy="399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just">
              <a:lnSpc>
                <a:spcPct val="115000"/>
              </a:lnSpc>
              <a:spcAft>
                <a:spcPts val="1000"/>
              </a:spcAft>
            </a:pPr>
            <a:r>
              <a:rPr lang="es-CO" altLang="es-CO" sz="1700" b="1">
                <a:ea typeface="Calibri" panose="020F0502020204030204" pitchFamily="34" charset="0"/>
                <a:cs typeface="Times New Roman" panose="02020603050405020304" pitchFamily="18" charset="0"/>
              </a:rPr>
              <a:t>Conclusiones de Estado de Situación Financiera</a:t>
            </a: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El activo creció 6,4%; 23,5 billones más que en 2017.</a:t>
            </a: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El pasivo aumentó 7,6 %, pasando de 167,3 billones en 2017 a 180,1 en 2018. </a:t>
            </a: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El patrimonio creció 5,4%, es decir 10,8 billones.</a:t>
            </a: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En general, las compañías están empleando más patrimonio (53,9%) que pasivo (46,1%) para sustentar sus activos. </a:t>
            </a:r>
          </a:p>
          <a:p>
            <a:pPr algn="just">
              <a:lnSpc>
                <a:spcPct val="115000"/>
              </a:lnSpc>
              <a:spcAft>
                <a:spcPts val="1000"/>
              </a:spcAft>
            </a:pPr>
            <a:r>
              <a:rPr lang="es-CO" altLang="es-CO" sz="1700" b="1">
                <a:ea typeface="Calibri" panose="020F0502020204030204" pitchFamily="34" charset="0"/>
                <a:cs typeface="Times New Roman" panose="02020603050405020304" pitchFamily="18" charset="0"/>
              </a:rPr>
              <a:t>Conclusiones de Estado de Resultado Integral</a:t>
            </a: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Los ingresos operacionales crecieron 8,6% en 2018, esto es $20,5 billones. </a:t>
            </a: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La utilidad (Ganancia/Pérdida) creció en el último año, pasando de $9,3 billones a $10,7 billones en 2018.</a:t>
            </a:r>
          </a:p>
        </p:txBody>
      </p:sp>
      <p:sp>
        <p:nvSpPr>
          <p:cNvPr id="27656" name="Rectángulo 4">
            <a:extLst>
              <a:ext uri="{FF2B5EF4-FFF2-40B4-BE49-F238E27FC236}">
                <a16:creationId xmlns:a16="http://schemas.microsoft.com/office/drawing/2014/main" id="{2289CE47-BCF4-4911-AADC-1926C744D2C2}"/>
              </a:ext>
            </a:extLst>
          </p:cNvPr>
          <p:cNvSpPr>
            <a:spLocks noChangeArrowheads="1"/>
          </p:cNvSpPr>
          <p:nvPr/>
        </p:nvSpPr>
        <p:spPr bwMode="auto">
          <a:xfrm>
            <a:off x="231775" y="960438"/>
            <a:ext cx="91455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2500" b="1">
                <a:solidFill>
                  <a:schemeClr val="tx2"/>
                </a:solidFill>
                <a:latin typeface="Arial" panose="020B0604020202020204" pitchFamily="34" charset="0"/>
              </a:rPr>
              <a:t>GRANDES CONCLUSIONES</a:t>
            </a:r>
            <a:endParaRPr lang="es-CO" altLang="es-CO" sz="2500" b="1">
              <a:solidFill>
                <a:schemeClr val="tx2"/>
              </a:solidFill>
              <a:latin typeface="Arial" panose="020B0604020202020204" pitchFamily="34" charset="0"/>
            </a:endParaRPr>
          </a:p>
        </p:txBody>
      </p:sp>
      <p:pic>
        <p:nvPicPr>
          <p:cNvPr id="27657" name="Picture 8">
            <a:extLst>
              <a:ext uri="{FF2B5EF4-FFF2-40B4-BE49-F238E27FC236}">
                <a16:creationId xmlns:a16="http://schemas.microsoft.com/office/drawing/2014/main" id="{36EB10F0-F70B-4567-90EB-8F271E821FC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2962275"/>
            <a:ext cx="4111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8" name="Picture 8">
            <a:extLst>
              <a:ext uri="{FF2B5EF4-FFF2-40B4-BE49-F238E27FC236}">
                <a16:creationId xmlns:a16="http://schemas.microsoft.com/office/drawing/2014/main" id="{BFF13618-24D8-4AA3-95F9-9298845476B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3413125"/>
            <a:ext cx="4111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9" name="Picture 8">
            <a:extLst>
              <a:ext uri="{FF2B5EF4-FFF2-40B4-BE49-F238E27FC236}">
                <a16:creationId xmlns:a16="http://schemas.microsoft.com/office/drawing/2014/main" id="{3E6EC1CB-A4CE-4379-98F1-7E58D37054E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3813175"/>
            <a:ext cx="4111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0" name="Picture 8">
            <a:extLst>
              <a:ext uri="{FF2B5EF4-FFF2-40B4-BE49-F238E27FC236}">
                <a16:creationId xmlns:a16="http://schemas.microsoft.com/office/drawing/2014/main" id="{2EDE865A-6861-4D9A-87F7-3803CBF4370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4251325"/>
            <a:ext cx="4111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1" name="Picture 8">
            <a:extLst>
              <a:ext uri="{FF2B5EF4-FFF2-40B4-BE49-F238E27FC236}">
                <a16:creationId xmlns:a16="http://schemas.microsoft.com/office/drawing/2014/main" id="{CAA10135-B333-4E18-9887-72FBA05A1E7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5403850"/>
            <a:ext cx="4111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2" name="Picture 8">
            <a:extLst>
              <a:ext uri="{FF2B5EF4-FFF2-40B4-BE49-F238E27FC236}">
                <a16:creationId xmlns:a16="http://schemas.microsoft.com/office/drawing/2014/main" id="{AA0CA5A5-85E5-48DB-BD64-4B075B565B6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5940425"/>
            <a:ext cx="4111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Imagen 18">
            <a:extLst>
              <a:ext uri="{FF2B5EF4-FFF2-40B4-BE49-F238E27FC236}">
                <a16:creationId xmlns:a16="http://schemas.microsoft.com/office/drawing/2014/main" id="{FA9CF0DE-14FE-41A4-8DAB-6AD33E1E83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5" name="Imagen 19">
            <a:extLst>
              <a:ext uri="{FF2B5EF4-FFF2-40B4-BE49-F238E27FC236}">
                <a16:creationId xmlns:a16="http://schemas.microsoft.com/office/drawing/2014/main" id="{89716599-9948-495B-9C48-A311495C94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6" name="Imagen 15">
            <a:extLst>
              <a:ext uri="{FF2B5EF4-FFF2-40B4-BE49-F238E27FC236}">
                <a16:creationId xmlns:a16="http://schemas.microsoft.com/office/drawing/2014/main" id="{963A103A-866B-481B-B02E-5F796428DF8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Imagen 2">
            <a:extLst>
              <a:ext uri="{FF2B5EF4-FFF2-40B4-BE49-F238E27FC236}">
                <a16:creationId xmlns:a16="http://schemas.microsoft.com/office/drawing/2014/main" id="{2AB5B91D-D19D-486D-B6FF-75ABC55CB3F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a16="http://schemas.microsoft.com/office/drawing/2014/main" id="{1CCB79F4-D238-48B9-947B-052DB58476D5}"/>
              </a:ext>
            </a:extLst>
          </p:cNvPr>
          <p:cNvSpPr/>
          <p:nvPr/>
        </p:nvSpPr>
        <p:spPr>
          <a:xfrm>
            <a:off x="669925" y="2166938"/>
            <a:ext cx="8270875" cy="2711450"/>
          </a:xfrm>
          <a:prstGeom prst="rect">
            <a:avLst/>
          </a:prstGeom>
        </p:spPr>
        <p:txBody>
          <a:bodyPr>
            <a:spAutoFit/>
          </a:bodyPr>
          <a:lstStyle/>
          <a:p>
            <a:pPr marL="228600" algn="just">
              <a:lnSpc>
                <a:spcPct val="115000"/>
              </a:lnSpc>
              <a:spcAft>
                <a:spcPts val="1000"/>
              </a:spcAft>
              <a:defRPr/>
            </a:pPr>
            <a:r>
              <a:rPr lang="es-CO" sz="1700" b="1" dirty="0">
                <a:ea typeface="Calibri" panose="020F0502020204030204" pitchFamily="34" charset="0"/>
                <a:cs typeface="Times New Roman" panose="02020603050405020304" pitchFamily="18" charset="0"/>
              </a:rPr>
              <a:t>Conclusiones de Rentabilidad</a:t>
            </a:r>
          </a:p>
          <a:p>
            <a:pPr algn="just">
              <a:lnSpc>
                <a:spcPct val="115000"/>
              </a:lnSpc>
              <a:spcAft>
                <a:spcPts val="1000"/>
              </a:spcAft>
              <a:tabLst>
                <a:tab pos="457200" algn="l"/>
              </a:tabLst>
              <a:defRPr/>
            </a:pPr>
            <a:r>
              <a:rPr lang="es-CO" sz="1700" dirty="0">
                <a:ea typeface="Calibri" panose="020F0502020204030204" pitchFamily="34" charset="0"/>
                <a:cs typeface="Times New Roman" panose="02020603050405020304" pitchFamily="18" charset="0"/>
              </a:rPr>
              <a:t>La rentabilidad del patrimonio, ROE, creció 0,4%, cerrando en 5,1 para 2018</a:t>
            </a:r>
          </a:p>
          <a:p>
            <a:pPr algn="just">
              <a:lnSpc>
                <a:spcPct val="115000"/>
              </a:lnSpc>
              <a:spcAft>
                <a:spcPts val="1000"/>
              </a:spcAft>
              <a:tabLst>
                <a:tab pos="457200" algn="l"/>
              </a:tabLst>
              <a:defRPr/>
            </a:pPr>
            <a:r>
              <a:rPr lang="es-CO" sz="1700" dirty="0">
                <a:ea typeface="Calibri" panose="020F0502020204030204" pitchFamily="34" charset="0"/>
                <a:cs typeface="Times New Roman" panose="02020603050405020304" pitchFamily="18" charset="0"/>
              </a:rPr>
              <a:t>La rentabilidad del activo, ROA, fue de 2,7% para 2018.</a:t>
            </a:r>
          </a:p>
          <a:p>
            <a:pPr algn="just">
              <a:lnSpc>
                <a:spcPct val="115000"/>
              </a:lnSpc>
              <a:spcAft>
                <a:spcPts val="1000"/>
              </a:spcAft>
              <a:tabLst>
                <a:tab pos="457200" algn="l"/>
              </a:tabLst>
              <a:defRPr/>
            </a:pPr>
            <a:r>
              <a:rPr lang="es-CO" sz="1700" dirty="0">
                <a:ea typeface="Calibri" panose="020F0502020204030204" pitchFamily="34" charset="0"/>
                <a:cs typeface="Times New Roman" panose="02020603050405020304" pitchFamily="18" charset="0"/>
              </a:rPr>
              <a:t>El margen neto aumentó de 3,9% a 4,2%. Esto significa que, en el consolidado, por cada $100 de ingresos se obtienen $4,2 de ganancia para 2018.</a:t>
            </a:r>
          </a:p>
          <a:p>
            <a:pPr algn="just">
              <a:lnSpc>
                <a:spcPct val="115000"/>
              </a:lnSpc>
              <a:spcAft>
                <a:spcPts val="1000"/>
              </a:spcAft>
              <a:tabLst>
                <a:tab pos="457200" algn="l"/>
              </a:tabLst>
              <a:defRPr/>
            </a:pPr>
            <a:r>
              <a:rPr lang="es-CO" sz="1700" dirty="0">
                <a:ea typeface="Calibri" panose="020F0502020204030204" pitchFamily="34" charset="0"/>
                <a:cs typeface="Times New Roman" panose="02020603050405020304" pitchFamily="18" charset="0"/>
              </a:rPr>
              <a:t>Las pérdidas reportadas se ubicaron en $6,7 billones en 2018, lo cual significó una reducción de $0,8 billones entre 2017 y 2018. </a:t>
            </a:r>
          </a:p>
        </p:txBody>
      </p:sp>
      <p:sp>
        <p:nvSpPr>
          <p:cNvPr id="28679" name="Rectángulo 4">
            <a:extLst>
              <a:ext uri="{FF2B5EF4-FFF2-40B4-BE49-F238E27FC236}">
                <a16:creationId xmlns:a16="http://schemas.microsoft.com/office/drawing/2014/main" id="{5E5CAFCE-8144-423B-AB6C-6A60D22CB7D7}"/>
              </a:ext>
            </a:extLst>
          </p:cNvPr>
          <p:cNvSpPr>
            <a:spLocks noChangeArrowheads="1"/>
          </p:cNvSpPr>
          <p:nvPr/>
        </p:nvSpPr>
        <p:spPr bwMode="auto">
          <a:xfrm>
            <a:off x="231775" y="960438"/>
            <a:ext cx="91455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2500" b="1">
                <a:solidFill>
                  <a:schemeClr val="tx2"/>
                </a:solidFill>
                <a:latin typeface="Arial" panose="020B0604020202020204" pitchFamily="34" charset="0"/>
              </a:rPr>
              <a:t>GRANDES CONCLUSIONES</a:t>
            </a:r>
            <a:endParaRPr lang="es-CO" altLang="es-CO" sz="2500" b="1">
              <a:solidFill>
                <a:schemeClr val="tx2"/>
              </a:solidFill>
              <a:latin typeface="Arial" panose="020B0604020202020204" pitchFamily="34" charset="0"/>
            </a:endParaRPr>
          </a:p>
        </p:txBody>
      </p:sp>
      <p:pic>
        <p:nvPicPr>
          <p:cNvPr id="28680" name="Picture 8">
            <a:extLst>
              <a:ext uri="{FF2B5EF4-FFF2-40B4-BE49-F238E27FC236}">
                <a16:creationId xmlns:a16="http://schemas.microsoft.com/office/drawing/2014/main" id="{F07A4B6B-9D75-461D-B625-FBB245FDEFB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2611438"/>
            <a:ext cx="411163"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1" name="Picture 8">
            <a:extLst>
              <a:ext uri="{FF2B5EF4-FFF2-40B4-BE49-F238E27FC236}">
                <a16:creationId xmlns:a16="http://schemas.microsoft.com/office/drawing/2014/main" id="{4F84C2F9-01D9-4766-986B-373BECD41E6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3287713"/>
            <a:ext cx="411163"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2" name="Picture 8">
            <a:extLst>
              <a:ext uri="{FF2B5EF4-FFF2-40B4-BE49-F238E27FC236}">
                <a16:creationId xmlns:a16="http://schemas.microsoft.com/office/drawing/2014/main" id="{67187F7A-CDEC-4D9B-8DF6-B2C9281DAAC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2425" y="4243388"/>
            <a:ext cx="411163"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ángulo 3">
            <a:extLst>
              <a:ext uri="{FF2B5EF4-FFF2-40B4-BE49-F238E27FC236}">
                <a16:creationId xmlns:a16="http://schemas.microsoft.com/office/drawing/2014/main" id="{8C7E4A58-3E2B-46A4-8408-4EB15547E581}"/>
              </a:ext>
            </a:extLst>
          </p:cNvPr>
          <p:cNvSpPr>
            <a:spLocks noChangeArrowheads="1"/>
          </p:cNvSpPr>
          <p:nvPr/>
        </p:nvSpPr>
        <p:spPr bwMode="auto">
          <a:xfrm>
            <a:off x="839788" y="1325563"/>
            <a:ext cx="8269287" cy="185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just">
              <a:lnSpc>
                <a:spcPct val="115000"/>
              </a:lnSpc>
              <a:spcAft>
                <a:spcPts val="1000"/>
              </a:spcAft>
            </a:pPr>
            <a:r>
              <a:rPr lang="es-CO" altLang="es-CO" sz="1700" b="1">
                <a:ea typeface="Calibri" panose="020F0502020204030204" pitchFamily="34" charset="0"/>
                <a:cs typeface="Times New Roman" panose="02020603050405020304" pitchFamily="18" charset="0"/>
              </a:rPr>
              <a:t>Conclusiones sobre el PIB</a:t>
            </a: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Los activos de las 9000 empresas siguientes más grandes totalizaron $391,0 billones, lo que equivale al 40,1% del PIB</a:t>
            </a: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En total se reportaron $258,1 billones en ingresos operacionales, lo que equivale a 26,4% del PIB, mientras que las ganancias alcanzaron $10,1 billones (1,1% del PIB). </a:t>
            </a:r>
          </a:p>
        </p:txBody>
      </p:sp>
      <p:sp>
        <p:nvSpPr>
          <p:cNvPr id="29699" name="Rectángulo 4">
            <a:extLst>
              <a:ext uri="{FF2B5EF4-FFF2-40B4-BE49-F238E27FC236}">
                <a16:creationId xmlns:a16="http://schemas.microsoft.com/office/drawing/2014/main" id="{12CF3630-3EDC-425E-B863-6757A68AB21A}"/>
              </a:ext>
            </a:extLst>
          </p:cNvPr>
          <p:cNvSpPr>
            <a:spLocks noChangeArrowheads="1"/>
          </p:cNvSpPr>
          <p:nvPr/>
        </p:nvSpPr>
        <p:spPr bwMode="auto">
          <a:xfrm>
            <a:off x="231775" y="862013"/>
            <a:ext cx="91455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2500" b="1">
                <a:solidFill>
                  <a:schemeClr val="tx2"/>
                </a:solidFill>
                <a:latin typeface="Arial" panose="020B0604020202020204" pitchFamily="34" charset="0"/>
              </a:rPr>
              <a:t>GRANDES CONCLUSIONES</a:t>
            </a:r>
            <a:endParaRPr lang="es-CO" altLang="es-CO" sz="2500" b="1">
              <a:solidFill>
                <a:schemeClr val="tx2"/>
              </a:solidFill>
              <a:latin typeface="Arial" panose="020B0604020202020204" pitchFamily="34" charset="0"/>
            </a:endParaRPr>
          </a:p>
        </p:txBody>
      </p:sp>
      <p:pic>
        <p:nvPicPr>
          <p:cNvPr id="29700" name="Imagen 18">
            <a:extLst>
              <a:ext uri="{FF2B5EF4-FFF2-40B4-BE49-F238E27FC236}">
                <a16:creationId xmlns:a16="http://schemas.microsoft.com/office/drawing/2014/main" id="{3B74285D-9C56-4289-B519-C724C8F64DC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Imagen 19">
            <a:extLst>
              <a:ext uri="{FF2B5EF4-FFF2-40B4-BE49-F238E27FC236}">
                <a16:creationId xmlns:a16="http://schemas.microsoft.com/office/drawing/2014/main" id="{0A1F2A1A-78F2-406F-9F51-9BFB38160E7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Imagen 15">
            <a:extLst>
              <a:ext uri="{FF2B5EF4-FFF2-40B4-BE49-F238E27FC236}">
                <a16:creationId xmlns:a16="http://schemas.microsoft.com/office/drawing/2014/main" id="{53C9EEEA-F311-48A2-843B-ACCCDD10595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3" name="Imagen 2">
            <a:extLst>
              <a:ext uri="{FF2B5EF4-FFF2-40B4-BE49-F238E27FC236}">
                <a16:creationId xmlns:a16="http://schemas.microsoft.com/office/drawing/2014/main" id="{28888141-05AE-4E52-9829-8F4A29E80B0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7034213"/>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4" name="Picture 8">
            <a:extLst>
              <a:ext uri="{FF2B5EF4-FFF2-40B4-BE49-F238E27FC236}">
                <a16:creationId xmlns:a16="http://schemas.microsoft.com/office/drawing/2014/main" id="{C7E12065-01B3-4597-9B6F-7ED1CC6CAF8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7038" y="1917700"/>
            <a:ext cx="41275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5" name="Picture 8">
            <a:extLst>
              <a:ext uri="{FF2B5EF4-FFF2-40B4-BE49-F238E27FC236}">
                <a16:creationId xmlns:a16="http://schemas.microsoft.com/office/drawing/2014/main" id="{42EF55E4-DD34-4A80-BCE2-738F2D63A87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7038" y="2606675"/>
            <a:ext cx="41275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6" name="Rectángulo 1">
            <a:extLst>
              <a:ext uri="{FF2B5EF4-FFF2-40B4-BE49-F238E27FC236}">
                <a16:creationId xmlns:a16="http://schemas.microsoft.com/office/drawing/2014/main" id="{3B822D96-F5F1-4DC8-8EA2-24882D95D588}"/>
              </a:ext>
            </a:extLst>
          </p:cNvPr>
          <p:cNvSpPr>
            <a:spLocks noChangeArrowheads="1"/>
          </p:cNvSpPr>
          <p:nvPr/>
        </p:nvSpPr>
        <p:spPr bwMode="auto">
          <a:xfrm>
            <a:off x="839788" y="3095625"/>
            <a:ext cx="3508375"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just">
              <a:lnSpc>
                <a:spcPct val="115000"/>
              </a:lnSpc>
              <a:spcAft>
                <a:spcPts val="1000"/>
              </a:spcAft>
            </a:pPr>
            <a:r>
              <a:rPr lang="es-CO" altLang="es-CO" sz="1700" b="1">
                <a:ea typeface="Calibri" panose="020F0502020204030204" pitchFamily="34" charset="0"/>
                <a:cs typeface="Times New Roman" panose="02020603050405020304" pitchFamily="18" charset="0"/>
              </a:rPr>
              <a:t>Conclusiones sectoriales y regionales</a:t>
            </a:r>
          </a:p>
        </p:txBody>
      </p:sp>
      <p:sp>
        <p:nvSpPr>
          <p:cNvPr id="29707" name="Rectángulo 1">
            <a:extLst>
              <a:ext uri="{FF2B5EF4-FFF2-40B4-BE49-F238E27FC236}">
                <a16:creationId xmlns:a16="http://schemas.microsoft.com/office/drawing/2014/main" id="{5AA81FD1-70B7-413B-8FA9-37592AE5DE39}"/>
              </a:ext>
            </a:extLst>
          </p:cNvPr>
          <p:cNvSpPr>
            <a:spLocks noChangeArrowheads="1"/>
          </p:cNvSpPr>
          <p:nvPr/>
        </p:nvSpPr>
        <p:spPr bwMode="auto">
          <a:xfrm>
            <a:off x="839788" y="3413125"/>
            <a:ext cx="8269287" cy="390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700"/>
              <a:t>En la región Bogotá – Cundinamarca se domicilian 4.724, estas aportan 51,7% ($133,4 Billones) del total de ingresos operacionales. En Antioquia se domicilian 1.553 empresas que aportan 17,8% ($45,9 Billones) de ingresos operacionales.</a:t>
            </a:r>
          </a:p>
          <a:p>
            <a:endParaRPr lang="es-ES" altLang="es-CO" sz="1700"/>
          </a:p>
          <a:p>
            <a:r>
              <a:rPr lang="es-CO" altLang="es-CO" sz="1700"/>
              <a:t>Los activos de las empresas de Bogotá y Antioquia suman $282,7 billones y su patrimonio $154,8 Billones</a:t>
            </a:r>
          </a:p>
          <a:p>
            <a:endParaRPr lang="es-ES" altLang="es-CO" sz="1700"/>
          </a:p>
          <a:p>
            <a:r>
              <a:rPr lang="es-CO" altLang="es-CO" sz="1700"/>
              <a:t>Los macrosectores comercio y servicios aportan la mayoría de los ingresos operacionales $92,2 y $67.7 billones, respectivamente. </a:t>
            </a:r>
            <a:endParaRPr lang="es-ES" altLang="es-CO" sz="1700"/>
          </a:p>
          <a:p>
            <a:pPr algn="just">
              <a:lnSpc>
                <a:spcPct val="115000"/>
              </a:lnSpc>
              <a:spcAft>
                <a:spcPts val="1000"/>
              </a:spcAft>
            </a:pPr>
            <a:endParaRPr lang="es-CO" altLang="es-CO" sz="1700">
              <a:ea typeface="Calibri" panose="020F0502020204030204" pitchFamily="34" charset="0"/>
              <a:cs typeface="Times New Roman" panose="02020603050405020304" pitchFamily="18" charset="0"/>
            </a:endParaRPr>
          </a:p>
          <a:p>
            <a:pPr algn="just">
              <a:lnSpc>
                <a:spcPct val="115000"/>
              </a:lnSpc>
              <a:spcAft>
                <a:spcPts val="1000"/>
              </a:spcAft>
            </a:pPr>
            <a:r>
              <a:rPr lang="es-CO" altLang="es-CO" sz="1700">
                <a:ea typeface="Calibri" panose="020F0502020204030204" pitchFamily="34" charset="0"/>
                <a:cs typeface="Times New Roman" panose="02020603050405020304" pitchFamily="18" charset="0"/>
              </a:rPr>
              <a:t>Los macrosectores servicios y construcción presentan la mayor rentabilidad por patrimonio y activos.</a:t>
            </a:r>
          </a:p>
          <a:p>
            <a:pPr algn="just">
              <a:lnSpc>
                <a:spcPct val="115000"/>
              </a:lnSpc>
              <a:spcAft>
                <a:spcPts val="1000"/>
              </a:spcAft>
            </a:pPr>
            <a:endParaRPr lang="es-CO" altLang="es-CO" sz="1700">
              <a:ea typeface="Calibri" panose="020F0502020204030204" pitchFamily="34" charset="0"/>
              <a:cs typeface="Times New Roman" panose="02020603050405020304" pitchFamily="18" charset="0"/>
            </a:endParaRPr>
          </a:p>
        </p:txBody>
      </p:sp>
      <p:pic>
        <p:nvPicPr>
          <p:cNvPr id="29708" name="Picture 8">
            <a:extLst>
              <a:ext uri="{FF2B5EF4-FFF2-40B4-BE49-F238E27FC236}">
                <a16:creationId xmlns:a16="http://schemas.microsoft.com/office/drawing/2014/main" id="{7EF80672-0366-408A-97F7-619328CD37F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7038" y="3479800"/>
            <a:ext cx="41275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9" name="Picture 8">
            <a:extLst>
              <a:ext uri="{FF2B5EF4-FFF2-40B4-BE49-F238E27FC236}">
                <a16:creationId xmlns:a16="http://schemas.microsoft.com/office/drawing/2014/main" id="{C1018F2D-C917-4438-8DDD-642AD2421A2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7038" y="4538663"/>
            <a:ext cx="41275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10" name="Picture 8">
            <a:extLst>
              <a:ext uri="{FF2B5EF4-FFF2-40B4-BE49-F238E27FC236}">
                <a16:creationId xmlns:a16="http://schemas.microsoft.com/office/drawing/2014/main" id="{95314233-3999-454E-B4E0-ACD8DE64C4C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7038" y="5341938"/>
            <a:ext cx="41275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11" name="Picture 8">
            <a:extLst>
              <a:ext uri="{FF2B5EF4-FFF2-40B4-BE49-F238E27FC236}">
                <a16:creationId xmlns:a16="http://schemas.microsoft.com/office/drawing/2014/main" id="{657A6EAE-F6E7-40A5-B2F8-4D6F64E3E06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7038" y="6211888"/>
            <a:ext cx="41275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1 Imagen">
            <a:extLst>
              <a:ext uri="{FF2B5EF4-FFF2-40B4-BE49-F238E27FC236}">
                <a16:creationId xmlns:a16="http://schemas.microsoft.com/office/drawing/2014/main" id="{B925A175-00A1-43DA-A1BB-F3ECC4B127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25" y="1770063"/>
            <a:ext cx="963295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Imagen 18">
            <a:extLst>
              <a:ext uri="{FF2B5EF4-FFF2-40B4-BE49-F238E27FC236}">
                <a16:creationId xmlns:a16="http://schemas.microsoft.com/office/drawing/2014/main" id="{F98CF3B7-4506-41A9-91C4-727B729FDE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Imagen 19">
            <a:extLst>
              <a:ext uri="{FF2B5EF4-FFF2-40B4-BE49-F238E27FC236}">
                <a16:creationId xmlns:a16="http://schemas.microsoft.com/office/drawing/2014/main" id="{7DF18BED-2A96-49DB-98D4-459DB680E9E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Imagen 15">
            <a:extLst>
              <a:ext uri="{FF2B5EF4-FFF2-40B4-BE49-F238E27FC236}">
                <a16:creationId xmlns:a16="http://schemas.microsoft.com/office/drawing/2014/main" id="{7F2B1260-CDDC-432E-9649-1E547012ED9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Content Placeholder 2">
            <a:extLst>
              <a:ext uri="{FF2B5EF4-FFF2-40B4-BE49-F238E27FC236}">
                <a16:creationId xmlns:a16="http://schemas.microsoft.com/office/drawing/2014/main" id="{EEF0E85B-9CB0-489F-982F-B300EC9F89C2}"/>
              </a:ext>
            </a:extLst>
          </p:cNvPr>
          <p:cNvSpPr txBox="1">
            <a:spLocks/>
          </p:cNvSpPr>
          <p:nvPr/>
        </p:nvSpPr>
        <p:spPr bwMode="auto">
          <a:xfrm>
            <a:off x="463550" y="242888"/>
            <a:ext cx="8194675"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sz="1900">
                <a:solidFill>
                  <a:schemeClr val="tx1"/>
                </a:solidFill>
                <a:latin typeface="Calibri" panose="020F0502020204030204" pitchFamily="34" charset="0"/>
                <a:cs typeface="Arial" panose="020B0604020202020204" pitchFamily="34" charset="0"/>
              </a:defRPr>
            </a:lvl1pPr>
            <a:lvl2pPr marL="742950" indent="-285750" defTabSz="457200">
              <a:defRPr sz="1900">
                <a:solidFill>
                  <a:schemeClr val="tx1"/>
                </a:solidFill>
                <a:latin typeface="Calibri" panose="020F0502020204030204" pitchFamily="34" charset="0"/>
                <a:cs typeface="Arial" panose="020B0604020202020204" pitchFamily="34" charset="0"/>
              </a:defRPr>
            </a:lvl2pPr>
            <a:lvl3pPr marL="1143000" indent="-228600" defTabSz="457200">
              <a:defRPr sz="1900">
                <a:solidFill>
                  <a:schemeClr val="tx1"/>
                </a:solidFill>
                <a:latin typeface="Calibri" panose="020F0502020204030204" pitchFamily="34" charset="0"/>
                <a:cs typeface="Arial" panose="020B0604020202020204" pitchFamily="34" charset="0"/>
              </a:defRPr>
            </a:lvl3pPr>
            <a:lvl4pPr marL="1600200" indent="-228600" defTabSz="457200">
              <a:defRPr sz="1900">
                <a:solidFill>
                  <a:schemeClr val="tx1"/>
                </a:solidFill>
                <a:latin typeface="Calibri" panose="020F0502020204030204" pitchFamily="34" charset="0"/>
                <a:cs typeface="Arial" panose="020B0604020202020204" pitchFamily="34" charset="0"/>
              </a:defRPr>
            </a:lvl4pPr>
            <a:lvl5pPr marL="2057400" indent="-228600" defTabSz="457200">
              <a:defRPr sz="1900">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lnSpc>
                <a:spcPct val="90000"/>
              </a:lnSpc>
              <a:spcBef>
                <a:spcPct val="20000"/>
              </a:spcBef>
              <a:buFont typeface="Arial" panose="020B0604020202020204" pitchFamily="34" charset="0"/>
              <a:buNone/>
            </a:pPr>
            <a:endParaRPr lang="es-ES" altLang="es-CO" sz="2300" b="1">
              <a:solidFill>
                <a:srgbClr val="336699"/>
              </a:solidFill>
              <a:latin typeface="Arial" panose="020B0604020202020204" pitchFamily="34" charset="0"/>
              <a:ea typeface="Montserrat-Bold"/>
              <a:cs typeface="Montserrat-Bold"/>
            </a:endParaRPr>
          </a:p>
        </p:txBody>
      </p:sp>
      <p:sp>
        <p:nvSpPr>
          <p:cNvPr id="30727" name="Rectángulo 1">
            <a:extLst>
              <a:ext uri="{FF2B5EF4-FFF2-40B4-BE49-F238E27FC236}">
                <a16:creationId xmlns:a16="http://schemas.microsoft.com/office/drawing/2014/main" id="{8C16F8A4-DD61-41D2-9938-A7F91A1B6D76}"/>
              </a:ext>
            </a:extLst>
          </p:cNvPr>
          <p:cNvSpPr>
            <a:spLocks noChangeArrowheads="1"/>
          </p:cNvSpPr>
          <p:nvPr/>
        </p:nvSpPr>
        <p:spPr bwMode="auto">
          <a:xfrm>
            <a:off x="236538" y="849313"/>
            <a:ext cx="897255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lnSpc>
                <a:spcPct val="90000"/>
              </a:lnSpc>
              <a:buFont typeface="Arial" panose="020B0604020202020204" pitchFamily="34" charset="0"/>
              <a:buNone/>
            </a:pPr>
            <a:r>
              <a:rPr lang="es-ES" altLang="es-CO" sz="2000" b="1">
                <a:solidFill>
                  <a:srgbClr val="336699"/>
                </a:solidFill>
                <a:latin typeface="Arial" panose="020B0604020202020204" pitchFamily="34" charset="0"/>
                <a:ea typeface="Montserrat-Bold"/>
                <a:cs typeface="Montserrat-Bold"/>
              </a:rPr>
              <a:t>INVITACIÓN A PENSAR EN GRANDE:</a:t>
            </a:r>
          </a:p>
          <a:p>
            <a:pPr algn="ctr" eaLnBrk="1" hangingPunct="1">
              <a:lnSpc>
                <a:spcPct val="90000"/>
              </a:lnSpc>
              <a:buFont typeface="Arial" panose="020B0604020202020204" pitchFamily="34" charset="0"/>
              <a:buNone/>
            </a:pPr>
            <a:r>
              <a:rPr lang="es-ES" altLang="es-CO" sz="2000" b="1">
                <a:solidFill>
                  <a:srgbClr val="336699"/>
                </a:solidFill>
                <a:latin typeface="Arial" panose="020B0604020202020204" pitchFamily="34" charset="0"/>
                <a:ea typeface="Montserrat-Bold"/>
                <a:cs typeface="Montserrat-Bold"/>
              </a:rPr>
              <a:t>PACTO POR EL EMPRENDIMIENTO, LA PRODUCTIVIDAD Y LA COMPETITIVIDAD</a:t>
            </a:r>
          </a:p>
        </p:txBody>
      </p:sp>
      <p:sp>
        <p:nvSpPr>
          <p:cNvPr id="30728" name="12 CuadroTexto">
            <a:extLst>
              <a:ext uri="{FF2B5EF4-FFF2-40B4-BE49-F238E27FC236}">
                <a16:creationId xmlns:a16="http://schemas.microsoft.com/office/drawing/2014/main" id="{BC6AD5C2-0A88-4861-9F74-F899DD7BDFD5}"/>
              </a:ext>
            </a:extLst>
          </p:cNvPr>
          <p:cNvSpPr txBox="1">
            <a:spLocks noChangeArrowheads="1"/>
          </p:cNvSpPr>
          <p:nvPr/>
        </p:nvSpPr>
        <p:spPr bwMode="auto">
          <a:xfrm>
            <a:off x="2628900" y="7286625"/>
            <a:ext cx="71580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ES" altLang="es-CO" sz="1000">
                <a:solidFill>
                  <a:srgbClr val="D9D9D9"/>
                </a:solidFill>
              </a:rPr>
              <a:t>© Fuente 45: https://www.portafolio.co/files/article_main/files/crop/uploads/2016/06/30/577586de40352.3.0-0-2589-1296.jpeg</a:t>
            </a:r>
            <a:endParaRPr lang="es-CO" altLang="es-CO" sz="1000">
              <a:solidFill>
                <a:srgbClr val="D9D9D9"/>
              </a:solidFill>
            </a:endParaRPr>
          </a:p>
        </p:txBody>
      </p:sp>
      <p:sp>
        <p:nvSpPr>
          <p:cNvPr id="13" name="Rectángulo 1">
            <a:extLst>
              <a:ext uri="{FF2B5EF4-FFF2-40B4-BE49-F238E27FC236}">
                <a16:creationId xmlns:a16="http://schemas.microsoft.com/office/drawing/2014/main" id="{52CEBFB4-74C0-4D76-BDD2-2DBCAE0BBA2B}"/>
              </a:ext>
            </a:extLst>
          </p:cNvPr>
          <p:cNvSpPr/>
          <p:nvPr/>
        </p:nvSpPr>
        <p:spPr>
          <a:xfrm>
            <a:off x="236538" y="6672263"/>
            <a:ext cx="9147175" cy="1308100"/>
          </a:xfrm>
          <a:prstGeom prst="rect">
            <a:avLst/>
          </a:prstGeom>
        </p:spPr>
        <p:txBody>
          <a:bodyPr>
            <a:spAutoFit/>
          </a:bodyPr>
          <a:lstStyle/>
          <a:p>
            <a:pPr algn="ctr" eaLnBrk="1" hangingPunct="1">
              <a:defRPr/>
            </a:pPr>
            <a:r>
              <a:rPr lang="es-CO" altLang="es-CO" sz="2300" b="1" dirty="0">
                <a:solidFill>
                  <a:srgbClr val="4F81BD">
                    <a:lumMod val="75000"/>
                  </a:srgbClr>
                </a:solidFill>
                <a:latin typeface="Arial" panose="020B0604020202020204" pitchFamily="34" charset="0"/>
              </a:rPr>
              <a:t>PACTO POR EL CRECIMIENTO EMPRESARIAL</a:t>
            </a:r>
          </a:p>
          <a:p>
            <a:pPr algn="ctr" eaLnBrk="1" hangingPunct="1">
              <a:defRPr/>
            </a:pPr>
            <a:endParaRPr lang="es-ES" altLang="es-CO" sz="2800" b="1" dirty="0">
              <a:solidFill>
                <a:srgbClr val="4F81BD">
                  <a:lumMod val="75000"/>
                </a:srgbClr>
              </a:solidFill>
              <a:effectLst>
                <a:outerShdw blurRad="38100" dist="38100" dir="2700000" algn="tl">
                  <a:srgbClr val="000000">
                    <a:alpha val="43137"/>
                  </a:srgbClr>
                </a:outerShdw>
              </a:effectLst>
            </a:endParaRPr>
          </a:p>
          <a:p>
            <a:pPr algn="ctr" eaLnBrk="1" hangingPunct="1">
              <a:defRPr/>
            </a:pPr>
            <a:endParaRPr lang="es-ES" altLang="es-CO" sz="2800" b="1" dirty="0">
              <a:solidFill>
                <a:srgbClr val="4F81BD">
                  <a:lumMod val="75000"/>
                </a:srgb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n 18">
            <a:extLst>
              <a:ext uri="{FF2B5EF4-FFF2-40B4-BE49-F238E27FC236}">
                <a16:creationId xmlns:a16="http://schemas.microsoft.com/office/drawing/2014/main" id="{CC0BC029-1F68-484C-B6CD-8BD81FF97BD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Imagen 19">
            <a:extLst>
              <a:ext uri="{FF2B5EF4-FFF2-40B4-BE49-F238E27FC236}">
                <a16:creationId xmlns:a16="http://schemas.microsoft.com/office/drawing/2014/main" id="{70452952-7D28-4E05-B242-AF68B4994B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Imagen 15">
            <a:extLst>
              <a:ext uri="{FF2B5EF4-FFF2-40B4-BE49-F238E27FC236}">
                <a16:creationId xmlns:a16="http://schemas.microsoft.com/office/drawing/2014/main" id="{2820CE42-2C8B-4D4E-9935-EB9DA3891D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Imagen 2">
            <a:extLst>
              <a:ext uri="{FF2B5EF4-FFF2-40B4-BE49-F238E27FC236}">
                <a16:creationId xmlns:a16="http://schemas.microsoft.com/office/drawing/2014/main" id="{E50C3EA7-E525-4509-AC3A-5C87061CF15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ángulo 6">
            <a:extLst>
              <a:ext uri="{FF2B5EF4-FFF2-40B4-BE49-F238E27FC236}">
                <a16:creationId xmlns:a16="http://schemas.microsoft.com/office/drawing/2014/main" id="{2FA0F131-02A2-4090-A3F5-C78AFBB7AB42}"/>
              </a:ext>
            </a:extLst>
          </p:cNvPr>
          <p:cNvSpPr>
            <a:spLocks noChangeArrowheads="1"/>
          </p:cNvSpPr>
          <p:nvPr/>
        </p:nvSpPr>
        <p:spPr bwMode="auto">
          <a:xfrm>
            <a:off x="1068388" y="1839913"/>
            <a:ext cx="785177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0"/>
              </a:spcAft>
              <a:defRPr/>
            </a:pPr>
            <a:r>
              <a:rPr lang="es-CO" sz="1800" b="1" dirty="0">
                <a:solidFill>
                  <a:schemeClr val="tx1">
                    <a:lumMod val="75000"/>
                    <a:lumOff val="25000"/>
                  </a:schemeClr>
                </a:solidFill>
                <a:latin typeface="+mj-lt"/>
                <a:ea typeface="Calibri" panose="020F0502020204030204" pitchFamily="34" charset="0"/>
                <a:cs typeface="Times New Roman" panose="02020603050405020304" pitchFamily="18" charset="0"/>
              </a:rPr>
              <a:t>La información empresarial permite:</a:t>
            </a:r>
          </a:p>
          <a:p>
            <a:pPr algn="just">
              <a:spcAft>
                <a:spcPts val="0"/>
              </a:spcAft>
              <a:defRPr/>
            </a:pPr>
            <a:endParaRPr lang="es-CO" sz="1800" dirty="0">
              <a:solidFill>
                <a:schemeClr val="tx1">
                  <a:lumMod val="75000"/>
                  <a:lumOff val="25000"/>
                </a:schemeClr>
              </a:solidFill>
              <a:latin typeface="+mj-lt"/>
              <a:ea typeface="Calibri" panose="020F0502020204030204" pitchFamily="34" charset="0"/>
              <a:cs typeface="Times New Roman" panose="02020603050405020304" pitchFamily="18" charset="0"/>
            </a:endParaRPr>
          </a:p>
          <a:p>
            <a:pPr algn="just">
              <a:defRPr/>
            </a:pPr>
            <a:r>
              <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rPr>
              <a:t>Identificar tendencias del estado de situación financiera en cuanto a los activos, pasivos y patrimonio.</a:t>
            </a:r>
          </a:p>
          <a:p>
            <a:pPr algn="just">
              <a:defRPr/>
            </a:pPr>
            <a:endPar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endParaRPr>
          </a:p>
          <a:p>
            <a:pPr algn="just">
              <a:defRPr/>
            </a:pPr>
            <a:r>
              <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rPr>
              <a:t>Identificar tendencias del estado de resultado integral en cuanto a ingresos operacionales y los índices de rentabilidad.</a:t>
            </a:r>
          </a:p>
          <a:p>
            <a:pPr algn="just">
              <a:defRPr/>
            </a:pPr>
            <a:endPar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endParaRPr>
          </a:p>
          <a:p>
            <a:pPr algn="just">
              <a:defRPr/>
            </a:pPr>
            <a:r>
              <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rPr>
              <a:t>Hacer análisis sectoriales y regionales para implementar políticas públicas.</a:t>
            </a:r>
          </a:p>
          <a:p>
            <a:pPr algn="just">
              <a:defRPr/>
            </a:pPr>
            <a:endPar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endParaRPr>
          </a:p>
          <a:p>
            <a:pPr algn="just">
              <a:defRPr/>
            </a:pPr>
            <a:r>
              <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rPr>
              <a:t>Identificar tendencias sectoriales y regionales.</a:t>
            </a:r>
          </a:p>
          <a:p>
            <a:pPr algn="just">
              <a:defRPr/>
            </a:pPr>
            <a:endPar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endParaRPr>
          </a:p>
          <a:p>
            <a:pPr algn="just">
              <a:defRPr/>
            </a:pPr>
            <a:r>
              <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rPr>
              <a:t>Hacer análisis y reportes periodísticos y académicos.</a:t>
            </a:r>
          </a:p>
          <a:p>
            <a:pPr algn="just">
              <a:defRPr/>
            </a:pPr>
            <a:endPar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endParaRPr>
          </a:p>
          <a:p>
            <a:pPr algn="just">
              <a:defRPr/>
            </a:pPr>
            <a:r>
              <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rPr>
              <a:t>Hacer una supervisión constructiva, pedagógica y preventiva por parte de la Superintendencia de Sociedades a sus supervisados.</a:t>
            </a:r>
          </a:p>
          <a:p>
            <a:pPr algn="just">
              <a:spcAft>
                <a:spcPts val="0"/>
              </a:spcAft>
              <a:defRPr/>
            </a:pPr>
            <a:endParaRPr lang="es-ES" sz="1800" dirty="0">
              <a:solidFill>
                <a:schemeClr val="tx1">
                  <a:lumMod val="75000"/>
                  <a:lumOff val="25000"/>
                </a:schemeClr>
              </a:solidFill>
              <a:latin typeface="+mj-lt"/>
              <a:ea typeface="Calibri" panose="020F0502020204030204" pitchFamily="34" charset="0"/>
              <a:cs typeface="Times New Roman" panose="02020603050405020304" pitchFamily="18" charset="0"/>
            </a:endParaRPr>
          </a:p>
        </p:txBody>
      </p:sp>
      <p:pic>
        <p:nvPicPr>
          <p:cNvPr id="6151" name="Picture 8">
            <a:extLst>
              <a:ext uri="{FF2B5EF4-FFF2-40B4-BE49-F238E27FC236}">
                <a16:creationId xmlns:a16="http://schemas.microsoft.com/office/drawing/2014/main" id="{5A2118C6-090F-4ED1-A609-F5FA5225DDA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8488" y="2352675"/>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8">
            <a:extLst>
              <a:ext uri="{FF2B5EF4-FFF2-40B4-BE49-F238E27FC236}">
                <a16:creationId xmlns:a16="http://schemas.microsoft.com/office/drawing/2014/main" id="{6B4523A6-07FB-4323-B4A6-BC9C8F01CA6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8488" y="3205163"/>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8">
            <a:extLst>
              <a:ext uri="{FF2B5EF4-FFF2-40B4-BE49-F238E27FC236}">
                <a16:creationId xmlns:a16="http://schemas.microsoft.com/office/drawing/2014/main" id="{C5AB7646-32DC-420B-85BF-4275CE92A22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8488" y="4003675"/>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8">
            <a:extLst>
              <a:ext uri="{FF2B5EF4-FFF2-40B4-BE49-F238E27FC236}">
                <a16:creationId xmlns:a16="http://schemas.microsoft.com/office/drawing/2014/main" id="{9ED8773E-BB3C-43C2-B9AC-F4BD6A5B8AC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8488" y="4554538"/>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8">
            <a:extLst>
              <a:ext uri="{FF2B5EF4-FFF2-40B4-BE49-F238E27FC236}">
                <a16:creationId xmlns:a16="http://schemas.microsoft.com/office/drawing/2014/main" id="{08299464-FDB9-4262-A210-E5662B0756C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8488" y="5653088"/>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8">
            <a:extLst>
              <a:ext uri="{FF2B5EF4-FFF2-40B4-BE49-F238E27FC236}">
                <a16:creationId xmlns:a16="http://schemas.microsoft.com/office/drawing/2014/main" id="{94FF48B1-C2C4-40C3-9F83-A08E9FAF264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8488" y="5126038"/>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7" name="Rectángulo 4">
            <a:extLst>
              <a:ext uri="{FF2B5EF4-FFF2-40B4-BE49-F238E27FC236}">
                <a16:creationId xmlns:a16="http://schemas.microsoft.com/office/drawing/2014/main" id="{EF733B08-1954-439E-9CBF-F21B57B7B17F}"/>
              </a:ext>
            </a:extLst>
          </p:cNvPr>
          <p:cNvSpPr>
            <a:spLocks noChangeArrowheads="1"/>
          </p:cNvSpPr>
          <p:nvPr/>
        </p:nvSpPr>
        <p:spPr bwMode="auto">
          <a:xfrm>
            <a:off x="231775" y="1289050"/>
            <a:ext cx="91455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MX" altLang="es-CO" sz="2000" b="1">
                <a:solidFill>
                  <a:schemeClr val="tx2"/>
                </a:solidFill>
                <a:latin typeface="Arial" panose="020B0604020202020204" pitchFamily="34" charset="0"/>
              </a:rPr>
              <a:t>RELEVANCIA DEL INFORME</a:t>
            </a:r>
            <a:endParaRPr lang="es-CO" altLang="es-CO" sz="2000" b="1">
              <a:solidFill>
                <a:schemeClr val="tx2"/>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Imagen 18">
            <a:extLst>
              <a:ext uri="{FF2B5EF4-FFF2-40B4-BE49-F238E27FC236}">
                <a16:creationId xmlns:a16="http://schemas.microsoft.com/office/drawing/2014/main" id="{0A3F73AA-0BD8-4A63-B8B4-86D6BE8527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Imagen 19">
            <a:extLst>
              <a:ext uri="{FF2B5EF4-FFF2-40B4-BE49-F238E27FC236}">
                <a16:creationId xmlns:a16="http://schemas.microsoft.com/office/drawing/2014/main" id="{E2668B17-FCB4-4E54-84F9-F3C328DFA4A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Imagen 15">
            <a:extLst>
              <a:ext uri="{FF2B5EF4-FFF2-40B4-BE49-F238E27FC236}">
                <a16:creationId xmlns:a16="http://schemas.microsoft.com/office/drawing/2014/main" id="{A16AC212-611D-4DE1-AEB9-D2F0CCBA9D8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Imagen 2">
            <a:extLst>
              <a:ext uri="{FF2B5EF4-FFF2-40B4-BE49-F238E27FC236}">
                <a16:creationId xmlns:a16="http://schemas.microsoft.com/office/drawing/2014/main" id="{E540BC13-8E22-4E80-AC25-647F01C3CB4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ángulo 1">
            <a:extLst>
              <a:ext uri="{FF2B5EF4-FFF2-40B4-BE49-F238E27FC236}">
                <a16:creationId xmlns:a16="http://schemas.microsoft.com/office/drawing/2014/main" id="{B9163DCF-D11F-4037-B0D8-13B463B0F6C7}"/>
              </a:ext>
            </a:extLst>
          </p:cNvPr>
          <p:cNvSpPr>
            <a:spLocks noChangeArrowheads="1"/>
          </p:cNvSpPr>
          <p:nvPr/>
        </p:nvSpPr>
        <p:spPr bwMode="auto">
          <a:xfrm>
            <a:off x="2087563" y="1092200"/>
            <a:ext cx="58880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buFont typeface="Arial" panose="020B0604020202020204" pitchFamily="34" charset="0"/>
              <a:buNone/>
            </a:pPr>
            <a:r>
              <a:rPr lang="es-ES" altLang="es-CO" sz="1800" b="1">
                <a:solidFill>
                  <a:schemeClr val="tx2"/>
                </a:solidFill>
                <a:latin typeface="Arial" panose="020B0604020202020204" pitchFamily="34" charset="0"/>
              </a:rPr>
              <a:t>METODOLOGÍA USADA EN EL INFORME DE LAS SIGUIENTES 9.000 EMPRESAS MÁS GRANDES</a:t>
            </a:r>
            <a:endParaRPr lang="es-CO" altLang="es-CO" sz="1800" b="1">
              <a:solidFill>
                <a:schemeClr val="tx2"/>
              </a:solidFill>
              <a:latin typeface="Arial" panose="020B0604020202020204" pitchFamily="34" charset="0"/>
            </a:endParaRPr>
          </a:p>
        </p:txBody>
      </p:sp>
      <p:sp>
        <p:nvSpPr>
          <p:cNvPr id="10" name="Rectángulo 9">
            <a:extLst>
              <a:ext uri="{FF2B5EF4-FFF2-40B4-BE49-F238E27FC236}">
                <a16:creationId xmlns:a16="http://schemas.microsoft.com/office/drawing/2014/main" id="{B83298DD-C808-4E42-BD76-DDA88E32D4BF}"/>
              </a:ext>
            </a:extLst>
          </p:cNvPr>
          <p:cNvSpPr/>
          <p:nvPr/>
        </p:nvSpPr>
        <p:spPr>
          <a:xfrm>
            <a:off x="1093788" y="2341563"/>
            <a:ext cx="7935912" cy="4730750"/>
          </a:xfrm>
          <a:prstGeom prst="rect">
            <a:avLst/>
          </a:prstGeom>
        </p:spPr>
        <p:txBody>
          <a:bodyPr>
            <a:spAutoFit/>
          </a:bodyPr>
          <a:lstStyle/>
          <a:p>
            <a:pPr>
              <a:defRPr/>
            </a:pPr>
            <a:r>
              <a:rPr lang="es-CO" sz="1700" b="1" dirty="0">
                <a:solidFill>
                  <a:schemeClr val="tx1">
                    <a:lumMod val="75000"/>
                    <a:lumOff val="25000"/>
                  </a:schemeClr>
                </a:solidFill>
              </a:rPr>
              <a:t>Fuentes de información:</a:t>
            </a:r>
          </a:p>
          <a:p>
            <a:pPr algn="just">
              <a:defRPr/>
            </a:pPr>
            <a:r>
              <a:rPr lang="es-CO" sz="1700" dirty="0">
                <a:solidFill>
                  <a:schemeClr val="tx1">
                    <a:lumMod val="75000"/>
                    <a:lumOff val="25000"/>
                  </a:schemeClr>
                </a:solidFill>
              </a:rPr>
              <a:t>Información reportada a Superintendencia de Sociedades, </a:t>
            </a:r>
            <a:r>
              <a:rPr lang="es-ES" sz="1700" dirty="0">
                <a:solidFill>
                  <a:schemeClr val="tx1">
                    <a:lumMod val="75000"/>
                    <a:lumOff val="25000"/>
                  </a:schemeClr>
                </a:solidFill>
              </a:rPr>
              <a:t>Superintendencia de Vigilancia y Seguridad Privada, Superintendencia de Salud y Superintendencia de Servicios Públicos.</a:t>
            </a:r>
          </a:p>
          <a:p>
            <a:pPr>
              <a:defRPr/>
            </a:pPr>
            <a:endParaRPr lang="es-ES" sz="1700" dirty="0">
              <a:solidFill>
                <a:schemeClr val="tx1">
                  <a:lumMod val="75000"/>
                  <a:lumOff val="25000"/>
                </a:schemeClr>
              </a:solidFill>
            </a:endParaRPr>
          </a:p>
          <a:p>
            <a:pPr>
              <a:defRPr/>
            </a:pPr>
            <a:r>
              <a:rPr lang="es-CO" sz="1700" b="1" dirty="0">
                <a:solidFill>
                  <a:schemeClr val="tx1">
                    <a:lumMod val="75000"/>
                    <a:lumOff val="25000"/>
                  </a:schemeClr>
                </a:solidFill>
              </a:rPr>
              <a:t>Entidades que se incluyen en el estudio:</a:t>
            </a:r>
          </a:p>
          <a:p>
            <a:pPr>
              <a:defRPr/>
            </a:pPr>
            <a:r>
              <a:rPr lang="es-CO" sz="1700" dirty="0">
                <a:solidFill>
                  <a:schemeClr val="tx1">
                    <a:lumMod val="75000"/>
                    <a:lumOff val="25000"/>
                  </a:schemeClr>
                </a:solidFill>
              </a:rPr>
              <a:t>Entidades del sector real no financiero.</a:t>
            </a:r>
          </a:p>
          <a:p>
            <a:pPr>
              <a:defRPr/>
            </a:pPr>
            <a:endParaRPr lang="es-ES" sz="1700" dirty="0">
              <a:solidFill>
                <a:schemeClr val="tx1">
                  <a:lumMod val="75000"/>
                  <a:lumOff val="25000"/>
                </a:schemeClr>
              </a:solidFill>
            </a:endParaRPr>
          </a:p>
          <a:p>
            <a:pPr>
              <a:defRPr/>
            </a:pPr>
            <a:r>
              <a:rPr lang="es-CO" sz="1700" b="1" dirty="0">
                <a:solidFill>
                  <a:schemeClr val="tx1">
                    <a:lumMod val="75000"/>
                    <a:lumOff val="25000"/>
                  </a:schemeClr>
                </a:solidFill>
              </a:rPr>
              <a:t>Información recibida:</a:t>
            </a:r>
          </a:p>
          <a:p>
            <a:pPr>
              <a:defRPr/>
            </a:pPr>
            <a:r>
              <a:rPr lang="es-CO" sz="1700" dirty="0">
                <a:solidFill>
                  <a:schemeClr val="tx1">
                    <a:lumMod val="75000"/>
                    <a:lumOff val="25000"/>
                  </a:schemeClr>
                </a:solidFill>
              </a:rPr>
              <a:t>Información financiera incluyendo activo, pasivo, patrimonio, ingresos operacionales</a:t>
            </a:r>
          </a:p>
          <a:p>
            <a:pPr>
              <a:defRPr/>
            </a:pPr>
            <a:r>
              <a:rPr lang="es-CO" sz="1700" dirty="0">
                <a:solidFill>
                  <a:schemeClr val="tx1">
                    <a:lumMod val="75000"/>
                    <a:lumOff val="25000"/>
                  </a:schemeClr>
                </a:solidFill>
              </a:rPr>
              <a:t>y ganancias/pérdidas</a:t>
            </a:r>
          </a:p>
          <a:p>
            <a:pPr>
              <a:defRPr/>
            </a:pPr>
            <a:endParaRPr lang="es-ES" sz="1700" dirty="0">
              <a:solidFill>
                <a:schemeClr val="tx1">
                  <a:lumMod val="75000"/>
                  <a:lumOff val="25000"/>
                </a:schemeClr>
              </a:solidFill>
            </a:endParaRPr>
          </a:p>
          <a:p>
            <a:pPr>
              <a:defRPr/>
            </a:pPr>
            <a:r>
              <a:rPr lang="es-CO" sz="1700" b="1" dirty="0">
                <a:solidFill>
                  <a:schemeClr val="tx1">
                    <a:lumMod val="75000"/>
                    <a:lumOff val="25000"/>
                  </a:schemeClr>
                </a:solidFill>
              </a:rPr>
              <a:t>Período de corte de la información:</a:t>
            </a:r>
          </a:p>
          <a:p>
            <a:pPr>
              <a:defRPr/>
            </a:pPr>
            <a:r>
              <a:rPr lang="es-CO" sz="1700" dirty="0">
                <a:solidFill>
                  <a:schemeClr val="tx1">
                    <a:lumMod val="75000"/>
                    <a:lumOff val="25000"/>
                  </a:schemeClr>
                </a:solidFill>
              </a:rPr>
              <a:t>Información financiera reportada oportunamente.</a:t>
            </a:r>
          </a:p>
          <a:p>
            <a:pPr>
              <a:defRPr/>
            </a:pPr>
            <a:endParaRPr lang="es-CO" sz="1600" dirty="0"/>
          </a:p>
          <a:p>
            <a:pPr>
              <a:defRPr/>
            </a:pPr>
            <a:endParaRPr lang="es-CO" sz="1600" dirty="0"/>
          </a:p>
          <a:p>
            <a:pPr>
              <a:defRPr/>
            </a:pPr>
            <a:endParaRPr lang="es-CO" sz="1600" dirty="0"/>
          </a:p>
          <a:p>
            <a:pPr>
              <a:defRPr/>
            </a:pPr>
            <a:endParaRPr lang="es-CO" sz="1542" dirty="0">
              <a:solidFill>
                <a:schemeClr val="tx1">
                  <a:lumMod val="65000"/>
                  <a:lumOff val="35000"/>
                </a:schemeClr>
              </a:solidFill>
            </a:endParaRPr>
          </a:p>
        </p:txBody>
      </p:sp>
      <p:pic>
        <p:nvPicPr>
          <p:cNvPr id="7176" name="Picture 8">
            <a:extLst>
              <a:ext uri="{FF2B5EF4-FFF2-40B4-BE49-F238E27FC236}">
                <a16:creationId xmlns:a16="http://schemas.microsoft.com/office/drawing/2014/main" id="{1AAC8481-810F-42E0-BB08-C869894BE65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27063" y="2438400"/>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8">
            <a:extLst>
              <a:ext uri="{FF2B5EF4-FFF2-40B4-BE49-F238E27FC236}">
                <a16:creationId xmlns:a16="http://schemas.microsoft.com/office/drawing/2014/main" id="{66A5AABD-E115-4508-A027-BFD0A4D0093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33413" y="3711575"/>
            <a:ext cx="4683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8" name="Picture 8">
            <a:extLst>
              <a:ext uri="{FF2B5EF4-FFF2-40B4-BE49-F238E27FC236}">
                <a16:creationId xmlns:a16="http://schemas.microsoft.com/office/drawing/2014/main" id="{301832E5-E456-47D8-A18E-E2D40CACCB2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33413" y="4522788"/>
            <a:ext cx="469900"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9" name="Picture 8">
            <a:extLst>
              <a:ext uri="{FF2B5EF4-FFF2-40B4-BE49-F238E27FC236}">
                <a16:creationId xmlns:a16="http://schemas.microsoft.com/office/drawing/2014/main" id="{4ACE5A37-87C7-4957-8B95-EB8F6A9157E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61988" y="5554663"/>
            <a:ext cx="4683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Imagen 18">
            <a:extLst>
              <a:ext uri="{FF2B5EF4-FFF2-40B4-BE49-F238E27FC236}">
                <a16:creationId xmlns:a16="http://schemas.microsoft.com/office/drawing/2014/main" id="{5F2952B6-9E00-4262-85E7-1D16D2E1DE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Imagen 19">
            <a:extLst>
              <a:ext uri="{FF2B5EF4-FFF2-40B4-BE49-F238E27FC236}">
                <a16:creationId xmlns:a16="http://schemas.microsoft.com/office/drawing/2014/main" id="{204C51A3-0EF5-4D87-9BC9-535A91B8E73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Imagen 15">
            <a:extLst>
              <a:ext uri="{FF2B5EF4-FFF2-40B4-BE49-F238E27FC236}">
                <a16:creationId xmlns:a16="http://schemas.microsoft.com/office/drawing/2014/main" id="{12BDAB79-33C1-4A90-AF32-AA98870A4A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Imagen 2">
            <a:extLst>
              <a:ext uri="{FF2B5EF4-FFF2-40B4-BE49-F238E27FC236}">
                <a16:creationId xmlns:a16="http://schemas.microsoft.com/office/drawing/2014/main" id="{2196577C-735E-4E27-BC75-FCE88603766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ángulo 6">
            <a:extLst>
              <a:ext uri="{FF2B5EF4-FFF2-40B4-BE49-F238E27FC236}">
                <a16:creationId xmlns:a16="http://schemas.microsoft.com/office/drawing/2014/main" id="{4620F847-33A6-49A3-A321-2673F76CCBBB}"/>
              </a:ext>
            </a:extLst>
          </p:cNvPr>
          <p:cNvSpPr/>
          <p:nvPr/>
        </p:nvSpPr>
        <p:spPr>
          <a:xfrm>
            <a:off x="971550" y="2103438"/>
            <a:ext cx="8428038" cy="4525962"/>
          </a:xfrm>
          <a:prstGeom prst="rect">
            <a:avLst/>
          </a:prstGeom>
        </p:spPr>
        <p:txBody>
          <a:bodyPr>
            <a:spAutoFit/>
          </a:bodyPr>
          <a:lstStyle/>
          <a:p>
            <a:pPr algn="just">
              <a:defRPr/>
            </a:pPr>
            <a:r>
              <a:rPr lang="es-CO" sz="1800" b="1" dirty="0">
                <a:solidFill>
                  <a:schemeClr val="tx1">
                    <a:lumMod val="75000"/>
                    <a:lumOff val="25000"/>
                  </a:schemeClr>
                </a:solidFill>
              </a:rPr>
              <a:t>Estandarización:</a:t>
            </a:r>
          </a:p>
          <a:p>
            <a:pPr algn="just">
              <a:defRPr/>
            </a:pPr>
            <a:r>
              <a:rPr lang="es-CO" sz="1800" dirty="0">
                <a:solidFill>
                  <a:schemeClr val="tx1">
                    <a:lumMod val="75000"/>
                    <a:lumOff val="25000"/>
                  </a:schemeClr>
                </a:solidFill>
              </a:rPr>
              <a:t>El estudio tiene en cuenta la información financiera presentada bajo Normas Internacionales de Información Financiera (NIIF).</a:t>
            </a:r>
          </a:p>
          <a:p>
            <a:pPr algn="just">
              <a:defRPr/>
            </a:pPr>
            <a:endParaRPr lang="es-ES" sz="1800" dirty="0">
              <a:solidFill>
                <a:schemeClr val="tx1">
                  <a:lumMod val="75000"/>
                  <a:lumOff val="25000"/>
                </a:schemeClr>
              </a:solidFill>
            </a:endParaRPr>
          </a:p>
          <a:p>
            <a:pPr algn="just">
              <a:defRPr/>
            </a:pPr>
            <a:r>
              <a:rPr lang="es-CO" sz="1800" b="1" dirty="0">
                <a:solidFill>
                  <a:schemeClr val="tx1">
                    <a:lumMod val="75000"/>
                    <a:lumOff val="25000"/>
                  </a:schemeClr>
                </a:solidFill>
              </a:rPr>
              <a:t>Criterio para determinar el tamaño de las empresas:</a:t>
            </a:r>
          </a:p>
          <a:p>
            <a:pPr algn="just">
              <a:defRPr/>
            </a:pPr>
            <a:r>
              <a:rPr lang="es-CO" sz="1800" dirty="0">
                <a:solidFill>
                  <a:schemeClr val="tx1">
                    <a:lumMod val="75000"/>
                    <a:lumOff val="25000"/>
                  </a:schemeClr>
                </a:solidFill>
              </a:rPr>
              <a:t>Corresponde a los </a:t>
            </a:r>
            <a:r>
              <a:rPr lang="es-CO" sz="1800" b="1" dirty="0">
                <a:solidFill>
                  <a:schemeClr val="tx1">
                    <a:lumMod val="75000"/>
                    <a:lumOff val="25000"/>
                  </a:schemeClr>
                </a:solidFill>
              </a:rPr>
              <a:t>ingresos operacionales:</a:t>
            </a:r>
            <a:r>
              <a:rPr lang="es-CO" sz="1800" dirty="0">
                <a:solidFill>
                  <a:schemeClr val="tx1">
                    <a:lumMod val="75000"/>
                    <a:lumOff val="25000"/>
                  </a:schemeClr>
                </a:solidFill>
              </a:rPr>
              <a:t> sumatoria de los ingresos de las actividades ordinarias de las empresas, otros ingresos </a:t>
            </a:r>
            <a:r>
              <a:rPr lang="es-ES" sz="1800" dirty="0">
                <a:solidFill>
                  <a:schemeClr val="tx1">
                    <a:lumMod val="75000"/>
                    <a:lumOff val="25000"/>
                  </a:schemeClr>
                </a:solidFill>
              </a:rPr>
              <a:t>y la participación en las ganancias de subordinadas asociadas y negocios conjuntos considerados como parte de su operación principal que se contabilicen utilizando el método de participación.</a:t>
            </a:r>
          </a:p>
          <a:p>
            <a:pPr algn="just">
              <a:defRPr/>
            </a:pPr>
            <a:endParaRPr lang="es-ES" sz="1800" dirty="0">
              <a:solidFill>
                <a:schemeClr val="tx1">
                  <a:lumMod val="75000"/>
                  <a:lumOff val="25000"/>
                </a:schemeClr>
              </a:solidFill>
            </a:endParaRPr>
          </a:p>
          <a:p>
            <a:pPr algn="just">
              <a:defRPr/>
            </a:pPr>
            <a:r>
              <a:rPr lang="es-CO" sz="1800" b="1" dirty="0">
                <a:solidFill>
                  <a:schemeClr val="tx1">
                    <a:lumMod val="75000"/>
                    <a:lumOff val="25000"/>
                  </a:schemeClr>
                </a:solidFill>
              </a:rPr>
              <a:t>Estados financieros utilizados:</a:t>
            </a:r>
          </a:p>
          <a:p>
            <a:pPr algn="just">
              <a:defRPr/>
            </a:pPr>
            <a:r>
              <a:rPr lang="es-CO" sz="1800" dirty="0">
                <a:solidFill>
                  <a:schemeClr val="tx1">
                    <a:lumMod val="75000"/>
                    <a:lumOff val="25000"/>
                  </a:schemeClr>
                </a:solidFill>
              </a:rPr>
              <a:t>Se utilizaron estados financieros individuales. No se utilizaron estados financieros consolidados.</a:t>
            </a:r>
          </a:p>
          <a:p>
            <a:pPr>
              <a:defRPr/>
            </a:pPr>
            <a:endParaRPr lang="es-ES" sz="1800" dirty="0">
              <a:solidFill>
                <a:schemeClr val="tx1">
                  <a:lumMod val="65000"/>
                  <a:lumOff val="35000"/>
                </a:schemeClr>
              </a:solidFill>
            </a:endParaRPr>
          </a:p>
          <a:p>
            <a:pPr>
              <a:defRPr/>
            </a:pPr>
            <a:endParaRPr lang="es-CO" sz="1800" dirty="0">
              <a:solidFill>
                <a:schemeClr val="tx1">
                  <a:lumMod val="65000"/>
                  <a:lumOff val="35000"/>
                </a:schemeClr>
              </a:solidFill>
            </a:endParaRPr>
          </a:p>
          <a:p>
            <a:pPr>
              <a:defRPr/>
            </a:pPr>
            <a:endParaRPr lang="es-ES" altLang="es-CO" sz="1814" b="1" dirty="0">
              <a:solidFill>
                <a:schemeClr val="accent1">
                  <a:lumMod val="75000"/>
                </a:schemeClr>
              </a:solidFill>
              <a:effectLst>
                <a:outerShdw blurRad="38100" dist="38100" dir="2700000" algn="tl">
                  <a:srgbClr val="000000">
                    <a:alpha val="43137"/>
                  </a:srgbClr>
                </a:outerShdw>
              </a:effectLst>
            </a:endParaRPr>
          </a:p>
        </p:txBody>
      </p:sp>
      <p:pic>
        <p:nvPicPr>
          <p:cNvPr id="8199" name="Picture 8">
            <a:extLst>
              <a:ext uri="{FF2B5EF4-FFF2-40B4-BE49-F238E27FC236}">
                <a16:creationId xmlns:a16="http://schemas.microsoft.com/office/drawing/2014/main" id="{BAFB2264-CA06-412C-8751-E804B6B2EB6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4988" y="3173413"/>
            <a:ext cx="468312"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8">
            <a:extLst>
              <a:ext uri="{FF2B5EF4-FFF2-40B4-BE49-F238E27FC236}">
                <a16:creationId xmlns:a16="http://schemas.microsoft.com/office/drawing/2014/main" id="{6B3A6BA8-F760-47E6-B5AE-5F70401AFC2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092325"/>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8">
            <a:extLst>
              <a:ext uri="{FF2B5EF4-FFF2-40B4-BE49-F238E27FC236}">
                <a16:creationId xmlns:a16="http://schemas.microsoft.com/office/drawing/2014/main" id="{3875D8F3-D6C9-4B8C-8EB6-819BC7DA730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3400" y="5102225"/>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Rectángulo 1">
            <a:extLst>
              <a:ext uri="{FF2B5EF4-FFF2-40B4-BE49-F238E27FC236}">
                <a16:creationId xmlns:a16="http://schemas.microsoft.com/office/drawing/2014/main" id="{75C19B82-5237-462E-9908-57719A33816A}"/>
              </a:ext>
            </a:extLst>
          </p:cNvPr>
          <p:cNvSpPr>
            <a:spLocks noChangeArrowheads="1"/>
          </p:cNvSpPr>
          <p:nvPr/>
        </p:nvSpPr>
        <p:spPr bwMode="auto">
          <a:xfrm>
            <a:off x="1860550" y="1092200"/>
            <a:ext cx="58896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buFont typeface="Arial" panose="020B0604020202020204" pitchFamily="34" charset="0"/>
              <a:buNone/>
            </a:pPr>
            <a:r>
              <a:rPr lang="es-ES" altLang="es-CO" sz="1800" b="1">
                <a:solidFill>
                  <a:schemeClr val="tx2"/>
                </a:solidFill>
                <a:latin typeface="Arial" panose="020B0604020202020204" pitchFamily="34" charset="0"/>
              </a:rPr>
              <a:t>METODOLOGÍA USADA EN EL INFORME DE LAS SIGUIENTES 9.000 EMPRESAS MÁS GRANDES</a:t>
            </a:r>
            <a:endParaRPr lang="es-CO" altLang="es-CO" sz="1800" b="1">
              <a:solidFill>
                <a:schemeClr val="tx2"/>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n 18">
            <a:extLst>
              <a:ext uri="{FF2B5EF4-FFF2-40B4-BE49-F238E27FC236}">
                <a16:creationId xmlns:a16="http://schemas.microsoft.com/office/drawing/2014/main" id="{4D863156-7C4D-4AC5-AA16-893000DC049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Imagen 19">
            <a:extLst>
              <a:ext uri="{FF2B5EF4-FFF2-40B4-BE49-F238E27FC236}">
                <a16:creationId xmlns:a16="http://schemas.microsoft.com/office/drawing/2014/main" id="{7C3EC90A-CF8A-45E4-8FAA-3FCB244024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Imagen 15">
            <a:extLst>
              <a:ext uri="{FF2B5EF4-FFF2-40B4-BE49-F238E27FC236}">
                <a16:creationId xmlns:a16="http://schemas.microsoft.com/office/drawing/2014/main" id="{8260FBF2-167F-4F34-92D6-17D456CA86D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Imagen 2">
            <a:extLst>
              <a:ext uri="{FF2B5EF4-FFF2-40B4-BE49-F238E27FC236}">
                <a16:creationId xmlns:a16="http://schemas.microsoft.com/office/drawing/2014/main" id="{56CC3463-A343-4CC7-8A18-7CAEFFE97F1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ángulo 6">
            <a:extLst>
              <a:ext uri="{FF2B5EF4-FFF2-40B4-BE49-F238E27FC236}">
                <a16:creationId xmlns:a16="http://schemas.microsoft.com/office/drawing/2014/main" id="{13F586E0-AE3C-47BD-8CC4-CEBE5FA63E5B}"/>
              </a:ext>
            </a:extLst>
          </p:cNvPr>
          <p:cNvSpPr/>
          <p:nvPr/>
        </p:nvSpPr>
        <p:spPr>
          <a:xfrm>
            <a:off x="971550" y="2103438"/>
            <a:ext cx="8428038" cy="3970337"/>
          </a:xfrm>
          <a:prstGeom prst="rect">
            <a:avLst/>
          </a:prstGeom>
        </p:spPr>
        <p:txBody>
          <a:bodyPr>
            <a:spAutoFit/>
          </a:bodyPr>
          <a:lstStyle/>
          <a:p>
            <a:pPr algn="just">
              <a:defRPr/>
            </a:pPr>
            <a:r>
              <a:rPr lang="es-CO" altLang="es-CO" sz="1800" b="1" dirty="0">
                <a:solidFill>
                  <a:srgbClr val="404040"/>
                </a:solidFill>
              </a:rPr>
              <a:t>Qué proceso se realizó con la información:</a:t>
            </a:r>
          </a:p>
          <a:p>
            <a:pPr algn="just">
              <a:defRPr/>
            </a:pPr>
            <a:r>
              <a:rPr lang="es-CO" altLang="es-CO" sz="1800" dirty="0">
                <a:solidFill>
                  <a:srgbClr val="404040"/>
                </a:solidFill>
              </a:rPr>
              <a:t>La información financiera se empleó en la misma forma en que fue reportada por las sociedades a sus supervisores y no ha sido sometida a validación de otras fuentes por parte de la Superintendencia de Sociedades.</a:t>
            </a:r>
          </a:p>
          <a:p>
            <a:pPr algn="just">
              <a:defRPr/>
            </a:pPr>
            <a:endParaRPr lang="es-ES" altLang="es-CO" sz="1800" dirty="0">
              <a:solidFill>
                <a:srgbClr val="404040"/>
              </a:solidFill>
            </a:endParaRPr>
          </a:p>
          <a:p>
            <a:pPr algn="just" eaLnBrk="1" hangingPunct="1">
              <a:defRPr/>
            </a:pPr>
            <a:r>
              <a:rPr lang="es-CO" altLang="es-CO" sz="1800" b="1" dirty="0">
                <a:solidFill>
                  <a:srgbClr val="404040"/>
                </a:solidFill>
              </a:rPr>
              <a:t>Qué contiene el archivo que entregamos:</a:t>
            </a:r>
          </a:p>
          <a:p>
            <a:pPr algn="just">
              <a:defRPr/>
            </a:pPr>
            <a:r>
              <a:rPr lang="es-CO" altLang="es-CO" sz="1800" dirty="0">
                <a:solidFill>
                  <a:srgbClr val="404040"/>
                </a:solidFill>
              </a:rPr>
              <a:t>La base de datos de las 9.000 empresas siguientes, más grandes por ingresos operacionales año 2018, incluye, además, la información financiera de esas mismas 9.000 para el año 2017 con retransmisiones o ajustes de la </a:t>
            </a:r>
            <a:r>
              <a:rPr lang="es-ES" altLang="es-CO" sz="1800" dirty="0">
                <a:solidFill>
                  <a:srgbClr val="404040"/>
                </a:solidFill>
              </a:rPr>
              <a:t>información.</a:t>
            </a:r>
            <a:endParaRPr lang="es-CO" altLang="es-CO" sz="1800" dirty="0">
              <a:solidFill>
                <a:srgbClr val="404040"/>
              </a:solidFill>
            </a:endParaRPr>
          </a:p>
          <a:p>
            <a:pPr algn="just">
              <a:defRPr/>
            </a:pPr>
            <a:endParaRPr lang="es-CO" altLang="es-CO" sz="1800" dirty="0">
              <a:solidFill>
                <a:srgbClr val="595959"/>
              </a:solidFill>
            </a:endParaRPr>
          </a:p>
          <a:p>
            <a:pPr algn="just">
              <a:buFontTx/>
              <a:buChar char="-"/>
              <a:defRPr/>
            </a:pPr>
            <a:endParaRPr lang="es-CO" altLang="es-CO" sz="1800" dirty="0">
              <a:solidFill>
                <a:srgbClr val="404040"/>
              </a:solidFill>
            </a:endParaRPr>
          </a:p>
          <a:p>
            <a:pPr algn="just">
              <a:defRPr/>
            </a:pPr>
            <a:endParaRPr lang="es-ES" altLang="es-CO" sz="1800" dirty="0">
              <a:solidFill>
                <a:srgbClr val="595959"/>
              </a:solidFill>
            </a:endParaRPr>
          </a:p>
          <a:p>
            <a:pPr algn="just">
              <a:defRPr/>
            </a:pPr>
            <a:endParaRPr lang="es-CO" altLang="es-CO" sz="1800" dirty="0">
              <a:solidFill>
                <a:srgbClr val="595959"/>
              </a:solidFill>
            </a:endParaRPr>
          </a:p>
          <a:p>
            <a:pPr algn="just">
              <a:defRPr/>
            </a:pPr>
            <a:endParaRPr lang="es-ES" altLang="es-CO" sz="1800" b="1" dirty="0">
              <a:solidFill>
                <a:srgbClr val="376092"/>
              </a:solidFill>
              <a:effectLst>
                <a:outerShdw blurRad="38100" dist="38100" dir="2700000" algn="tl">
                  <a:srgbClr val="C0C0C0"/>
                </a:outerShdw>
              </a:effectLst>
            </a:endParaRPr>
          </a:p>
        </p:txBody>
      </p:sp>
      <p:pic>
        <p:nvPicPr>
          <p:cNvPr id="9223" name="Picture 8">
            <a:extLst>
              <a:ext uri="{FF2B5EF4-FFF2-40B4-BE49-F238E27FC236}">
                <a16:creationId xmlns:a16="http://schemas.microsoft.com/office/drawing/2014/main" id="{9479EADE-1541-4759-A894-466CE950F15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20700" y="3438525"/>
            <a:ext cx="46831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8">
            <a:extLst>
              <a:ext uri="{FF2B5EF4-FFF2-40B4-BE49-F238E27FC236}">
                <a16:creationId xmlns:a16="http://schemas.microsoft.com/office/drawing/2014/main" id="{BC6BC4EF-6099-49B4-BED6-C622B91AB7E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5150" y="2051050"/>
            <a:ext cx="469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5" name="Rectángulo 1">
            <a:extLst>
              <a:ext uri="{FF2B5EF4-FFF2-40B4-BE49-F238E27FC236}">
                <a16:creationId xmlns:a16="http://schemas.microsoft.com/office/drawing/2014/main" id="{8CEFBB55-47C4-4CE6-8083-8631887521C3}"/>
              </a:ext>
            </a:extLst>
          </p:cNvPr>
          <p:cNvSpPr>
            <a:spLocks noChangeArrowheads="1"/>
          </p:cNvSpPr>
          <p:nvPr/>
        </p:nvSpPr>
        <p:spPr bwMode="auto">
          <a:xfrm>
            <a:off x="1960563" y="1062038"/>
            <a:ext cx="58880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buFont typeface="Arial" panose="020B0604020202020204" pitchFamily="34" charset="0"/>
              <a:buNone/>
            </a:pPr>
            <a:r>
              <a:rPr lang="es-ES" altLang="es-CO" sz="1800" b="1">
                <a:solidFill>
                  <a:schemeClr val="tx2"/>
                </a:solidFill>
                <a:latin typeface="Arial" panose="020B0604020202020204" pitchFamily="34" charset="0"/>
              </a:rPr>
              <a:t>METODOLOGÍA USADA EN EL INFORME DE LAS SIGUIENTES 9.000 EMPRESAS MÁS GRANDES</a:t>
            </a:r>
            <a:endParaRPr lang="es-CO" altLang="es-CO" sz="1800" b="1">
              <a:solidFill>
                <a:schemeClr val="tx2"/>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Imagen 18">
            <a:extLst>
              <a:ext uri="{FF2B5EF4-FFF2-40B4-BE49-F238E27FC236}">
                <a16:creationId xmlns:a16="http://schemas.microsoft.com/office/drawing/2014/main" id="{ADA514ED-5C47-41A5-A550-80489C1C876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Imagen 19">
            <a:extLst>
              <a:ext uri="{FF2B5EF4-FFF2-40B4-BE49-F238E27FC236}">
                <a16:creationId xmlns:a16="http://schemas.microsoft.com/office/drawing/2014/main" id="{12552508-452C-4882-B370-89008626D55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Imagen 15">
            <a:extLst>
              <a:ext uri="{FF2B5EF4-FFF2-40B4-BE49-F238E27FC236}">
                <a16:creationId xmlns:a16="http://schemas.microsoft.com/office/drawing/2014/main" id="{C19940F4-F571-4A97-B202-04D4A26985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Imagen 2">
            <a:extLst>
              <a:ext uri="{FF2B5EF4-FFF2-40B4-BE49-F238E27FC236}">
                <a16:creationId xmlns:a16="http://schemas.microsoft.com/office/drawing/2014/main" id="{DE723683-1E4D-4B85-8560-85809F6DD0A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ángulo 1">
            <a:extLst>
              <a:ext uri="{FF2B5EF4-FFF2-40B4-BE49-F238E27FC236}">
                <a16:creationId xmlns:a16="http://schemas.microsoft.com/office/drawing/2014/main" id="{110AC72E-69F5-466F-8CF2-7EFB5069E7F1}"/>
              </a:ext>
            </a:extLst>
          </p:cNvPr>
          <p:cNvSpPr>
            <a:spLocks noChangeArrowheads="1"/>
          </p:cNvSpPr>
          <p:nvPr/>
        </p:nvSpPr>
        <p:spPr bwMode="auto">
          <a:xfrm>
            <a:off x="796925" y="1131888"/>
            <a:ext cx="822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buFont typeface="Arial" panose="020B0604020202020204" pitchFamily="34" charset="0"/>
              <a:buNone/>
            </a:pPr>
            <a:r>
              <a:rPr lang="es-ES" altLang="es-CO" sz="2000" b="1">
                <a:solidFill>
                  <a:schemeClr val="tx2"/>
                </a:solidFill>
                <a:latin typeface="Arial" panose="020B0604020202020204" pitchFamily="34" charset="0"/>
              </a:rPr>
              <a:t>SOCIEDADES QUE FORMAN PARTE DE LA MUESTRA SEGÚN SUPERINTENDENCIA</a:t>
            </a:r>
            <a:endParaRPr lang="es-CO" altLang="es-CO" sz="3200" b="1">
              <a:solidFill>
                <a:schemeClr val="tx2"/>
              </a:solidFill>
              <a:latin typeface="Arial" panose="020B0604020202020204" pitchFamily="34" charset="0"/>
            </a:endParaRPr>
          </a:p>
        </p:txBody>
      </p:sp>
      <p:graphicFrame>
        <p:nvGraphicFramePr>
          <p:cNvPr id="9" name="23 Gráfico">
            <a:extLst>
              <a:ext uri="{FF2B5EF4-FFF2-40B4-BE49-F238E27FC236}">
                <a16:creationId xmlns:a16="http://schemas.microsoft.com/office/drawing/2014/main" id="{3153EB6A-4426-4A47-8CCE-9FC7703CB514}"/>
              </a:ext>
            </a:extLst>
          </p:cNvPr>
          <p:cNvGraphicFramePr>
            <a:graphicFrameLocks/>
          </p:cNvGraphicFramePr>
          <p:nvPr/>
        </p:nvGraphicFramePr>
        <p:xfrm>
          <a:off x="637898" y="1849852"/>
          <a:ext cx="7790483" cy="4909931"/>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ángulo 4">
            <a:extLst>
              <a:ext uri="{FF2B5EF4-FFF2-40B4-BE49-F238E27FC236}">
                <a16:creationId xmlns:a16="http://schemas.microsoft.com/office/drawing/2014/main" id="{62BF4A7B-FC05-4D8D-A095-CF2B4F0FA948}"/>
              </a:ext>
            </a:extLst>
          </p:cNvPr>
          <p:cNvSpPr>
            <a:spLocks noChangeArrowheads="1"/>
          </p:cNvSpPr>
          <p:nvPr/>
        </p:nvSpPr>
        <p:spPr bwMode="auto">
          <a:xfrm>
            <a:off x="231775" y="1057275"/>
            <a:ext cx="9145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1800" b="1">
                <a:solidFill>
                  <a:srgbClr val="376092"/>
                </a:solidFill>
                <a:latin typeface="Arial" panose="020B0604020202020204" pitchFamily="34" charset="0"/>
              </a:rPr>
              <a:t>PESO DE LAS 9.000 EMPRESAS SIGUIENTES POR</a:t>
            </a:r>
          </a:p>
          <a:p>
            <a:pPr algn="ctr" eaLnBrk="1" hangingPunct="1"/>
            <a:r>
              <a:rPr lang="es-ES" altLang="es-CO" sz="1800" b="1">
                <a:solidFill>
                  <a:srgbClr val="376092"/>
                </a:solidFill>
                <a:latin typeface="Arial" panose="020B0604020202020204" pitchFamily="34" charset="0"/>
              </a:rPr>
              <a:t>INGRESOS OPERACIONALES BILLONES DE PESOS - PORCENTAJE</a:t>
            </a:r>
            <a:endParaRPr lang="es-CO" altLang="es-CO" sz="1800" b="1">
              <a:solidFill>
                <a:srgbClr val="376092"/>
              </a:solidFill>
              <a:latin typeface="Arial" panose="020B0604020202020204" pitchFamily="34" charset="0"/>
            </a:endParaRPr>
          </a:p>
        </p:txBody>
      </p:sp>
      <p:pic>
        <p:nvPicPr>
          <p:cNvPr id="11267" name="Imagen 18">
            <a:extLst>
              <a:ext uri="{FF2B5EF4-FFF2-40B4-BE49-F238E27FC236}">
                <a16:creationId xmlns:a16="http://schemas.microsoft.com/office/drawing/2014/main" id="{0C11A5F1-6A39-46DC-BD02-D0518BCA306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5575"/>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Imagen 19">
            <a:extLst>
              <a:ext uri="{FF2B5EF4-FFF2-40B4-BE49-F238E27FC236}">
                <a16:creationId xmlns:a16="http://schemas.microsoft.com/office/drawing/2014/main" id="{E7B91CDB-C102-475D-AE6F-80305D08DB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Imagen 15">
            <a:extLst>
              <a:ext uri="{FF2B5EF4-FFF2-40B4-BE49-F238E27FC236}">
                <a16:creationId xmlns:a16="http://schemas.microsoft.com/office/drawing/2014/main" id="{31BF6E2F-D8B3-4BF5-B006-6545F1931D8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Imagen 2">
            <a:extLst>
              <a:ext uri="{FF2B5EF4-FFF2-40B4-BE49-F238E27FC236}">
                <a16:creationId xmlns:a16="http://schemas.microsoft.com/office/drawing/2014/main" id="{5BB0E070-8B71-46F2-9F7A-EBF2449102D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Gráfico 8">
            <a:extLst>
              <a:ext uri="{FF2B5EF4-FFF2-40B4-BE49-F238E27FC236}">
                <a16:creationId xmlns:a16="http://schemas.microsoft.com/office/drawing/2014/main" id="{548AA932-2E2E-4A58-B617-50D96D7AC73C}"/>
              </a:ext>
            </a:extLst>
          </p:cNvPr>
          <p:cNvGraphicFramePr>
            <a:graphicFrameLocks/>
          </p:cNvGraphicFramePr>
          <p:nvPr/>
        </p:nvGraphicFramePr>
        <p:xfrm>
          <a:off x="-432707" y="1703388"/>
          <a:ext cx="5325341" cy="491635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 name="Tabla 1">
            <a:extLst>
              <a:ext uri="{FF2B5EF4-FFF2-40B4-BE49-F238E27FC236}">
                <a16:creationId xmlns:a16="http://schemas.microsoft.com/office/drawing/2014/main" id="{0F9D8AC6-26DA-4590-B980-4A0C38920CC4}"/>
              </a:ext>
            </a:extLst>
          </p:cNvPr>
          <p:cNvGraphicFramePr>
            <a:graphicFrameLocks noGrp="1"/>
          </p:cNvGraphicFramePr>
          <p:nvPr/>
        </p:nvGraphicFramePr>
        <p:xfrm>
          <a:off x="4443413" y="2276475"/>
          <a:ext cx="4651375" cy="2384425"/>
        </p:xfrm>
        <a:graphic>
          <a:graphicData uri="http://schemas.openxmlformats.org/drawingml/2006/table">
            <a:tbl>
              <a:tblPr/>
              <a:tblGrid>
                <a:gridCol w="3180428">
                  <a:extLst>
                    <a:ext uri="{9D8B030D-6E8A-4147-A177-3AD203B41FA5}">
                      <a16:colId xmlns:a16="http://schemas.microsoft.com/office/drawing/2014/main" val="20000"/>
                    </a:ext>
                  </a:extLst>
                </a:gridCol>
                <a:gridCol w="1470947">
                  <a:extLst>
                    <a:ext uri="{9D8B030D-6E8A-4147-A177-3AD203B41FA5}">
                      <a16:colId xmlns:a16="http://schemas.microsoft.com/office/drawing/2014/main" val="20001"/>
                    </a:ext>
                  </a:extLst>
                </a:gridCol>
              </a:tblGrid>
              <a:tr h="286501">
                <a:tc>
                  <a:txBody>
                    <a:bodyPr/>
                    <a:lstStyle/>
                    <a:p>
                      <a:pPr algn="ctr" fontAlgn="ctr"/>
                      <a:r>
                        <a:rPr lang="es-CO" sz="1800" b="1" i="0" u="none" strike="noStrike" dirty="0">
                          <a:solidFill>
                            <a:srgbClr val="0070C0"/>
                          </a:solidFill>
                          <a:effectLst/>
                          <a:latin typeface="Calibri" panose="020F0502020204030204" pitchFamily="34" charset="0"/>
                        </a:rPr>
                        <a:t> </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1800" b="1" i="0" u="none" strike="noStrike" dirty="0">
                          <a:solidFill>
                            <a:srgbClr val="0070C0"/>
                          </a:solidFill>
                          <a:effectLst/>
                          <a:latin typeface="Calibri" panose="020F0502020204030204" pitchFamily="34" charset="0"/>
                        </a:rPr>
                        <a:t>Billones</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0"/>
                  </a:ext>
                </a:extLst>
              </a:tr>
              <a:tr h="286501">
                <a:tc>
                  <a:txBody>
                    <a:bodyPr/>
                    <a:lstStyle/>
                    <a:p>
                      <a:pPr algn="ctr" fontAlgn="ctr"/>
                      <a:r>
                        <a:rPr lang="es-CO" sz="1800" b="1" i="0" u="none" strike="noStrike">
                          <a:solidFill>
                            <a:srgbClr val="CC6600"/>
                          </a:solidFill>
                          <a:effectLst/>
                          <a:latin typeface="Calibri" panose="020F0502020204030204" pitchFamily="34" charset="0"/>
                        </a:rPr>
                        <a:t>Entre la 1.001 y la 2.500</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1800" b="1" i="0" u="none" strike="noStrike" dirty="0">
                          <a:solidFill>
                            <a:srgbClr val="FFFFFF"/>
                          </a:solidFill>
                          <a:effectLst/>
                          <a:latin typeface="Calibri" panose="020F0502020204030204" pitchFamily="34" charset="0"/>
                        </a:rPr>
                        <a:t>$ 118,6 B</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F9933"/>
                    </a:solidFill>
                  </a:tcPr>
                </a:tc>
                <a:extLst>
                  <a:ext uri="{0D108BD9-81ED-4DB2-BD59-A6C34878D82A}">
                    <a16:rowId xmlns:a16="http://schemas.microsoft.com/office/drawing/2014/main" val="10001"/>
                  </a:ext>
                </a:extLst>
              </a:tr>
              <a:tr h="286501">
                <a:tc>
                  <a:txBody>
                    <a:bodyPr/>
                    <a:lstStyle/>
                    <a:p>
                      <a:pPr algn="ctr" fontAlgn="ctr"/>
                      <a:r>
                        <a:rPr lang="es-CO" sz="1800" b="1" i="0" u="none" strike="noStrike">
                          <a:solidFill>
                            <a:srgbClr val="7030A0"/>
                          </a:solidFill>
                          <a:effectLst/>
                          <a:latin typeface="Calibri" panose="020F0502020204030204" pitchFamily="34" charset="0"/>
                        </a:rPr>
                        <a:t>Entre la 2.501 y la 4.000</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1800" b="1" i="0" u="none" strike="noStrike" dirty="0">
                          <a:solidFill>
                            <a:srgbClr val="FFFFFF"/>
                          </a:solidFill>
                          <a:effectLst/>
                          <a:latin typeface="Calibri" panose="020F0502020204030204" pitchFamily="34" charset="0"/>
                        </a:rPr>
                        <a:t>$ 54,8   B </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6E538B"/>
                    </a:solidFill>
                  </a:tcPr>
                </a:tc>
                <a:extLst>
                  <a:ext uri="{0D108BD9-81ED-4DB2-BD59-A6C34878D82A}">
                    <a16:rowId xmlns:a16="http://schemas.microsoft.com/office/drawing/2014/main" val="10002"/>
                  </a:ext>
                </a:extLst>
              </a:tr>
              <a:tr h="286501">
                <a:tc>
                  <a:txBody>
                    <a:bodyPr/>
                    <a:lstStyle/>
                    <a:p>
                      <a:pPr algn="ctr" fontAlgn="ctr"/>
                      <a:r>
                        <a:rPr lang="es-CO" sz="1800" b="1" i="0" u="none" strike="noStrike">
                          <a:solidFill>
                            <a:srgbClr val="0070C0"/>
                          </a:solidFill>
                          <a:effectLst/>
                          <a:latin typeface="Calibri" panose="020F0502020204030204" pitchFamily="34" charset="0"/>
                        </a:rPr>
                        <a:t>Entre la 4.001 y la 5.500</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1800" b="1" i="0" u="none" strike="noStrike" dirty="0">
                          <a:solidFill>
                            <a:srgbClr val="FFFFFF"/>
                          </a:solidFill>
                          <a:effectLst/>
                          <a:latin typeface="Calibri" panose="020F0502020204030204" pitchFamily="34" charset="0"/>
                        </a:rPr>
                        <a:t>$ 33,8  B</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007DBC"/>
                    </a:solidFill>
                  </a:tcPr>
                </a:tc>
                <a:extLst>
                  <a:ext uri="{0D108BD9-81ED-4DB2-BD59-A6C34878D82A}">
                    <a16:rowId xmlns:a16="http://schemas.microsoft.com/office/drawing/2014/main" val="10003"/>
                  </a:ext>
                </a:extLst>
              </a:tr>
              <a:tr h="286501">
                <a:tc>
                  <a:txBody>
                    <a:bodyPr/>
                    <a:lstStyle/>
                    <a:p>
                      <a:pPr algn="ctr" fontAlgn="ctr"/>
                      <a:r>
                        <a:rPr lang="es-CO" sz="1800" b="1" i="0" u="none" strike="noStrike">
                          <a:solidFill>
                            <a:srgbClr val="BF8F00"/>
                          </a:solidFill>
                          <a:effectLst/>
                          <a:latin typeface="Calibri" panose="020F0502020204030204" pitchFamily="34" charset="0"/>
                        </a:rPr>
                        <a:t>Entre la 5.501 y la 7.000</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1800" b="1" i="0" u="none" strike="noStrike" dirty="0">
                          <a:solidFill>
                            <a:srgbClr val="FFFFFF"/>
                          </a:solidFill>
                          <a:effectLst/>
                          <a:latin typeface="Calibri" panose="020F0502020204030204" pitchFamily="34" charset="0"/>
                        </a:rPr>
                        <a:t>$ 23,0  B</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BF8F00"/>
                    </a:solidFill>
                  </a:tcPr>
                </a:tc>
                <a:extLst>
                  <a:ext uri="{0D108BD9-81ED-4DB2-BD59-A6C34878D82A}">
                    <a16:rowId xmlns:a16="http://schemas.microsoft.com/office/drawing/2014/main" val="10004"/>
                  </a:ext>
                </a:extLst>
              </a:tr>
              <a:tr h="286501">
                <a:tc>
                  <a:txBody>
                    <a:bodyPr/>
                    <a:lstStyle/>
                    <a:p>
                      <a:pPr algn="ctr" fontAlgn="ctr"/>
                      <a:r>
                        <a:rPr lang="es-CO" sz="1800" b="1" i="0" u="none" strike="noStrike">
                          <a:solidFill>
                            <a:srgbClr val="FF0000"/>
                          </a:solidFill>
                          <a:effectLst/>
                          <a:latin typeface="Calibri" panose="020F0502020204030204" pitchFamily="34" charset="0"/>
                        </a:rPr>
                        <a:t>Entre la 7.001 y la 8.500</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ctr"/>
                      <a:r>
                        <a:rPr lang="es-CO" sz="1800" b="1" i="0" u="none" strike="noStrike" dirty="0">
                          <a:solidFill>
                            <a:srgbClr val="FFFFFF"/>
                          </a:solidFill>
                          <a:effectLst/>
                          <a:latin typeface="Calibri" panose="020F0502020204030204" pitchFamily="34" charset="0"/>
                        </a:rPr>
                        <a:t>$ 16,2 B</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F0000"/>
                    </a:solidFill>
                  </a:tcPr>
                </a:tc>
                <a:extLst>
                  <a:ext uri="{0D108BD9-81ED-4DB2-BD59-A6C34878D82A}">
                    <a16:rowId xmlns:a16="http://schemas.microsoft.com/office/drawing/2014/main" val="10005"/>
                  </a:ext>
                </a:extLst>
              </a:tr>
              <a:tr h="286501">
                <a:tc>
                  <a:txBody>
                    <a:bodyPr/>
                    <a:lstStyle/>
                    <a:p>
                      <a:pPr algn="ctr" fontAlgn="ctr"/>
                      <a:r>
                        <a:rPr lang="es-CO" sz="1800" b="1" i="0" u="none" strike="noStrike" dirty="0">
                          <a:solidFill>
                            <a:srgbClr val="002060"/>
                          </a:solidFill>
                          <a:effectLst/>
                          <a:latin typeface="Calibri" panose="020F0502020204030204" pitchFamily="34" charset="0"/>
                        </a:rPr>
                        <a:t>Entre la 8.501 y la 10.000</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F2F2F2"/>
                    </a:solidFill>
                  </a:tcPr>
                </a:tc>
                <a:tc>
                  <a:txBody>
                    <a:bodyPr/>
                    <a:lstStyle/>
                    <a:p>
                      <a:pPr algn="ctr" fontAlgn="ctr"/>
                      <a:r>
                        <a:rPr lang="es-CO" sz="1800" b="1" i="0" u="none" strike="noStrike" dirty="0">
                          <a:solidFill>
                            <a:srgbClr val="FFFFFF"/>
                          </a:solidFill>
                          <a:effectLst/>
                          <a:latin typeface="Calibri" panose="020F0502020204030204" pitchFamily="34" charset="0"/>
                        </a:rPr>
                        <a:t>$ 11,7 B </a:t>
                      </a:r>
                    </a:p>
                  </a:txBody>
                  <a:tcPr marL="9525" marR="9525" marT="9524"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000066"/>
                    </a:solidFill>
                  </a:tcPr>
                </a:tc>
                <a:extLst>
                  <a:ext uri="{0D108BD9-81ED-4DB2-BD59-A6C34878D82A}">
                    <a16:rowId xmlns:a16="http://schemas.microsoft.com/office/drawing/2014/main" val="10006"/>
                  </a:ext>
                </a:extLst>
              </a:tr>
              <a:tr h="378920">
                <a:tc>
                  <a:txBody>
                    <a:bodyPr/>
                    <a:lstStyle/>
                    <a:p>
                      <a:pPr algn="ctr" fontAlgn="b"/>
                      <a:r>
                        <a:rPr lang="es-CO" sz="2000" b="1" i="0" u="none" strike="noStrike" dirty="0">
                          <a:solidFill>
                            <a:srgbClr val="000000"/>
                          </a:solidFill>
                          <a:effectLst/>
                          <a:latin typeface="Calibri" panose="020F0502020204030204" pitchFamily="34" charset="0"/>
                        </a:rPr>
                        <a:t>TOTAL</a:t>
                      </a:r>
                    </a:p>
                  </a:txBody>
                  <a:tcPr marL="9525" marR="9525" marT="952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tc>
                  <a:txBody>
                    <a:bodyPr/>
                    <a:lstStyle/>
                    <a:p>
                      <a:pPr algn="ctr" fontAlgn="b"/>
                      <a:r>
                        <a:rPr lang="es-CO" sz="2000" b="1" i="0" u="none" strike="noStrike" dirty="0">
                          <a:solidFill>
                            <a:srgbClr val="000000"/>
                          </a:solidFill>
                          <a:effectLst/>
                          <a:latin typeface="Calibri" panose="020F0502020204030204" pitchFamily="34" charset="0"/>
                        </a:rPr>
                        <a:t>$258,1 B</a:t>
                      </a:r>
                    </a:p>
                  </a:txBody>
                  <a:tcPr marL="9525" marR="9525" marT="952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ángulo 1">
            <a:extLst>
              <a:ext uri="{FF2B5EF4-FFF2-40B4-BE49-F238E27FC236}">
                <a16:creationId xmlns:a16="http://schemas.microsoft.com/office/drawing/2014/main" id="{F95E1EC8-2467-4929-BD41-70BEA4890073}"/>
              </a:ext>
            </a:extLst>
          </p:cNvPr>
          <p:cNvSpPr>
            <a:spLocks noChangeArrowheads="1"/>
          </p:cNvSpPr>
          <p:nvPr/>
        </p:nvSpPr>
        <p:spPr bwMode="auto">
          <a:xfrm>
            <a:off x="1076325" y="4167188"/>
            <a:ext cx="7458075"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1800" b="1">
                <a:solidFill>
                  <a:schemeClr val="tx2"/>
                </a:solidFill>
                <a:latin typeface="Arial" panose="020B0604020202020204" pitchFamily="34" charset="0"/>
              </a:rPr>
              <a:t>PRINCIPALES CUENTAS DE RESULTADOS 9.000 EMPRESAS SIGUIENTES 2018</a:t>
            </a:r>
          </a:p>
          <a:p>
            <a:pPr algn="ctr" eaLnBrk="1" hangingPunct="1"/>
            <a:r>
              <a:rPr lang="es-ES" altLang="es-CO" sz="1500">
                <a:solidFill>
                  <a:schemeClr val="tx2"/>
                </a:solidFill>
                <a:latin typeface="Arial" panose="020B0604020202020204" pitchFamily="34" charset="0"/>
              </a:rPr>
              <a:t>Cifras en Billones de pesos</a:t>
            </a:r>
            <a:endParaRPr lang="es-CO" altLang="es-CO" sz="1500">
              <a:solidFill>
                <a:schemeClr val="tx2"/>
              </a:solidFill>
              <a:latin typeface="Arial" panose="020B0604020202020204" pitchFamily="34" charset="0"/>
            </a:endParaRPr>
          </a:p>
        </p:txBody>
      </p:sp>
      <p:sp>
        <p:nvSpPr>
          <p:cNvPr id="12291" name="Rectángulo 1">
            <a:extLst>
              <a:ext uri="{FF2B5EF4-FFF2-40B4-BE49-F238E27FC236}">
                <a16:creationId xmlns:a16="http://schemas.microsoft.com/office/drawing/2014/main" id="{4CA28C61-7842-4191-BCE2-38467C1C1984}"/>
              </a:ext>
            </a:extLst>
          </p:cNvPr>
          <p:cNvSpPr>
            <a:spLocks noChangeArrowheads="1"/>
          </p:cNvSpPr>
          <p:nvPr/>
        </p:nvSpPr>
        <p:spPr bwMode="auto">
          <a:xfrm>
            <a:off x="1277938" y="1227138"/>
            <a:ext cx="7151687"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pPr algn="ctr" eaLnBrk="1" hangingPunct="1"/>
            <a:r>
              <a:rPr lang="es-ES" altLang="es-CO" sz="1800" b="1">
                <a:solidFill>
                  <a:schemeClr val="tx2"/>
                </a:solidFill>
                <a:latin typeface="Arial" panose="020B0604020202020204" pitchFamily="34" charset="0"/>
              </a:rPr>
              <a:t>ESTADO DE SITUACIÓN FINANCIERA 9.000 EMPRESAS SIGUIENTES 2018 </a:t>
            </a:r>
          </a:p>
          <a:p>
            <a:pPr algn="ctr" eaLnBrk="1" hangingPunct="1"/>
            <a:r>
              <a:rPr lang="es-ES" altLang="es-CO" sz="1500">
                <a:solidFill>
                  <a:schemeClr val="tx2"/>
                </a:solidFill>
                <a:latin typeface="Arial" panose="020B0604020202020204" pitchFamily="34" charset="0"/>
              </a:rPr>
              <a:t>Cifras en Billones de pesos</a:t>
            </a:r>
          </a:p>
          <a:p>
            <a:pPr algn="ctr" eaLnBrk="1" hangingPunct="1"/>
            <a:endParaRPr lang="es-CO" altLang="es-CO" sz="1800" b="1">
              <a:solidFill>
                <a:schemeClr val="tx2"/>
              </a:solidFill>
              <a:latin typeface="Arial" panose="020B0604020202020204" pitchFamily="34" charset="0"/>
            </a:endParaRPr>
          </a:p>
        </p:txBody>
      </p:sp>
      <p:pic>
        <p:nvPicPr>
          <p:cNvPr id="12292" name="Imagen 18">
            <a:extLst>
              <a:ext uri="{FF2B5EF4-FFF2-40B4-BE49-F238E27FC236}">
                <a16:creationId xmlns:a16="http://schemas.microsoft.com/office/drawing/2014/main" id="{EDE3F4EE-06FE-4345-A7DA-934FC9374C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61072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Imagen 19">
            <a:extLst>
              <a:ext uri="{FF2B5EF4-FFF2-40B4-BE49-F238E27FC236}">
                <a16:creationId xmlns:a16="http://schemas.microsoft.com/office/drawing/2014/main" id="{97634463-FBEB-431B-9EBF-277D2EC3C90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462838"/>
            <a:ext cx="961072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Imagen 15">
            <a:extLst>
              <a:ext uri="{FF2B5EF4-FFF2-40B4-BE49-F238E27FC236}">
                <a16:creationId xmlns:a16="http://schemas.microsoft.com/office/drawing/2014/main" id="{21DDA03A-9C98-4867-9B65-6FF87131049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4000" y="298450"/>
            <a:ext cx="226536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Imagen 2">
            <a:extLst>
              <a:ext uri="{FF2B5EF4-FFF2-40B4-BE49-F238E27FC236}">
                <a16:creationId xmlns:a16="http://schemas.microsoft.com/office/drawing/2014/main" id="{BAF835CB-1389-44F2-9BCC-8582E29FBD3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6808788"/>
            <a:ext cx="145097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a 4">
            <a:extLst>
              <a:ext uri="{FF2B5EF4-FFF2-40B4-BE49-F238E27FC236}">
                <a16:creationId xmlns:a16="http://schemas.microsoft.com/office/drawing/2014/main" id="{B59BE27D-1601-420D-97B0-77788FA2D7F1}"/>
              </a:ext>
            </a:extLst>
          </p:cNvPr>
          <p:cNvGraphicFramePr>
            <a:graphicFrameLocks noGrp="1"/>
          </p:cNvGraphicFramePr>
          <p:nvPr/>
        </p:nvGraphicFramePr>
        <p:xfrm>
          <a:off x="1952625" y="2092325"/>
          <a:ext cx="5703888" cy="1947863"/>
        </p:xfrm>
        <a:graphic>
          <a:graphicData uri="http://schemas.openxmlformats.org/drawingml/2006/table">
            <a:tbl>
              <a:tblPr>
                <a:tableStyleId>{5C22544A-7EE6-4342-B048-85BDC9FD1C3A}</a:tableStyleId>
              </a:tblPr>
              <a:tblGrid>
                <a:gridCol w="1794657">
                  <a:extLst>
                    <a:ext uri="{9D8B030D-6E8A-4147-A177-3AD203B41FA5}">
                      <a16:colId xmlns:a16="http://schemas.microsoft.com/office/drawing/2014/main" val="20000"/>
                    </a:ext>
                  </a:extLst>
                </a:gridCol>
                <a:gridCol w="924639">
                  <a:extLst>
                    <a:ext uri="{9D8B030D-6E8A-4147-A177-3AD203B41FA5}">
                      <a16:colId xmlns:a16="http://schemas.microsoft.com/office/drawing/2014/main" val="20001"/>
                    </a:ext>
                  </a:extLst>
                </a:gridCol>
                <a:gridCol w="924639">
                  <a:extLst>
                    <a:ext uri="{9D8B030D-6E8A-4147-A177-3AD203B41FA5}">
                      <a16:colId xmlns:a16="http://schemas.microsoft.com/office/drawing/2014/main" val="20002"/>
                    </a:ext>
                  </a:extLst>
                </a:gridCol>
                <a:gridCol w="1029976">
                  <a:extLst>
                    <a:ext uri="{9D8B030D-6E8A-4147-A177-3AD203B41FA5}">
                      <a16:colId xmlns:a16="http://schemas.microsoft.com/office/drawing/2014/main" val="20003"/>
                    </a:ext>
                  </a:extLst>
                </a:gridCol>
                <a:gridCol w="1029976">
                  <a:extLst>
                    <a:ext uri="{9D8B030D-6E8A-4147-A177-3AD203B41FA5}">
                      <a16:colId xmlns:a16="http://schemas.microsoft.com/office/drawing/2014/main" val="20004"/>
                    </a:ext>
                  </a:extLst>
                </a:gridCol>
              </a:tblGrid>
              <a:tr h="389573">
                <a:tc rowSpan="2">
                  <a:txBody>
                    <a:bodyPr/>
                    <a:lstStyle/>
                    <a:p>
                      <a:pPr algn="ctr" fontAlgn="ctr"/>
                      <a:r>
                        <a:rPr lang="es-CO" sz="1600" b="1" u="none" strike="noStrike" dirty="0">
                          <a:solidFill>
                            <a:schemeClr val="bg1"/>
                          </a:solidFill>
                          <a:effectLst/>
                        </a:rPr>
                        <a:t>Cuenta</a:t>
                      </a:r>
                      <a:endParaRPr lang="es-CO" sz="1600" b="1" i="0" u="none" strike="noStrike" dirty="0">
                        <a:solidFill>
                          <a:schemeClr val="bg1"/>
                        </a:solidFill>
                        <a:effectLst/>
                        <a:latin typeface="Calibri" panose="020F0502020204030204" pitchFamily="34" charset="0"/>
                      </a:endParaRPr>
                    </a:p>
                  </a:txBody>
                  <a:tcPr marL="9525" marR="9525" marT="9525" marB="0" anchor="ctr">
                    <a:solidFill>
                      <a:schemeClr val="tx2">
                        <a:lumMod val="60000"/>
                        <a:lumOff val="40000"/>
                      </a:schemeClr>
                    </a:solidFill>
                  </a:tcPr>
                </a:tc>
                <a:tc rowSpan="2">
                  <a:txBody>
                    <a:bodyPr/>
                    <a:lstStyle/>
                    <a:p>
                      <a:pPr algn="ctr" fontAlgn="ctr"/>
                      <a:r>
                        <a:rPr lang="es-CO" sz="1600" b="1" u="none" strike="noStrike" dirty="0">
                          <a:solidFill>
                            <a:schemeClr val="bg1"/>
                          </a:solidFill>
                          <a:effectLst/>
                        </a:rPr>
                        <a:t>2017</a:t>
                      </a:r>
                      <a:endParaRPr lang="es-CO" sz="1600" b="1" i="0" u="none" strike="noStrike" dirty="0">
                        <a:solidFill>
                          <a:schemeClr val="bg1"/>
                        </a:solidFill>
                        <a:effectLst/>
                        <a:latin typeface="Calibri" panose="020F0502020204030204" pitchFamily="34" charset="0"/>
                      </a:endParaRPr>
                    </a:p>
                  </a:txBody>
                  <a:tcPr marL="9525" marR="9525" marT="9525" marB="0" anchor="ctr">
                    <a:solidFill>
                      <a:schemeClr val="tx2">
                        <a:lumMod val="60000"/>
                        <a:lumOff val="40000"/>
                      </a:schemeClr>
                    </a:solidFill>
                  </a:tcPr>
                </a:tc>
                <a:tc rowSpan="2">
                  <a:txBody>
                    <a:bodyPr/>
                    <a:lstStyle/>
                    <a:p>
                      <a:pPr algn="ctr" fontAlgn="ctr"/>
                      <a:r>
                        <a:rPr lang="es-CO" sz="1600" b="1" u="none" strike="noStrike" dirty="0">
                          <a:solidFill>
                            <a:schemeClr val="bg1"/>
                          </a:solidFill>
                          <a:effectLst/>
                        </a:rPr>
                        <a:t>2018</a:t>
                      </a:r>
                      <a:endParaRPr lang="es-CO" sz="1600" b="1" i="0" u="none" strike="noStrike" dirty="0">
                        <a:solidFill>
                          <a:schemeClr val="bg1"/>
                        </a:solidFill>
                        <a:effectLst/>
                        <a:latin typeface="Calibri" panose="020F0502020204030204" pitchFamily="34" charset="0"/>
                      </a:endParaRPr>
                    </a:p>
                  </a:txBody>
                  <a:tcPr marL="9525" marR="9525" marT="9525" marB="0" anchor="ctr">
                    <a:solidFill>
                      <a:schemeClr val="tx2">
                        <a:lumMod val="60000"/>
                        <a:lumOff val="40000"/>
                      </a:schemeClr>
                    </a:solidFill>
                  </a:tcPr>
                </a:tc>
                <a:tc gridSpan="2">
                  <a:txBody>
                    <a:bodyPr/>
                    <a:lstStyle/>
                    <a:p>
                      <a:pPr algn="ctr" fontAlgn="b"/>
                      <a:r>
                        <a:rPr lang="es-CO" sz="1600" b="1" u="none" strike="noStrike" dirty="0">
                          <a:solidFill>
                            <a:schemeClr val="bg1"/>
                          </a:solidFill>
                          <a:effectLst/>
                        </a:rPr>
                        <a:t>Variación</a:t>
                      </a:r>
                      <a:endParaRPr lang="es-CO" sz="1600" b="1" i="0" u="none" strike="noStrike" dirty="0">
                        <a:solidFill>
                          <a:schemeClr val="bg1"/>
                        </a:solidFill>
                        <a:effectLst/>
                        <a:latin typeface="Calibri" panose="020F0502020204030204" pitchFamily="34" charset="0"/>
                      </a:endParaRPr>
                    </a:p>
                  </a:txBody>
                  <a:tcPr marL="9525" marR="9525" marT="9525" marB="0" anchor="ctr">
                    <a:solidFill>
                      <a:schemeClr val="tx2">
                        <a:lumMod val="60000"/>
                        <a:lumOff val="40000"/>
                      </a:schemeClr>
                    </a:solidFill>
                  </a:tcPr>
                </a:tc>
                <a:tc hMerge="1">
                  <a:txBody>
                    <a:bodyPr/>
                    <a:lstStyle/>
                    <a:p>
                      <a:endParaRPr lang="es-CO"/>
                    </a:p>
                  </a:txBody>
                  <a:tcPr/>
                </a:tc>
                <a:extLst>
                  <a:ext uri="{0D108BD9-81ED-4DB2-BD59-A6C34878D82A}">
                    <a16:rowId xmlns:a16="http://schemas.microsoft.com/office/drawing/2014/main" val="10000"/>
                  </a:ext>
                </a:extLst>
              </a:tr>
              <a:tr h="389573">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b"/>
                      <a:r>
                        <a:rPr lang="es-CO" sz="1600" b="1" u="none" strike="noStrike" dirty="0">
                          <a:solidFill>
                            <a:schemeClr val="bg1"/>
                          </a:solidFill>
                          <a:effectLst/>
                        </a:rPr>
                        <a:t>Absoluta</a:t>
                      </a:r>
                      <a:endParaRPr lang="es-CO" sz="1600" b="1" i="0" u="none" strike="noStrike" dirty="0">
                        <a:solidFill>
                          <a:schemeClr val="bg1"/>
                        </a:solidFill>
                        <a:effectLst/>
                        <a:latin typeface="Calibri" panose="020F0502020204030204" pitchFamily="34" charset="0"/>
                      </a:endParaRPr>
                    </a:p>
                  </a:txBody>
                  <a:tcPr marL="9525" marR="9525" marT="9525" marB="0" anchor="ctr">
                    <a:solidFill>
                      <a:schemeClr val="tx2"/>
                    </a:solidFill>
                  </a:tcPr>
                </a:tc>
                <a:tc>
                  <a:txBody>
                    <a:bodyPr/>
                    <a:lstStyle/>
                    <a:p>
                      <a:pPr algn="ctr" fontAlgn="b"/>
                      <a:r>
                        <a:rPr lang="es-CO" sz="1600" b="1" u="none" strike="noStrike" dirty="0">
                          <a:solidFill>
                            <a:schemeClr val="bg1"/>
                          </a:solidFill>
                          <a:effectLst/>
                        </a:rPr>
                        <a:t>Porcentual</a:t>
                      </a:r>
                      <a:endParaRPr lang="es-CO" sz="1600" b="1" i="0" u="none" strike="noStrike" dirty="0">
                        <a:solidFill>
                          <a:schemeClr val="bg1"/>
                        </a:solidFill>
                        <a:effectLst/>
                        <a:latin typeface="Calibri" panose="020F0502020204030204" pitchFamily="34" charset="0"/>
                      </a:endParaRPr>
                    </a:p>
                  </a:txBody>
                  <a:tcPr marL="9525" marR="9525" marT="9525" marB="0" anchor="ctr">
                    <a:solidFill>
                      <a:schemeClr val="tx2"/>
                    </a:solidFill>
                  </a:tcPr>
                </a:tc>
                <a:extLst>
                  <a:ext uri="{0D108BD9-81ED-4DB2-BD59-A6C34878D82A}">
                    <a16:rowId xmlns:a16="http://schemas.microsoft.com/office/drawing/2014/main" val="10001"/>
                  </a:ext>
                </a:extLst>
              </a:tr>
              <a:tr h="389573">
                <a:tc>
                  <a:txBody>
                    <a:bodyPr/>
                    <a:lstStyle/>
                    <a:p>
                      <a:pPr algn="ctr" fontAlgn="b"/>
                      <a:r>
                        <a:rPr lang="es-CO" sz="1600" u="none" strike="noStrike" dirty="0">
                          <a:effectLst/>
                        </a:rPr>
                        <a:t>Activo</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$367,5</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$391,0</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$23,5</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6,4%</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extLst>
                  <a:ext uri="{0D108BD9-81ED-4DB2-BD59-A6C34878D82A}">
                    <a16:rowId xmlns:a16="http://schemas.microsoft.com/office/drawing/2014/main" val="10002"/>
                  </a:ext>
                </a:extLst>
              </a:tr>
              <a:tr h="389573">
                <a:tc>
                  <a:txBody>
                    <a:bodyPr/>
                    <a:lstStyle/>
                    <a:p>
                      <a:pPr algn="ctr" fontAlgn="b"/>
                      <a:r>
                        <a:rPr lang="es-CO" sz="1600" u="none" strike="noStrike" dirty="0">
                          <a:effectLst/>
                        </a:rPr>
                        <a:t>Pasivo</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$167,3</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$180,1</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$12,8</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7,6%</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extLst>
                  <a:ext uri="{0D108BD9-81ED-4DB2-BD59-A6C34878D82A}">
                    <a16:rowId xmlns:a16="http://schemas.microsoft.com/office/drawing/2014/main" val="10003"/>
                  </a:ext>
                </a:extLst>
              </a:tr>
              <a:tr h="389573">
                <a:tc>
                  <a:txBody>
                    <a:bodyPr/>
                    <a:lstStyle/>
                    <a:p>
                      <a:pPr algn="ctr" fontAlgn="b"/>
                      <a:r>
                        <a:rPr lang="es-CO" sz="1600" u="none" strike="noStrike" dirty="0">
                          <a:effectLst/>
                        </a:rPr>
                        <a:t>Patrimonio</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$200,2</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$210,9</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$10,8</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ctr" fontAlgn="b"/>
                      <a:r>
                        <a:rPr lang="es-CO" sz="1600" u="none" strike="noStrike" dirty="0">
                          <a:effectLst/>
                        </a:rPr>
                        <a:t>5,4%</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extLst>
                  <a:ext uri="{0D108BD9-81ED-4DB2-BD59-A6C34878D82A}">
                    <a16:rowId xmlns:a16="http://schemas.microsoft.com/office/drawing/2014/main" val="10004"/>
                  </a:ext>
                </a:extLst>
              </a:tr>
            </a:tbl>
          </a:graphicData>
        </a:graphic>
      </p:graphicFrame>
      <p:graphicFrame>
        <p:nvGraphicFramePr>
          <p:cNvPr id="6" name="Tabla 5">
            <a:extLst>
              <a:ext uri="{FF2B5EF4-FFF2-40B4-BE49-F238E27FC236}">
                <a16:creationId xmlns:a16="http://schemas.microsoft.com/office/drawing/2014/main" id="{FCFEDA18-8336-498F-891F-BBAEFDA8511D}"/>
              </a:ext>
            </a:extLst>
          </p:cNvPr>
          <p:cNvGraphicFramePr>
            <a:graphicFrameLocks noGrp="1"/>
          </p:cNvGraphicFramePr>
          <p:nvPr/>
        </p:nvGraphicFramePr>
        <p:xfrm>
          <a:off x="1952625" y="5038725"/>
          <a:ext cx="5703888" cy="1662113"/>
        </p:xfrm>
        <a:graphic>
          <a:graphicData uri="http://schemas.openxmlformats.org/drawingml/2006/table">
            <a:tbl>
              <a:tblPr>
                <a:tableStyleId>{5C22544A-7EE6-4342-B048-85BDC9FD1C3A}</a:tableStyleId>
              </a:tblPr>
              <a:tblGrid>
                <a:gridCol w="1794657">
                  <a:extLst>
                    <a:ext uri="{9D8B030D-6E8A-4147-A177-3AD203B41FA5}">
                      <a16:colId xmlns:a16="http://schemas.microsoft.com/office/drawing/2014/main" val="20000"/>
                    </a:ext>
                  </a:extLst>
                </a:gridCol>
                <a:gridCol w="924639">
                  <a:extLst>
                    <a:ext uri="{9D8B030D-6E8A-4147-A177-3AD203B41FA5}">
                      <a16:colId xmlns:a16="http://schemas.microsoft.com/office/drawing/2014/main" val="20001"/>
                    </a:ext>
                  </a:extLst>
                </a:gridCol>
                <a:gridCol w="924639">
                  <a:extLst>
                    <a:ext uri="{9D8B030D-6E8A-4147-A177-3AD203B41FA5}">
                      <a16:colId xmlns:a16="http://schemas.microsoft.com/office/drawing/2014/main" val="20002"/>
                    </a:ext>
                  </a:extLst>
                </a:gridCol>
                <a:gridCol w="1029976">
                  <a:extLst>
                    <a:ext uri="{9D8B030D-6E8A-4147-A177-3AD203B41FA5}">
                      <a16:colId xmlns:a16="http://schemas.microsoft.com/office/drawing/2014/main" val="20003"/>
                    </a:ext>
                  </a:extLst>
                </a:gridCol>
                <a:gridCol w="1029976">
                  <a:extLst>
                    <a:ext uri="{9D8B030D-6E8A-4147-A177-3AD203B41FA5}">
                      <a16:colId xmlns:a16="http://schemas.microsoft.com/office/drawing/2014/main" val="20004"/>
                    </a:ext>
                  </a:extLst>
                </a:gridCol>
              </a:tblGrid>
              <a:tr h="388254">
                <a:tc rowSpan="2">
                  <a:txBody>
                    <a:bodyPr/>
                    <a:lstStyle/>
                    <a:p>
                      <a:pPr algn="ctr" fontAlgn="ctr"/>
                      <a:r>
                        <a:rPr lang="es-CO" sz="1600" b="1" u="none" strike="noStrike" dirty="0">
                          <a:solidFill>
                            <a:schemeClr val="bg1"/>
                          </a:solidFill>
                          <a:effectLst/>
                        </a:rPr>
                        <a:t>Cuenta</a:t>
                      </a:r>
                      <a:endParaRPr lang="es-CO" sz="1600" b="1" i="0" u="none" strike="noStrike" dirty="0">
                        <a:solidFill>
                          <a:schemeClr val="bg1"/>
                        </a:solidFill>
                        <a:effectLst/>
                        <a:latin typeface="Calibri" panose="020F0502020204030204" pitchFamily="34" charset="0"/>
                      </a:endParaRPr>
                    </a:p>
                  </a:txBody>
                  <a:tcPr marL="9525" marR="9525" marT="9533" marB="0" anchor="ctr">
                    <a:solidFill>
                      <a:schemeClr val="tx2">
                        <a:lumMod val="60000"/>
                        <a:lumOff val="40000"/>
                      </a:schemeClr>
                    </a:solidFill>
                  </a:tcPr>
                </a:tc>
                <a:tc rowSpan="2">
                  <a:txBody>
                    <a:bodyPr/>
                    <a:lstStyle/>
                    <a:p>
                      <a:pPr algn="ctr" fontAlgn="ctr"/>
                      <a:r>
                        <a:rPr lang="es-CO" sz="1600" b="1" u="none" strike="noStrike" dirty="0">
                          <a:solidFill>
                            <a:schemeClr val="bg1"/>
                          </a:solidFill>
                          <a:effectLst/>
                        </a:rPr>
                        <a:t>2017</a:t>
                      </a:r>
                      <a:endParaRPr lang="es-CO" sz="1600" b="1" i="0" u="none" strike="noStrike" dirty="0">
                        <a:solidFill>
                          <a:schemeClr val="bg1"/>
                        </a:solidFill>
                        <a:effectLst/>
                        <a:latin typeface="Calibri" panose="020F0502020204030204" pitchFamily="34" charset="0"/>
                      </a:endParaRPr>
                    </a:p>
                  </a:txBody>
                  <a:tcPr marL="9525" marR="9525" marT="9533" marB="0" anchor="ctr">
                    <a:solidFill>
                      <a:schemeClr val="tx2">
                        <a:lumMod val="60000"/>
                        <a:lumOff val="40000"/>
                      </a:schemeClr>
                    </a:solidFill>
                  </a:tcPr>
                </a:tc>
                <a:tc rowSpan="2">
                  <a:txBody>
                    <a:bodyPr/>
                    <a:lstStyle/>
                    <a:p>
                      <a:pPr algn="ctr" fontAlgn="ctr"/>
                      <a:r>
                        <a:rPr lang="es-CO" sz="1600" b="1" u="none" strike="noStrike" dirty="0">
                          <a:solidFill>
                            <a:schemeClr val="bg1"/>
                          </a:solidFill>
                          <a:effectLst/>
                        </a:rPr>
                        <a:t>2018</a:t>
                      </a:r>
                      <a:endParaRPr lang="es-CO" sz="1600" b="1" i="0" u="none" strike="noStrike" dirty="0">
                        <a:solidFill>
                          <a:schemeClr val="bg1"/>
                        </a:solidFill>
                        <a:effectLst/>
                        <a:latin typeface="Calibri" panose="020F0502020204030204" pitchFamily="34" charset="0"/>
                      </a:endParaRPr>
                    </a:p>
                  </a:txBody>
                  <a:tcPr marL="9525" marR="9525" marT="9533" marB="0" anchor="ctr">
                    <a:solidFill>
                      <a:schemeClr val="tx2">
                        <a:lumMod val="60000"/>
                        <a:lumOff val="40000"/>
                      </a:schemeClr>
                    </a:solidFill>
                  </a:tcPr>
                </a:tc>
                <a:tc gridSpan="2">
                  <a:txBody>
                    <a:bodyPr/>
                    <a:lstStyle/>
                    <a:p>
                      <a:pPr algn="ctr" fontAlgn="b"/>
                      <a:r>
                        <a:rPr lang="es-CO" sz="1600" b="1" u="none" strike="noStrike" dirty="0">
                          <a:solidFill>
                            <a:schemeClr val="bg1"/>
                          </a:solidFill>
                          <a:effectLst/>
                        </a:rPr>
                        <a:t>Variación</a:t>
                      </a:r>
                      <a:endParaRPr lang="es-CO" sz="1600" b="1" i="0" u="none" strike="noStrike" dirty="0">
                        <a:solidFill>
                          <a:schemeClr val="bg1"/>
                        </a:solidFill>
                        <a:effectLst/>
                        <a:latin typeface="Calibri" panose="020F0502020204030204" pitchFamily="34" charset="0"/>
                      </a:endParaRPr>
                    </a:p>
                  </a:txBody>
                  <a:tcPr marL="9525" marR="9525" marT="9533" marB="0" anchor="ctr">
                    <a:solidFill>
                      <a:schemeClr val="tx2">
                        <a:lumMod val="60000"/>
                        <a:lumOff val="40000"/>
                      </a:schemeClr>
                    </a:solidFill>
                  </a:tcPr>
                </a:tc>
                <a:tc hMerge="1">
                  <a:txBody>
                    <a:bodyPr/>
                    <a:lstStyle/>
                    <a:p>
                      <a:endParaRPr lang="es-CO"/>
                    </a:p>
                  </a:txBody>
                  <a:tcPr/>
                </a:tc>
                <a:extLst>
                  <a:ext uri="{0D108BD9-81ED-4DB2-BD59-A6C34878D82A}">
                    <a16:rowId xmlns:a16="http://schemas.microsoft.com/office/drawing/2014/main" val="10000"/>
                  </a:ext>
                </a:extLst>
              </a:tr>
              <a:tr h="388254">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b"/>
                      <a:r>
                        <a:rPr lang="es-CO" sz="1600" b="1" u="none" strike="noStrike" dirty="0">
                          <a:solidFill>
                            <a:schemeClr val="bg1"/>
                          </a:solidFill>
                          <a:effectLst/>
                        </a:rPr>
                        <a:t>Absoluta</a:t>
                      </a:r>
                      <a:endParaRPr lang="es-CO" sz="1600" b="1" i="0" u="none" strike="noStrike" dirty="0">
                        <a:solidFill>
                          <a:schemeClr val="bg1"/>
                        </a:solidFill>
                        <a:effectLst/>
                        <a:latin typeface="Calibri" panose="020F0502020204030204" pitchFamily="34" charset="0"/>
                      </a:endParaRPr>
                    </a:p>
                  </a:txBody>
                  <a:tcPr marL="9525" marR="9525" marT="9533" marB="0" anchor="ctr">
                    <a:solidFill>
                      <a:schemeClr val="tx2"/>
                    </a:solidFill>
                  </a:tcPr>
                </a:tc>
                <a:tc>
                  <a:txBody>
                    <a:bodyPr/>
                    <a:lstStyle/>
                    <a:p>
                      <a:pPr algn="ctr" fontAlgn="b"/>
                      <a:r>
                        <a:rPr lang="es-CO" sz="1600" b="1" u="none" strike="noStrike" dirty="0">
                          <a:solidFill>
                            <a:schemeClr val="bg1"/>
                          </a:solidFill>
                          <a:effectLst/>
                        </a:rPr>
                        <a:t>Porcentual</a:t>
                      </a:r>
                      <a:endParaRPr lang="es-CO" sz="1600" b="1" i="0" u="none" strike="noStrike" dirty="0">
                        <a:solidFill>
                          <a:schemeClr val="bg1"/>
                        </a:solidFill>
                        <a:effectLst/>
                        <a:latin typeface="Calibri" panose="020F0502020204030204" pitchFamily="34" charset="0"/>
                      </a:endParaRPr>
                    </a:p>
                  </a:txBody>
                  <a:tcPr marL="9525" marR="9525" marT="9533" marB="0" anchor="ctr">
                    <a:solidFill>
                      <a:schemeClr val="tx2"/>
                    </a:solidFill>
                  </a:tcPr>
                </a:tc>
                <a:extLst>
                  <a:ext uri="{0D108BD9-81ED-4DB2-BD59-A6C34878D82A}">
                    <a16:rowId xmlns:a16="http://schemas.microsoft.com/office/drawing/2014/main" val="10001"/>
                  </a:ext>
                </a:extLst>
              </a:tr>
              <a:tr h="497351">
                <a:tc>
                  <a:txBody>
                    <a:bodyPr/>
                    <a:lstStyle/>
                    <a:p>
                      <a:pPr algn="ctr" fontAlgn="b"/>
                      <a:r>
                        <a:rPr lang="es-CO" sz="1600" u="none" strike="noStrike" dirty="0">
                          <a:effectLst/>
                        </a:rPr>
                        <a:t>Ingresos Operacionales</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tc>
                  <a:txBody>
                    <a:bodyPr/>
                    <a:lstStyle/>
                    <a:p>
                      <a:pPr algn="ctr" fontAlgn="b"/>
                      <a:r>
                        <a:rPr lang="es-CO" sz="1600" u="none" strike="noStrike" dirty="0">
                          <a:effectLst/>
                        </a:rPr>
                        <a:t>$237,6</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tc>
                  <a:txBody>
                    <a:bodyPr/>
                    <a:lstStyle/>
                    <a:p>
                      <a:pPr algn="ctr" fontAlgn="b"/>
                      <a:r>
                        <a:rPr lang="es-CO" sz="1600" u="none" strike="noStrike" dirty="0">
                          <a:effectLst/>
                        </a:rPr>
                        <a:t>$258,1</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tc>
                  <a:txBody>
                    <a:bodyPr/>
                    <a:lstStyle/>
                    <a:p>
                      <a:pPr algn="ctr" fontAlgn="b"/>
                      <a:r>
                        <a:rPr lang="es-CO" sz="1600" u="none" strike="noStrike" dirty="0">
                          <a:effectLst/>
                        </a:rPr>
                        <a:t>$20,5</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tc>
                  <a:txBody>
                    <a:bodyPr/>
                    <a:lstStyle/>
                    <a:p>
                      <a:pPr algn="ctr" fontAlgn="b"/>
                      <a:r>
                        <a:rPr lang="es-CO" sz="1600" u="none" strike="noStrike" dirty="0">
                          <a:effectLst/>
                        </a:rPr>
                        <a:t>8,6%</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extLst>
                  <a:ext uri="{0D108BD9-81ED-4DB2-BD59-A6C34878D82A}">
                    <a16:rowId xmlns:a16="http://schemas.microsoft.com/office/drawing/2014/main" val="10002"/>
                  </a:ext>
                </a:extLst>
              </a:tr>
              <a:tr h="388254">
                <a:tc>
                  <a:txBody>
                    <a:bodyPr/>
                    <a:lstStyle/>
                    <a:p>
                      <a:pPr algn="ctr" fontAlgn="b"/>
                      <a:r>
                        <a:rPr lang="es-CO" sz="1600" u="none" strike="noStrike" dirty="0">
                          <a:effectLst/>
                        </a:rPr>
                        <a:t>Ganancia (Pérdida)</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tc>
                  <a:txBody>
                    <a:bodyPr/>
                    <a:lstStyle/>
                    <a:p>
                      <a:pPr algn="ctr" fontAlgn="b"/>
                      <a:r>
                        <a:rPr lang="es-CO" sz="1600" u="none" strike="noStrike" dirty="0">
                          <a:effectLst/>
                        </a:rPr>
                        <a:t>$9,3</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tc>
                  <a:txBody>
                    <a:bodyPr/>
                    <a:lstStyle/>
                    <a:p>
                      <a:pPr algn="ctr" fontAlgn="b"/>
                      <a:r>
                        <a:rPr lang="es-CO" sz="1600" u="none" strike="noStrike" dirty="0">
                          <a:effectLst/>
                        </a:rPr>
                        <a:t>$10,7</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tc>
                  <a:txBody>
                    <a:bodyPr/>
                    <a:lstStyle/>
                    <a:p>
                      <a:pPr algn="ctr" fontAlgn="b"/>
                      <a:r>
                        <a:rPr lang="es-CO" sz="1600" u="none" strike="noStrike" dirty="0">
                          <a:effectLst/>
                        </a:rPr>
                        <a:t>$1,4</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tc>
                  <a:txBody>
                    <a:bodyPr/>
                    <a:lstStyle/>
                    <a:p>
                      <a:pPr algn="ctr" fontAlgn="b"/>
                      <a:r>
                        <a:rPr lang="es-CO" sz="1600" u="none" strike="noStrike" dirty="0">
                          <a:effectLst/>
                        </a:rPr>
                        <a:t>15,0%</a:t>
                      </a:r>
                      <a:endParaRPr lang="es-CO" sz="1600" b="0" i="0" u="none" strike="noStrike" dirty="0">
                        <a:solidFill>
                          <a:srgbClr val="000000"/>
                        </a:solidFill>
                        <a:effectLst/>
                        <a:latin typeface="Calibri" panose="020F0502020204030204" pitchFamily="34" charset="0"/>
                      </a:endParaRPr>
                    </a:p>
                  </a:txBody>
                  <a:tcPr marL="9525" marR="9525" marT="9533" marB="0" anchor="ctr">
                    <a:solidFill>
                      <a:schemeClr val="tx2">
                        <a:lumMod val="20000"/>
                        <a:lumOff val="80000"/>
                      </a:schemeClr>
                    </a:solidFill>
                  </a:tcPr>
                </a:tc>
                <a:extLst>
                  <a:ext uri="{0D108BD9-81ED-4DB2-BD59-A6C34878D82A}">
                    <a16:rowId xmlns:a16="http://schemas.microsoft.com/office/drawing/2014/main" val="10003"/>
                  </a:ext>
                </a:extLst>
              </a:tr>
            </a:tbl>
          </a:graphicData>
        </a:graphic>
      </p:graphicFrame>
      <p:sp>
        <p:nvSpPr>
          <p:cNvPr id="12358" name="CuadroTexto 1">
            <a:extLst>
              <a:ext uri="{FF2B5EF4-FFF2-40B4-BE49-F238E27FC236}">
                <a16:creationId xmlns:a16="http://schemas.microsoft.com/office/drawing/2014/main" id="{885D7579-358B-4E9D-BFE2-B8B2CEEF6A1C}"/>
              </a:ext>
            </a:extLst>
          </p:cNvPr>
          <p:cNvSpPr txBox="1">
            <a:spLocks noChangeArrowheads="1"/>
          </p:cNvSpPr>
          <p:nvPr/>
        </p:nvSpPr>
        <p:spPr bwMode="auto">
          <a:xfrm>
            <a:off x="146050" y="7126288"/>
            <a:ext cx="7954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anose="020F0502020204030204" pitchFamily="34" charset="0"/>
                <a:cs typeface="Arial" panose="020B0604020202020204" pitchFamily="34" charset="0"/>
              </a:defRPr>
            </a:lvl1pPr>
            <a:lvl2pPr marL="742950" indent="-285750">
              <a:defRPr sz="1900">
                <a:solidFill>
                  <a:schemeClr val="tx1"/>
                </a:solidFill>
                <a:latin typeface="Calibri" panose="020F0502020204030204" pitchFamily="34" charset="0"/>
                <a:cs typeface="Arial" panose="020B0604020202020204" pitchFamily="34" charset="0"/>
              </a:defRPr>
            </a:lvl2pPr>
            <a:lvl3pPr marL="1143000" indent="-228600">
              <a:defRPr sz="1900">
                <a:solidFill>
                  <a:schemeClr val="tx1"/>
                </a:solidFill>
                <a:latin typeface="Calibri" panose="020F0502020204030204" pitchFamily="34" charset="0"/>
                <a:cs typeface="Arial" panose="020B0604020202020204" pitchFamily="34" charset="0"/>
              </a:defRPr>
            </a:lvl3pPr>
            <a:lvl4pPr marL="1600200" indent="-228600">
              <a:defRPr sz="1900">
                <a:solidFill>
                  <a:schemeClr val="tx1"/>
                </a:solidFill>
                <a:latin typeface="Calibri" panose="020F0502020204030204" pitchFamily="34" charset="0"/>
                <a:cs typeface="Arial" panose="020B0604020202020204" pitchFamily="34" charset="0"/>
              </a:defRPr>
            </a:lvl4pPr>
            <a:lvl5pPr marL="2057400" indent="-228600">
              <a:defRPr sz="1900">
                <a:solidFill>
                  <a:schemeClr val="tx1"/>
                </a:solidFill>
                <a:latin typeface="Calibri" panose="020F0502020204030204" pitchFamily="34" charset="0"/>
                <a:cs typeface="Arial" panose="020B0604020202020204" pitchFamily="34" charset="0"/>
              </a:defRPr>
            </a:lvl5pPr>
            <a:lvl6pPr marL="25146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6pPr>
            <a:lvl7pPr marL="29718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7pPr>
            <a:lvl8pPr marL="34290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8pPr>
            <a:lvl9pPr marL="3886200" indent="-228600" defTabSz="490538" eaLnBrk="0" fontAlgn="base" hangingPunct="0">
              <a:spcBef>
                <a:spcPct val="0"/>
              </a:spcBef>
              <a:spcAft>
                <a:spcPct val="0"/>
              </a:spcAft>
              <a:defRPr sz="1900">
                <a:solidFill>
                  <a:schemeClr val="tx1"/>
                </a:solidFill>
                <a:latin typeface="Calibri" panose="020F0502020204030204" pitchFamily="34" charset="0"/>
                <a:cs typeface="Arial" panose="020B0604020202020204" pitchFamily="34" charset="0"/>
              </a:defRPr>
            </a:lvl9pPr>
          </a:lstStyle>
          <a:p>
            <a:r>
              <a:rPr lang="es-CO" altLang="es-CO" sz="1200"/>
              <a:t>*Esta diapositiva compara la situación de las 9.000 empresas en el año 2018 con su desempeño en el año 2017. </a:t>
            </a:r>
          </a:p>
        </p:txBody>
      </p:sp>
    </p:spTree>
  </p:cSld>
  <p:clrMapOvr>
    <a:masterClrMapping/>
  </p:clrMapOvr>
</p:sld>
</file>

<file path=ppt/theme/theme1.xml><?xml version="1.0" encoding="utf-8"?>
<a:theme xmlns:a="http://schemas.openxmlformats.org/drawingml/2006/main" name="SS_PLANTILLA_potx">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C1CF4CFD47D174CAED0B41892B70251" ma:contentTypeVersion="1" ma:contentTypeDescription="Crear nuevo documento." ma:contentTypeScope="" ma:versionID="5e679076247e5d946febc3c3dc4d875d">
  <xsd:schema xmlns:xsd="http://www.w3.org/2001/XMLSchema" xmlns:xs="http://www.w3.org/2001/XMLSchema" xmlns:p="http://schemas.microsoft.com/office/2006/metadata/properties" xmlns:ns1="http://schemas.microsoft.com/sharepoint/v3" xmlns:ns2="0948c079-19c9-4a36-bb7d-d65ca794eba7" targetNamespace="http://schemas.microsoft.com/office/2006/metadata/properties" ma:root="true" ma:fieldsID="05d36009e00bbe2931ff59ff247568d5" ns1:_="" ns2:_="">
    <xsd:import namespace="http://schemas.microsoft.com/sharepoint/v3"/>
    <xsd:import namespace="0948c079-19c9-4a36-bb7d-d65ca794eba7"/>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48c079-19c9-4a36-bb7d-d65ca794eba7" elementFormDefault="qualified">
    <xsd:import namespace="http://schemas.microsoft.com/office/2006/documentManagement/types"/>
    <xsd:import namespace="http://schemas.microsoft.com/office/infopath/2007/PartnerControls"/>
    <xsd:element name="_dlc_DocId" ma:index="10" nillable="true" ma:displayName="Valor de Id. de documento" ma:description="El valor del identificador de documento asignado a este elemento." ma:internalName="_dlc_DocId" ma:readOnly="true">
      <xsd:simpleType>
        <xsd:restriction base="dms:Text"/>
      </xsd:simpleType>
    </xsd:element>
    <xsd:element name="_dlc_DocIdUrl" ma:index="11"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0948c079-19c9-4a36-bb7d-d65ca794eba7">NV5X2DCNMZXR-1662885937-1022</_dlc_DocId>
    <_dlc_DocIdUrl xmlns="0948c079-19c9-4a36-bb7d-d65ca794eba7">
      <Url>https://www.supersociedades.gov.co/Noticias/_layouts/15/DocIdRedir.aspx?ID=NV5X2DCNMZXR-1662885937-1022</Url>
      <Description>NV5X2DCNMZXR-1662885937-1022</Description>
    </_dlc_DocIdUrl>
  </documentManagement>
</p:properties>
</file>

<file path=customXml/itemProps1.xml><?xml version="1.0" encoding="utf-8"?>
<ds:datastoreItem xmlns:ds="http://schemas.openxmlformats.org/officeDocument/2006/customXml" ds:itemID="{1DFBF06C-0DD5-49AA-AD4B-0EC37957BEAE}"/>
</file>

<file path=customXml/itemProps2.xml><?xml version="1.0" encoding="utf-8"?>
<ds:datastoreItem xmlns:ds="http://schemas.openxmlformats.org/officeDocument/2006/customXml" ds:itemID="{1DB0C53F-C0A7-40FA-B9B9-4323F0410175}"/>
</file>

<file path=customXml/itemProps3.xml><?xml version="1.0" encoding="utf-8"?>
<ds:datastoreItem xmlns:ds="http://schemas.openxmlformats.org/officeDocument/2006/customXml" ds:itemID="{6B923829-0FFF-400A-A2AE-30B5EC07C40D}"/>
</file>

<file path=customXml/itemProps4.xml><?xml version="1.0" encoding="utf-8"?>
<ds:datastoreItem xmlns:ds="http://schemas.openxmlformats.org/officeDocument/2006/customXml" ds:itemID="{EB4887CC-AD98-47FC-9CD1-FFA6CB27031A}"/>
</file>

<file path=docProps/app.xml><?xml version="1.0" encoding="utf-8"?>
<Properties xmlns="http://schemas.openxmlformats.org/officeDocument/2006/extended-properties" xmlns:vt="http://schemas.openxmlformats.org/officeDocument/2006/docPropsVTypes">
  <TotalTime>5591</TotalTime>
  <Words>1776</Words>
  <Application>Microsoft Office PowerPoint</Application>
  <PresentationFormat>Personalizado</PresentationFormat>
  <Paragraphs>448</Paragraphs>
  <Slides>27</Slides>
  <Notes>0</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SS_PLANTILLA_potx</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9000 más grandes</dc:title>
  <dc:creator>Juan Carlos Thomas Bohórquez</dc:creator>
  <cp:lastModifiedBy>Erikson Hernan Valero Garzon</cp:lastModifiedBy>
  <cp:revision>306</cp:revision>
  <cp:lastPrinted>2019-05-22T21:27:38Z</cp:lastPrinted>
  <dcterms:created xsi:type="dcterms:W3CDTF">2019-05-06T21:45:18Z</dcterms:created>
  <dcterms:modified xsi:type="dcterms:W3CDTF">2019-09-02T14:50:35Z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OCS AutoSave">
    <vt:lpwstr/>
  </property>
  <property fmtid="{D5CDD505-2E9C-101B-9397-08002B2CF9AE}" pid="3" name="ContentTypeId">
    <vt:lpwstr>0x0101007C1CF4CFD47D174CAED0B41892B70251</vt:lpwstr>
  </property>
  <property fmtid="{D5CDD505-2E9C-101B-9397-08002B2CF9AE}" pid="4" name="_dlc_DocIdItemGuid">
    <vt:lpwstr>60b9fff4-70e6-455c-add5-5541393ae55f</vt:lpwstr>
  </property>
</Properties>
</file>