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theme/themeOverride3.xml" ContentType="application/vnd.openxmlformats-officedocument.themeOverride+xml"/>
  <Override PartName="/ppt/charts/colors3.xml" ContentType="application/vnd.ms-office.chartcolorstyle+xml"/>
  <Override PartName="/ppt/charts/style3.xml" ContentType="application/vnd.ms-office.chartstyl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olors2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326" r:id="rId2"/>
    <p:sldId id="327" r:id="rId3"/>
    <p:sldId id="334" r:id="rId4"/>
    <p:sldId id="336" r:id="rId5"/>
    <p:sldId id="337" r:id="rId6"/>
    <p:sldId id="335" r:id="rId7"/>
    <p:sldId id="333" r:id="rId8"/>
  </p:sldIdLst>
  <p:sldSz cx="9144000" cy="6858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  <a:srgbClr val="AD13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18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JThomas\Documents\Control%20Proceso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JThomas\Documents\Control%20Proceso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JThomas\Documents\Control%20Proces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Hoja1!$H$25</c:f>
              <c:strCache>
                <c:ptCount val="1"/>
                <c:pt idx="0">
                  <c:v>Demandas Recibidas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4.3170143392860542E-3"/>
                  <c:y val="6.24171406314697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567-460A-99C6-01547914235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1879671100161077E-4"/>
                  <c:y val="6.26051292636865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567-460A-99C6-01547914235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Hoja1!$I$24:$O$24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2019*</c:v>
                </c:pt>
              </c:strCache>
            </c:strRef>
          </c:cat>
          <c:val>
            <c:numRef>
              <c:f>Hoja1!$I$25:$O$25</c:f>
              <c:numCache>
                <c:formatCode>General</c:formatCode>
                <c:ptCount val="7"/>
                <c:pt idx="0">
                  <c:v>181</c:v>
                </c:pt>
                <c:pt idx="1">
                  <c:v>274</c:v>
                </c:pt>
                <c:pt idx="2">
                  <c:v>306</c:v>
                </c:pt>
                <c:pt idx="3">
                  <c:v>411</c:v>
                </c:pt>
                <c:pt idx="4">
                  <c:v>436</c:v>
                </c:pt>
                <c:pt idx="5">
                  <c:v>394</c:v>
                </c:pt>
                <c:pt idx="6">
                  <c:v>223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567-460A-99C6-0154791423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-27"/>
        <c:axId val="225425936"/>
        <c:axId val="225433384"/>
      </c:barChart>
      <c:lineChart>
        <c:grouping val="stacked"/>
        <c:varyColors val="0"/>
        <c:ser>
          <c:idx val="1"/>
          <c:order val="1"/>
          <c:tx>
            <c:strRef>
              <c:f>Hoja1!$H$26</c:f>
              <c:strCache>
                <c:ptCount val="1"/>
                <c:pt idx="0">
                  <c:v>Duración en Meses</c:v>
                </c:pt>
              </c:strCache>
            </c:strRef>
          </c:tx>
          <c:spPr>
            <a:ln w="38100" cap="rnd">
              <a:solidFill>
                <a:srgbClr val="FF0000"/>
              </a:solidFill>
              <a:prstDash val="sysDot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8"/>
            <c:spPr>
              <a:solidFill>
                <a:srgbClr val="FF0000"/>
              </a:solidFill>
              <a:ln w="9525">
                <a:solidFill>
                  <a:srgbClr val="FFFF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Hoja1!$I$24:$O$24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2019*</c:v>
                </c:pt>
              </c:strCache>
            </c:strRef>
          </c:cat>
          <c:val>
            <c:numRef>
              <c:f>Hoja1!$I$26:$O$26</c:f>
              <c:numCache>
                <c:formatCode>0.0</c:formatCode>
                <c:ptCount val="7"/>
                <c:pt idx="0">
                  <c:v>6.48</c:v>
                </c:pt>
                <c:pt idx="1">
                  <c:v>7.88</c:v>
                </c:pt>
                <c:pt idx="2">
                  <c:v>8.0299999999999994</c:v>
                </c:pt>
                <c:pt idx="3">
                  <c:v>13.68</c:v>
                </c:pt>
                <c:pt idx="4">
                  <c:v>12.55</c:v>
                </c:pt>
                <c:pt idx="5">
                  <c:v>13.57</c:v>
                </c:pt>
                <c:pt idx="6">
                  <c:v>8.8000000000000007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567-460A-99C6-0154791423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5427112"/>
        <c:axId val="225431032"/>
      </c:lineChart>
      <c:catAx>
        <c:axId val="22542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25433384"/>
        <c:crosses val="autoZero"/>
        <c:auto val="1"/>
        <c:lblAlgn val="ctr"/>
        <c:lblOffset val="100"/>
        <c:noMultiLvlLbl val="0"/>
      </c:catAx>
      <c:valAx>
        <c:axId val="225433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25425936"/>
        <c:crosses val="autoZero"/>
        <c:crossBetween val="between"/>
      </c:valAx>
      <c:valAx>
        <c:axId val="225431032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25427112"/>
        <c:crosses val="max"/>
        <c:crossBetween val="between"/>
      </c:valAx>
      <c:catAx>
        <c:axId val="225427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254310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Hoja1!$I$42</c:f>
              <c:strCache>
                <c:ptCount val="1"/>
                <c:pt idx="0">
                  <c:v>Sentencias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Hoja1!$H$43:$H$49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2019*</c:v>
                </c:pt>
              </c:strCache>
            </c:strRef>
          </c:cat>
          <c:val>
            <c:numRef>
              <c:f>Hoja1!$I$43:$I$49</c:f>
              <c:numCache>
                <c:formatCode>General</c:formatCode>
                <c:ptCount val="7"/>
                <c:pt idx="0">
                  <c:v>69</c:v>
                </c:pt>
                <c:pt idx="1">
                  <c:v>76</c:v>
                </c:pt>
                <c:pt idx="2">
                  <c:v>122</c:v>
                </c:pt>
                <c:pt idx="3">
                  <c:v>106</c:v>
                </c:pt>
                <c:pt idx="4">
                  <c:v>117</c:v>
                </c:pt>
                <c:pt idx="5">
                  <c:v>121</c:v>
                </c:pt>
                <c:pt idx="6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00-480C-8423-F274226A75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225428680"/>
        <c:axId val="225429464"/>
      </c:barChart>
      <c:catAx>
        <c:axId val="225428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25429464"/>
        <c:crosses val="autoZero"/>
        <c:auto val="1"/>
        <c:lblAlgn val="ctr"/>
        <c:lblOffset val="100"/>
        <c:noMultiLvlLbl val="0"/>
      </c:catAx>
      <c:valAx>
        <c:axId val="225429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5428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Hoja1!$A$15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B9BD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878-4AE2-98E6-69BD08662D54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878-4AE2-98E6-69BD08662D54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878-4AE2-98E6-69BD08662D54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878-4AE2-98E6-69BD08662D54}"/>
              </c:ext>
            </c:extLst>
          </c:dPt>
          <c:dPt>
            <c:idx val="4"/>
            <c:invertIfNegative val="0"/>
            <c:bubble3D val="0"/>
            <c:spPr>
              <a:solidFill>
                <a:srgbClr val="5B9BD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878-4AE2-98E6-69BD08662D54}"/>
              </c:ext>
            </c:extLst>
          </c:dPt>
          <c:dLbls>
            <c:dLbl>
              <c:idx val="0"/>
              <c:layout>
                <c:manualLayout>
                  <c:x val="-3.3886962698192035E-3"/>
                  <c:y val="-0.193250836662799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878-4AE2-98E6-69BD08662D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878-4AE2-98E6-69BD08662D5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878-4AE2-98E6-69BD08662D5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878-4AE2-98E6-69BD08662D5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206604914890433E-16"/>
                  <c:y val="-0.170365869163257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878-4AE2-98E6-69BD08662D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Hoja1!$B$14:$F$14</c:f>
              <c:strCache>
                <c:ptCount val="5"/>
                <c:pt idx="0">
                  <c:v>31-dic-18</c:v>
                </c:pt>
                <c:pt idx="1">
                  <c:v>Recibidos (+)</c:v>
                </c:pt>
                <c:pt idx="2">
                  <c:v>Sentencias (-)</c:v>
                </c:pt>
                <c:pt idx="3">
                  <c:v>Terminaciones Anticipadas (-)*</c:v>
                </c:pt>
                <c:pt idx="4">
                  <c:v>30-jun-19</c:v>
                </c:pt>
              </c:strCache>
            </c:strRef>
          </c:cat>
          <c:val>
            <c:numRef>
              <c:f>Hoja1!$B$15:$F$15</c:f>
              <c:numCache>
                <c:formatCode>General</c:formatCode>
                <c:ptCount val="5"/>
                <c:pt idx="0">
                  <c:v>266</c:v>
                </c:pt>
                <c:pt idx="1">
                  <c:v>266</c:v>
                </c:pt>
                <c:pt idx="2">
                  <c:v>418</c:v>
                </c:pt>
                <c:pt idx="3">
                  <c:v>231</c:v>
                </c:pt>
                <c:pt idx="4">
                  <c:v>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878-4AE2-98E6-69BD08662D54}"/>
            </c:ext>
          </c:extLst>
        </c:ser>
        <c:ser>
          <c:idx val="1"/>
          <c:order val="1"/>
          <c:tx>
            <c:strRef>
              <c:f>Hoja1!$A$16</c:f>
              <c:strCache>
                <c:ptCount val="1"/>
                <c:pt idx="0">
                  <c:v>Delta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2878-4AE2-98E6-69BD08662D54}"/>
              </c:ext>
            </c:extLst>
          </c:dPt>
          <c:dPt>
            <c:idx val="2"/>
            <c:invertIfNegative val="0"/>
            <c:bubble3D val="0"/>
            <c:spPr>
              <a:solidFill>
                <a:srgbClr val="70AD47">
                  <a:lumMod val="75000"/>
                </a:srgb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2878-4AE2-98E6-69BD08662D54}"/>
              </c:ext>
            </c:extLst>
          </c:dPt>
          <c:dPt>
            <c:idx val="3"/>
            <c:invertIfNegative val="0"/>
            <c:bubble3D val="0"/>
            <c:spPr>
              <a:solidFill>
                <a:srgbClr val="70AD47">
                  <a:lumMod val="75000"/>
                </a:srgb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2878-4AE2-98E6-69BD08662D54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Hoja1!$B$14:$F$14</c:f>
              <c:strCache>
                <c:ptCount val="5"/>
                <c:pt idx="0">
                  <c:v>31-dic-18</c:v>
                </c:pt>
                <c:pt idx="1">
                  <c:v>Recibidos (+)</c:v>
                </c:pt>
                <c:pt idx="2">
                  <c:v>Sentencias (-)</c:v>
                </c:pt>
                <c:pt idx="3">
                  <c:v>Terminaciones Anticipadas (-)*</c:v>
                </c:pt>
                <c:pt idx="4">
                  <c:v>30-jun-19</c:v>
                </c:pt>
              </c:strCache>
            </c:strRef>
          </c:cat>
          <c:val>
            <c:numRef>
              <c:f>Hoja1!$B$16:$F$16</c:f>
              <c:numCache>
                <c:formatCode>General</c:formatCode>
                <c:ptCount val="5"/>
                <c:pt idx="1">
                  <c:v>223</c:v>
                </c:pt>
                <c:pt idx="2">
                  <c:v>71</c:v>
                </c:pt>
                <c:pt idx="3">
                  <c:v>187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2878-4AE2-98E6-69BD08662D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overlap val="100"/>
        <c:axId val="267373176"/>
        <c:axId val="267364944"/>
      </c:barChart>
      <c:catAx>
        <c:axId val="267373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7364944"/>
        <c:crosses val="autoZero"/>
        <c:auto val="1"/>
        <c:lblAlgn val="ctr"/>
        <c:lblOffset val="100"/>
        <c:noMultiLvlLbl val="0"/>
      </c:catAx>
      <c:valAx>
        <c:axId val="267364944"/>
        <c:scaling>
          <c:orientation val="minMax"/>
          <c:max val="700"/>
        </c:scaling>
        <c:delete val="1"/>
        <c:axPos val="l"/>
        <c:numFmt formatCode="General" sourceLinked="1"/>
        <c:majorTickMark val="out"/>
        <c:minorTickMark val="none"/>
        <c:tickLblPos val="nextTo"/>
        <c:crossAx val="267373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F8CBA71-3538-4052-8890-0E37C749A79D}" type="datetimeFigureOut">
              <a:rPr lang="es-CO" smtClean="0"/>
              <a:t>25/10/2019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12EFE22-3D62-4E72-A677-41ED347BF2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0525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FE22-3D62-4E72-A677-41ED347BF29A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7480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FE22-3D62-4E72-A677-41ED347BF29A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6088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FE22-3D62-4E72-A677-41ED347BF29A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911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FE22-3D62-4E72-A677-41ED347BF29A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0892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FE22-3D62-4E72-A677-41ED347BF29A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2216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FE22-3D62-4E72-A677-41ED347BF29A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4597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FE22-3D62-4E72-A677-41ED347BF29A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569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16F7-2675-432F-A503-747AE4A6419E}" type="datetime1">
              <a:rPr lang="es-CO" smtClean="0"/>
              <a:t>25/10/2019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80F3-D670-4580-97D0-3773219E09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1713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BE93-1C34-44B5-838A-61C45782ED6C}" type="datetime1">
              <a:rPr lang="es-CO" smtClean="0"/>
              <a:t>25/10/2019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80F3-D670-4580-97D0-3773219E09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380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F33B-2C7D-4913-A028-B86BA89CA7AE}" type="datetime1">
              <a:rPr lang="es-CO" smtClean="0"/>
              <a:t>25/10/2019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80F3-D670-4580-97D0-3773219E09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386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D61B-BF78-434A-92D3-4820877E8DFC}" type="datetime1">
              <a:rPr lang="es-CO" smtClean="0"/>
              <a:t>25/10/2019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C5F780F3-D670-4580-97D0-3773219E09B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378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4E9B-27CA-4ACB-919A-49DD5453C24B}" type="datetime1">
              <a:rPr lang="es-CO" smtClean="0"/>
              <a:t>25/10/2019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80F3-D670-4580-97D0-3773219E09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207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F17B-A287-45C6-B768-E39DF335B43B}" type="datetime1">
              <a:rPr lang="es-CO" smtClean="0"/>
              <a:t>25/10/2019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80F3-D670-4580-97D0-3773219E09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601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5FD7-5731-491D-967F-765743C06B91}" type="datetime1">
              <a:rPr lang="es-CO" smtClean="0"/>
              <a:t>25/10/2019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80F3-D670-4580-97D0-3773219E09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019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D812-DF56-4C05-8CD8-83AED228EDF9}" type="datetime1">
              <a:rPr lang="es-CO" smtClean="0"/>
              <a:t>25/10/2019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80F3-D670-4580-97D0-3773219E09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84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3575-D929-46AD-ADC0-EBAAFC35C3DA}" type="datetime1">
              <a:rPr lang="es-CO" smtClean="0"/>
              <a:t>25/10/2019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80F3-D670-4580-97D0-3773219E09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407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2BE3-49C6-4E86-BD8F-DD5EBC17D010}" type="datetime1">
              <a:rPr lang="es-CO" smtClean="0"/>
              <a:t>25/10/2019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80F3-D670-4580-97D0-3773219E09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808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ADAD-C3A2-4DC0-8C84-B67D7CB5641A}" type="datetime1">
              <a:rPr lang="es-CO" smtClean="0"/>
              <a:t>25/10/2019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780F3-D670-4580-97D0-3773219E09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308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159B1-C45B-4068-9FD3-BE066DF47252}" type="datetime1">
              <a:rPr lang="es-CO" smtClean="0"/>
              <a:t>25/10/2019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780F3-D670-4580-97D0-3773219E09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124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upersociedades.gov.co/delegatura_mercantiles/Normatividad/Paginas/Busqueda-Jurisprudencia-delegatura-procedimientos-mercantiles.aspx" TargetMode="Externa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upersociedades.gov.co/delegatura_mercantiles/Normatividad/Paginas/Busqueda-Jurisprudencia-delegatura-procedimientos-mercantiles.aspx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10077"/>
            <a:ext cx="8715015" cy="13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Imagen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6767310"/>
            <a:ext cx="8715015" cy="129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855" y="6216865"/>
            <a:ext cx="2054233" cy="50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CuadroTexto 39"/>
          <p:cNvSpPr txBox="1"/>
          <p:nvPr/>
        </p:nvSpPr>
        <p:spPr>
          <a:xfrm>
            <a:off x="150695" y="6467346"/>
            <a:ext cx="6755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solidFill>
                  <a:schemeClr val="tx2"/>
                </a:solidFill>
              </a:rPr>
              <a:t>INFORMACIÓN CON CORTE 30 DE SEPTIEMBRE DE 2019</a:t>
            </a:r>
            <a:endParaRPr lang="es-CO" sz="1400" b="1" dirty="0">
              <a:solidFill>
                <a:schemeClr val="tx2"/>
              </a:solidFill>
            </a:endParaRPr>
          </a:p>
        </p:txBody>
      </p:sp>
      <p:pic>
        <p:nvPicPr>
          <p:cNvPr id="44" name="Picture 2" descr="C:\Users\juancj\Desktop\Plantillas\LOGO SS azu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1" y="218803"/>
            <a:ext cx="1301194" cy="1371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CuadroTexto 44"/>
          <p:cNvSpPr txBox="1"/>
          <p:nvPr/>
        </p:nvSpPr>
        <p:spPr>
          <a:xfrm>
            <a:off x="1624824" y="427644"/>
            <a:ext cx="657400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accent5">
                    <a:lumMod val="75000"/>
                  </a:schemeClr>
                </a:solidFill>
              </a:rPr>
              <a:t>Procesos Mercantiles: Datos y Cifras</a:t>
            </a:r>
          </a:p>
          <a:p>
            <a:pPr algn="ctr"/>
            <a:r>
              <a:rPr lang="es-CO" sz="2400" dirty="0" smtClean="0">
                <a:solidFill>
                  <a:schemeClr val="accent5">
                    <a:lumMod val="75000"/>
                  </a:schemeClr>
                </a:solidFill>
              </a:rPr>
              <a:t>Procesos societarios en curso</a:t>
            </a:r>
            <a:endParaRPr lang="es-CO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911928" y="2041997"/>
            <a:ext cx="5271573" cy="3703547"/>
            <a:chOff x="2047009" y="1865980"/>
            <a:chExt cx="5271573" cy="3703547"/>
          </a:xfrm>
        </p:grpSpPr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186322" y="2090141"/>
              <a:ext cx="4962624" cy="3344773"/>
            </a:xfrm>
            <a:prstGeom prst="rect">
              <a:avLst/>
            </a:prstGeom>
          </p:spPr>
        </p:pic>
        <p:sp>
          <p:nvSpPr>
            <p:cNvPr id="3" name="Rectángulo 2"/>
            <p:cNvSpPr/>
            <p:nvPr/>
          </p:nvSpPr>
          <p:spPr>
            <a:xfrm>
              <a:off x="2047009" y="1955458"/>
              <a:ext cx="5195454" cy="361406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2123128" y="1865980"/>
              <a:ext cx="5195454" cy="361406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</p:spTree>
    <p:extLst>
      <p:ext uri="{BB962C8B-B14F-4D97-AF65-F5344CB8AC3E}">
        <p14:creationId xmlns:p14="http://schemas.microsoft.com/office/powerpoint/2010/main" val="237025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10077"/>
            <a:ext cx="8715015" cy="13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Imagen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6767310"/>
            <a:ext cx="8715015" cy="129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855" y="6216865"/>
            <a:ext cx="2054233" cy="50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CuadroTexto 39"/>
          <p:cNvSpPr txBox="1"/>
          <p:nvPr/>
        </p:nvSpPr>
        <p:spPr>
          <a:xfrm>
            <a:off x="150695" y="6467346"/>
            <a:ext cx="6755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solidFill>
                  <a:schemeClr val="tx2"/>
                </a:solidFill>
              </a:rPr>
              <a:t>INFORMACIÓN CON CORTE 30 DE </a:t>
            </a:r>
            <a:r>
              <a:rPr lang="es-CO" sz="1400" b="1" dirty="0" smtClean="0">
                <a:solidFill>
                  <a:schemeClr val="tx2"/>
                </a:solidFill>
              </a:rPr>
              <a:t>JUNIO </a:t>
            </a:r>
            <a:r>
              <a:rPr lang="es-CO" sz="1400" b="1" dirty="0" smtClean="0">
                <a:solidFill>
                  <a:schemeClr val="tx2"/>
                </a:solidFill>
              </a:rPr>
              <a:t>DE 2019</a:t>
            </a:r>
            <a:endParaRPr lang="es-CO" sz="14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902753"/>
              </p:ext>
            </p:extLst>
          </p:nvPr>
        </p:nvGraphicFramePr>
        <p:xfrm>
          <a:off x="797516" y="1623645"/>
          <a:ext cx="7858126" cy="434485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7537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044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4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  <a:latin typeface="+mn-lt"/>
                        </a:rPr>
                        <a:t>Asunto</a:t>
                      </a:r>
                      <a:endParaRPr lang="es-CO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  <a:latin typeface="+mn-lt"/>
                        </a:rPr>
                        <a:t>Norma que otorga competencia​</a:t>
                      </a:r>
                      <a:endParaRPr lang="es-CO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148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b="0" kern="1200" dirty="0">
                          <a:effectLst/>
                          <a:latin typeface="+mn-lt"/>
                        </a:rPr>
                        <a:t>​Abuso del derecho de voto</a:t>
                      </a:r>
                      <a:endParaRPr lang="es-CO" sz="1200" b="0" kern="1200" dirty="0">
                        <a:solidFill>
                          <a:srgbClr val="333333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dirty="0">
                          <a:effectLst/>
                          <a:latin typeface="+mn-lt"/>
                        </a:rPr>
                        <a:t>​Artículo 24, numeral 5°, literal E, del Código General del Proceso </a:t>
                      </a:r>
                      <a:endParaRPr lang="es-CO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2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b="0" kern="1200" dirty="0">
                          <a:effectLst/>
                          <a:latin typeface="+mn-lt"/>
                        </a:rPr>
                        <a:t>​​Responsabilidad de administradores</a:t>
                      </a:r>
                      <a:endParaRPr lang="es-CO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dirty="0">
                          <a:effectLst/>
                          <a:latin typeface="+mn-lt"/>
                        </a:rPr>
                        <a:t>​​Artículo 24, numeral 5°, literal B, del Código General del Proceso </a:t>
                      </a:r>
                      <a:endParaRPr lang="es-CO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2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b="0" kern="1200" dirty="0">
                          <a:effectLst/>
                          <a:latin typeface="+mn-lt"/>
                        </a:rPr>
                        <a:t>​​Resolución de conflictos societarios</a:t>
                      </a:r>
                      <a:endParaRPr lang="es-CO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dirty="0">
                          <a:effectLst/>
                          <a:latin typeface="+mn-lt"/>
                        </a:rPr>
                        <a:t>​​​Artículo 24, numeral 5°, literal B, del Código General del Proceso </a:t>
                      </a:r>
                      <a:endParaRPr lang="es-CO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7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b="0" kern="1200" dirty="0">
                          <a:effectLst/>
                          <a:latin typeface="+mn-lt"/>
                        </a:rPr>
                        <a:t>​​Desestimación de la personalidad jurídica</a:t>
                      </a:r>
                      <a:endParaRPr lang="es-CO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dirty="0">
                          <a:effectLst/>
                          <a:latin typeface="+mn-lt"/>
                        </a:rPr>
                        <a:t>​​Artículo 24, numeral 5°, literal D, del Código General del Proceso </a:t>
                      </a:r>
                      <a:endParaRPr lang="es-CO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0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b="0" kern="1200" dirty="0">
                          <a:effectLst/>
                          <a:latin typeface="+mn-lt"/>
                        </a:rPr>
                        <a:t>​Designación de peritos</a:t>
                      </a:r>
                      <a:endParaRPr lang="es-CO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dirty="0">
                          <a:effectLst/>
                          <a:latin typeface="+mn-lt"/>
                        </a:rPr>
                        <a:t>​​Artículo 136 de la Ley 446 de 1998 </a:t>
                      </a:r>
                      <a:endParaRPr lang="es-CO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4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b="0" kern="1200" dirty="0" smtClean="0">
                          <a:effectLst/>
                          <a:latin typeface="+mn-lt"/>
                        </a:rPr>
                        <a:t>Discrepancias sobre el acaecimiento de causales de disolución</a:t>
                      </a:r>
                      <a:endParaRPr lang="es-CO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dirty="0">
                          <a:effectLst/>
                          <a:latin typeface="+mn-lt"/>
                        </a:rPr>
                        <a:t>​​Artículo 138 de la Ley 446 de 1998 </a:t>
                      </a:r>
                      <a:endParaRPr lang="es-CO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2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b="0" kern="1200" dirty="0">
                          <a:effectLst/>
                          <a:latin typeface="+mn-lt"/>
                        </a:rPr>
                        <a:t>​​Ejecución específica de acuerdos de accionistas</a:t>
                      </a:r>
                      <a:endParaRPr lang="es-CO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dirty="0">
                          <a:effectLst/>
                          <a:latin typeface="+mn-lt"/>
                        </a:rPr>
                        <a:t>​​​Artículo 24, numeral 5°, literal A, del Código General del Proceso </a:t>
                      </a:r>
                      <a:endParaRPr lang="es-CO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2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b="0" kern="1200" dirty="0">
                          <a:effectLst/>
                          <a:latin typeface="+mn-lt"/>
                        </a:rPr>
                        <a:t>​​Impugnación de decisiones sociales</a:t>
                      </a:r>
                      <a:endParaRPr lang="es-CO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dirty="0">
                          <a:effectLst/>
                          <a:latin typeface="+mn-lt"/>
                        </a:rPr>
                        <a:t>​​Artículo 24, numeral 5°, literal C, del Código General del Proceso </a:t>
                      </a:r>
                      <a:endParaRPr lang="es-CO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7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b="0" kern="1200" dirty="0">
                          <a:effectLst/>
                          <a:latin typeface="+mn-lt"/>
                        </a:rPr>
                        <a:t>Reconocimiento de presupuestos de ineficacia</a:t>
                      </a:r>
                      <a:endParaRPr lang="es-CO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dirty="0">
                          <a:effectLst/>
                          <a:latin typeface="+mn-lt"/>
                        </a:rPr>
                        <a:t>​​Artículos 133 de la Ley 446 de 1998 y 43 de la Ley 1429 de 2010</a:t>
                      </a:r>
                      <a:endParaRPr lang="es-CO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6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b="0" kern="1200" dirty="0">
                          <a:effectLst/>
                          <a:latin typeface="+mn-lt"/>
                        </a:rPr>
                        <a:t>​​Responsabilidad de socios y liquidadores</a:t>
                      </a:r>
                      <a:endParaRPr lang="es-CO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dirty="0">
                          <a:effectLst/>
                          <a:latin typeface="+mn-lt"/>
                        </a:rPr>
                        <a:t>​​Artículo 28 de la Ley 1429 de 2010 </a:t>
                      </a:r>
                      <a:endParaRPr lang="es-CO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7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b="0" kern="1200" dirty="0">
                          <a:effectLst/>
                          <a:latin typeface="+mn-lt"/>
                        </a:rPr>
                        <a:t>​​Oposición a la reactivación</a:t>
                      </a:r>
                      <a:endParaRPr lang="es-CO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s-CO" sz="1200" dirty="0">
                          <a:effectLst/>
                          <a:latin typeface="+mn-lt"/>
                        </a:rPr>
                        <a:t>​​Artículo 29 de la Ley 1429 de 2010 </a:t>
                      </a:r>
                      <a:endParaRPr lang="es-CO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25" name="CuadroTexto 24"/>
          <p:cNvSpPr txBox="1"/>
          <p:nvPr/>
        </p:nvSpPr>
        <p:spPr>
          <a:xfrm>
            <a:off x="679095" y="729282"/>
            <a:ext cx="82504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sz="2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s-CO" dirty="0" smtClean="0"/>
              <a:t>Competencias Jurisdiccionales de la Superintendencia de Sociedades en materia Societaria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472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10077"/>
            <a:ext cx="8715015" cy="13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Imagen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6767310"/>
            <a:ext cx="8715015" cy="129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855" y="6216865"/>
            <a:ext cx="2054233" cy="50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CuadroTexto 39"/>
          <p:cNvSpPr txBox="1"/>
          <p:nvPr/>
        </p:nvSpPr>
        <p:spPr>
          <a:xfrm>
            <a:off x="150695" y="6467346"/>
            <a:ext cx="6755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solidFill>
                  <a:schemeClr val="tx2"/>
                </a:solidFill>
              </a:rPr>
              <a:t>INFORMACIÓN CON CORTE 30 DE </a:t>
            </a:r>
            <a:r>
              <a:rPr lang="es-CO" sz="1400" b="1" dirty="0" smtClean="0">
                <a:solidFill>
                  <a:schemeClr val="tx2"/>
                </a:solidFill>
              </a:rPr>
              <a:t>JUNIO </a:t>
            </a:r>
            <a:r>
              <a:rPr lang="es-CO" sz="1400" b="1" dirty="0" smtClean="0">
                <a:solidFill>
                  <a:schemeClr val="tx2"/>
                </a:solidFill>
              </a:rPr>
              <a:t>DE 2019</a:t>
            </a:r>
            <a:endParaRPr lang="es-CO" sz="1400" b="1" dirty="0">
              <a:solidFill>
                <a:schemeClr val="tx2"/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214493" y="811458"/>
            <a:ext cx="8250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sz="2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s-CO" dirty="0" smtClean="0"/>
              <a:t>Metodología</a:t>
            </a:r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>
            <a:off x="320287" y="1693445"/>
            <a:ext cx="8503426" cy="3770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aplicativo postal se extrajeron, para cada año,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sentencias </a:t>
            </a: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proferidas por cada tipo documental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s-E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radicaciones de nuevas demandas se cuentan a partir de los datos contenidos en el expediente digital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terminaciones anticipadas se cuentan comparando los resultados de expediente digital con el aplicativo postal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duración del proceso se expresa en meses calendario, descontando las suspensiones y excluyendo los rechazos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s-C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69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10077"/>
            <a:ext cx="8715015" cy="13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Imagen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6767310"/>
            <a:ext cx="8715015" cy="129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855" y="6216865"/>
            <a:ext cx="2054233" cy="50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CuadroTexto 39"/>
          <p:cNvSpPr txBox="1"/>
          <p:nvPr/>
        </p:nvSpPr>
        <p:spPr>
          <a:xfrm>
            <a:off x="150695" y="6467346"/>
            <a:ext cx="6755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solidFill>
                  <a:schemeClr val="tx2"/>
                </a:solidFill>
              </a:rPr>
              <a:t>INFORMACIÓN CON CORTE 30 DE JUNIO DE 2019</a:t>
            </a:r>
            <a:endParaRPr lang="es-CO" sz="1400" b="1" dirty="0">
              <a:solidFill>
                <a:schemeClr val="tx2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96597" y="441039"/>
            <a:ext cx="71508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sz="2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s-CO" sz="3200" dirty="0" smtClean="0"/>
              <a:t>Histórico de Demandas Recibidas</a:t>
            </a:r>
            <a:endParaRPr lang="es-CO" sz="3200" dirty="0"/>
          </a:p>
          <a:p>
            <a:r>
              <a:rPr lang="es-CO" sz="2000" b="0" dirty="0" err="1"/>
              <a:t>Delegatura</a:t>
            </a:r>
            <a:r>
              <a:rPr lang="es-CO" sz="2000" b="0" dirty="0"/>
              <a:t> para </a:t>
            </a:r>
            <a:r>
              <a:rPr lang="es-CO" sz="2000" b="0" dirty="0" smtClean="0"/>
              <a:t>Procedimientos Mercantiles </a:t>
            </a:r>
            <a:endParaRPr lang="es-CO" sz="2000" b="0" dirty="0"/>
          </a:p>
        </p:txBody>
      </p:sp>
      <p:graphicFrame>
        <p:nvGraphicFramePr>
          <p:cNvPr id="9" name="Gráfic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104723"/>
              </p:ext>
            </p:extLst>
          </p:nvPr>
        </p:nvGraphicFramePr>
        <p:xfrm>
          <a:off x="103964" y="1157185"/>
          <a:ext cx="8825544" cy="4883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6609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10077"/>
            <a:ext cx="8715015" cy="13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Imagen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6767310"/>
            <a:ext cx="8715015" cy="129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855" y="6216865"/>
            <a:ext cx="2054233" cy="50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CuadroTexto 39"/>
          <p:cNvSpPr txBox="1"/>
          <p:nvPr/>
        </p:nvSpPr>
        <p:spPr>
          <a:xfrm>
            <a:off x="150695" y="6467346"/>
            <a:ext cx="6755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solidFill>
                  <a:schemeClr val="tx2"/>
                </a:solidFill>
              </a:rPr>
              <a:t>INFORMACIÓN CON CORTE 30 DE JUNIO DE 2019</a:t>
            </a:r>
            <a:endParaRPr lang="es-CO" sz="1400" b="1" dirty="0">
              <a:solidFill>
                <a:schemeClr val="tx2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96597" y="807363"/>
            <a:ext cx="71508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sz="2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s-CO" sz="3200" dirty="0" smtClean="0"/>
              <a:t>Histórico de Sentencias</a:t>
            </a:r>
            <a:endParaRPr lang="es-CO" sz="3200" dirty="0"/>
          </a:p>
          <a:p>
            <a:r>
              <a:rPr lang="es-CO" sz="2000" b="0" dirty="0" err="1"/>
              <a:t>Delegatura</a:t>
            </a:r>
            <a:r>
              <a:rPr lang="es-CO" sz="2000" b="0" dirty="0"/>
              <a:t> para </a:t>
            </a:r>
            <a:r>
              <a:rPr lang="es-CO" sz="2000" b="0" dirty="0" smtClean="0"/>
              <a:t>Procedimientos Mercantiles </a:t>
            </a:r>
            <a:endParaRPr lang="es-CO" sz="2000" b="0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184261"/>
              </p:ext>
            </p:extLst>
          </p:nvPr>
        </p:nvGraphicFramePr>
        <p:xfrm>
          <a:off x="561108" y="1699915"/>
          <a:ext cx="7907482" cy="4254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Rectángulo 1"/>
          <p:cNvSpPr/>
          <p:nvPr/>
        </p:nvSpPr>
        <p:spPr>
          <a:xfrm>
            <a:off x="150695" y="5970998"/>
            <a:ext cx="573056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CO" sz="11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https://www.supersociedades.gov.co/delegatura_mercantiles/Normatividad/Paginas/Busqueda-Jurisprudencia-delegatura-procedimientos-mercantiles.aspx</a:t>
            </a:r>
            <a:endParaRPr lang="es-C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49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904891"/>
              </p:ext>
            </p:extLst>
          </p:nvPr>
        </p:nvGraphicFramePr>
        <p:xfrm>
          <a:off x="745411" y="807363"/>
          <a:ext cx="7629661" cy="4994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7" name="Imagen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10077"/>
            <a:ext cx="8715015" cy="13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Imagen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6767310"/>
            <a:ext cx="8715015" cy="129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Imagen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855" y="6216865"/>
            <a:ext cx="2054233" cy="50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CuadroTexto 39"/>
          <p:cNvSpPr txBox="1"/>
          <p:nvPr/>
        </p:nvSpPr>
        <p:spPr>
          <a:xfrm>
            <a:off x="150695" y="6467346"/>
            <a:ext cx="6755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solidFill>
                  <a:schemeClr val="tx2"/>
                </a:solidFill>
              </a:rPr>
              <a:t>INFORMACIÓN CON CORTE 30 DE JUNIO DE 2019</a:t>
            </a:r>
            <a:endParaRPr lang="es-CO" sz="1400" b="1" dirty="0">
              <a:solidFill>
                <a:schemeClr val="tx2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96597" y="807363"/>
            <a:ext cx="71508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sz="2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s-CO" sz="3200" dirty="0" smtClean="0"/>
              <a:t>Saldo de Procesos</a:t>
            </a:r>
            <a:endParaRPr lang="es-CO" sz="3200" dirty="0"/>
          </a:p>
          <a:p>
            <a:r>
              <a:rPr lang="es-CO" sz="2000" b="0" dirty="0" err="1"/>
              <a:t>Delegatura</a:t>
            </a:r>
            <a:r>
              <a:rPr lang="es-CO" sz="2000" b="0" dirty="0"/>
              <a:t> para </a:t>
            </a:r>
            <a:r>
              <a:rPr lang="es-CO" sz="2000" b="0" dirty="0" smtClean="0"/>
              <a:t>Procedimientos Mercantiles  </a:t>
            </a:r>
            <a:endParaRPr lang="es-CO" sz="2000" b="0" dirty="0"/>
          </a:p>
        </p:txBody>
      </p:sp>
      <p:sp>
        <p:nvSpPr>
          <p:cNvPr id="2" name="CuadroTexto 1"/>
          <p:cNvSpPr txBox="1"/>
          <p:nvPr/>
        </p:nvSpPr>
        <p:spPr>
          <a:xfrm>
            <a:off x="214493" y="5924949"/>
            <a:ext cx="82852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/>
              <a:t>*Anticipadas: Conciliación, desistimiento, excepción, pérdida de competencia, rechazo, retiro, transacción</a:t>
            </a:r>
            <a:endParaRPr lang="es-CO" sz="1100" dirty="0"/>
          </a:p>
        </p:txBody>
      </p:sp>
    </p:spTree>
    <p:extLst>
      <p:ext uri="{BB962C8B-B14F-4D97-AF65-F5344CB8AC3E}">
        <p14:creationId xmlns:p14="http://schemas.microsoft.com/office/powerpoint/2010/main" val="179025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10077"/>
            <a:ext cx="8715015" cy="13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Imagen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3" y="6767310"/>
            <a:ext cx="8715015" cy="129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855" y="6216865"/>
            <a:ext cx="2054233" cy="50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CuadroTexto 39"/>
          <p:cNvSpPr txBox="1"/>
          <p:nvPr/>
        </p:nvSpPr>
        <p:spPr>
          <a:xfrm>
            <a:off x="150695" y="6467346"/>
            <a:ext cx="6755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solidFill>
                  <a:schemeClr val="tx2"/>
                </a:solidFill>
              </a:rPr>
              <a:t>INFORMACIÓN CON CORTE 30 DE JUNIO DE 2019</a:t>
            </a:r>
            <a:endParaRPr lang="es-CO" sz="1400" b="1" dirty="0">
              <a:solidFill>
                <a:schemeClr val="tx2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079724" y="828146"/>
            <a:ext cx="71508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sz="28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s-CO" sz="3200" dirty="0" smtClean="0"/>
              <a:t>Caracterización de Sentencias </a:t>
            </a:r>
            <a:endParaRPr lang="es-CO" sz="3200" dirty="0"/>
          </a:p>
          <a:p>
            <a:r>
              <a:rPr lang="es-CO" sz="2000" b="0" dirty="0" err="1"/>
              <a:t>Delegatura</a:t>
            </a:r>
            <a:r>
              <a:rPr lang="es-CO" sz="2000" b="0" dirty="0"/>
              <a:t> para </a:t>
            </a:r>
            <a:r>
              <a:rPr lang="es-CO" sz="2000" b="0" dirty="0" smtClean="0"/>
              <a:t>Procedimientos Mercantiles - 2019</a:t>
            </a:r>
            <a:endParaRPr lang="es-CO" sz="2000" b="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446585"/>
              </p:ext>
            </p:extLst>
          </p:nvPr>
        </p:nvGraphicFramePr>
        <p:xfrm>
          <a:off x="978829" y="1720692"/>
          <a:ext cx="7168573" cy="4108611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7499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68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17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604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Tipo de controversia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Sentencias 2019</a:t>
                      </a:r>
                      <a:endParaRPr lang="es-CO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Participación</a:t>
                      </a:r>
                      <a:endParaRPr lang="es-CO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Responsabilidad de administrador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 smtClean="0">
                          <a:effectLst/>
                        </a:rPr>
                        <a:t>20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31%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6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Ineficacia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 smtClean="0">
                          <a:effectLst/>
                        </a:rPr>
                        <a:t>18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26%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6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Desestimación de la personalidad jurídica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 smtClean="0">
                          <a:effectLst/>
                        </a:rPr>
                        <a:t>8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11%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6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Impugnación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 smtClean="0">
                          <a:effectLst/>
                        </a:rPr>
                        <a:t>6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8%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6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Abuso del derecho de voto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 smtClean="0">
                          <a:effectLst/>
                        </a:rPr>
                        <a:t>4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8%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6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Inexistencia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 smtClean="0">
                          <a:effectLst/>
                        </a:rPr>
                        <a:t>5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6%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6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Conflicto societario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4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4%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6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Ejecución acuerdo de accionistas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2%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6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Responsabilidad del liquidador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2%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6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Valoración de acciones - peritaje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1%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6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Nombramiento liquidador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1%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60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>
                          <a:effectLst/>
                        </a:rPr>
                        <a:t>Total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effectLst/>
                        </a:rPr>
                        <a:t>100%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50695" y="5970998"/>
            <a:ext cx="608239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CO" sz="11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https://www.supersociedades.gov.co/delegatura_mercantiles/Normatividad/Paginas/Busqueda-Jurisprudencia-delegatura-procedimientos-mercantiles.aspx</a:t>
            </a:r>
            <a:endParaRPr lang="es-C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6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C1CF4CFD47D174CAED0B41892B70251" ma:contentTypeVersion="1" ma:contentTypeDescription="Crear nuevo documento." ma:contentTypeScope="" ma:versionID="5e679076247e5d946febc3c3dc4d875d">
  <xsd:schema xmlns:xsd="http://www.w3.org/2001/XMLSchema" xmlns:xs="http://www.w3.org/2001/XMLSchema" xmlns:p="http://schemas.microsoft.com/office/2006/metadata/properties" xmlns:ns1="http://schemas.microsoft.com/sharepoint/v3" xmlns:ns2="0948c079-19c9-4a36-bb7d-d65ca794eba7" targetNamespace="http://schemas.microsoft.com/office/2006/metadata/properties" ma:root="true" ma:fieldsID="05d36009e00bbe2931ff59ff247568d5" ns1:_="" ns2:_="">
    <xsd:import namespace="http://schemas.microsoft.com/sharepoint/v3"/>
    <xsd:import namespace="0948c079-19c9-4a36-bb7d-d65ca794eba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8c079-19c9-4a36-bb7d-d65ca794eba7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0948c079-19c9-4a36-bb7d-d65ca794eba7">NV5X2DCNMZXR-1662885937-1032</_dlc_DocId>
    <_dlc_DocIdUrl xmlns="0948c079-19c9-4a36-bb7d-d65ca794eba7">
      <Url>https://www.supersociedades.gov.co/Noticias/_layouts/15/DocIdRedir.aspx?ID=NV5X2DCNMZXR-1662885937-1032</Url>
      <Description>NV5X2DCNMZXR-1662885937-1032</Description>
    </_dlc_DocIdUrl>
  </documentManagement>
</p:properties>
</file>

<file path=customXml/itemProps1.xml><?xml version="1.0" encoding="utf-8"?>
<ds:datastoreItem xmlns:ds="http://schemas.openxmlformats.org/officeDocument/2006/customXml" ds:itemID="{8342F153-F476-45F5-8351-679E9EA6CF67}"/>
</file>

<file path=customXml/itemProps2.xml><?xml version="1.0" encoding="utf-8"?>
<ds:datastoreItem xmlns:ds="http://schemas.openxmlformats.org/officeDocument/2006/customXml" ds:itemID="{015A6DA3-8AB7-4AF5-9033-36B1ECF553E8}"/>
</file>

<file path=customXml/itemProps3.xml><?xml version="1.0" encoding="utf-8"?>
<ds:datastoreItem xmlns:ds="http://schemas.openxmlformats.org/officeDocument/2006/customXml" ds:itemID="{704A49B5-A818-4F6F-B37E-AA6E7C58CF64}"/>
</file>

<file path=customXml/itemProps4.xml><?xml version="1.0" encoding="utf-8"?>
<ds:datastoreItem xmlns:ds="http://schemas.openxmlformats.org/officeDocument/2006/customXml" ds:itemID="{B5FFF05D-C12C-426B-B4C8-A5EF7905793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15442</TotalTime>
  <Words>497</Words>
  <Application>Microsoft Office PowerPoint</Application>
  <PresentationFormat>Presentación en pantalla (4:3)</PresentationFormat>
  <Paragraphs>103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Thomas Bohórquez</dc:creator>
  <cp:lastModifiedBy>Juan Carlos Thomas Bohórquez</cp:lastModifiedBy>
  <cp:revision>315</cp:revision>
  <cp:lastPrinted>2019-08-29T21:02:49Z</cp:lastPrinted>
  <dcterms:created xsi:type="dcterms:W3CDTF">2019-05-28T15:41:38Z</dcterms:created>
  <dcterms:modified xsi:type="dcterms:W3CDTF">2019-10-25T14:27:56Z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/>
  </property>
  <property fmtid="{D5CDD505-2E9C-101B-9397-08002B2CF9AE}" pid="3" name="ContentTypeId">
    <vt:lpwstr>0x0101007C1CF4CFD47D174CAED0B41892B70251</vt:lpwstr>
  </property>
  <property fmtid="{D5CDD505-2E9C-101B-9397-08002B2CF9AE}" pid="4" name="_dlc_DocIdItemGuid">
    <vt:lpwstr>49830b9d-04c2-465c-adee-ee0021bc9533</vt:lpwstr>
  </property>
</Properties>
</file>