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31.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50.xml" ContentType="application/vnd.openxmlformats-officedocument.presentationml.slide+xml"/>
  <Override PartName="/ppt/slides/slide49.xml" ContentType="application/vnd.openxmlformats-officedocument.presentationml.slide+xml"/>
  <Override PartName="/ppt/slides/slide48.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0.xml" ContentType="application/vnd.openxmlformats-officedocument.presentationml.slide+xml"/>
  <Override PartName="/ppt/slides/slide18.xml" ContentType="application/vnd.openxmlformats-officedocument.presentationml.slide+xml"/>
  <Override PartName="/ppt/slides/slide16.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4.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2"/>
  </p:notesMasterIdLst>
  <p:handoutMasterIdLst>
    <p:handoutMasterId r:id="rId53"/>
  </p:handoutMasterIdLst>
  <p:sldIdLst>
    <p:sldId id="271" r:id="rId2"/>
    <p:sldId id="272" r:id="rId3"/>
    <p:sldId id="273" r:id="rId4"/>
    <p:sldId id="274" r:id="rId5"/>
    <p:sldId id="275" r:id="rId6"/>
    <p:sldId id="276" r:id="rId7"/>
    <p:sldId id="278" r:id="rId8"/>
    <p:sldId id="279" r:id="rId9"/>
    <p:sldId id="280" r:id="rId10"/>
    <p:sldId id="281" r:id="rId11"/>
    <p:sldId id="282" r:id="rId12"/>
    <p:sldId id="283" r:id="rId13"/>
    <p:sldId id="284" r:id="rId14"/>
    <p:sldId id="286" r:id="rId15"/>
    <p:sldId id="288" r:id="rId16"/>
    <p:sldId id="291" r:id="rId17"/>
    <p:sldId id="293" r:id="rId18"/>
    <p:sldId id="303" r:id="rId19"/>
    <p:sldId id="304" r:id="rId20"/>
    <p:sldId id="305" r:id="rId21"/>
    <p:sldId id="306" r:id="rId22"/>
    <p:sldId id="309" r:id="rId23"/>
    <p:sldId id="310" r:id="rId24"/>
    <p:sldId id="311" r:id="rId25"/>
    <p:sldId id="312" r:id="rId26"/>
    <p:sldId id="313" r:id="rId27"/>
    <p:sldId id="314" r:id="rId28"/>
    <p:sldId id="315" r:id="rId29"/>
    <p:sldId id="316" r:id="rId30"/>
    <p:sldId id="317" r:id="rId31"/>
    <p:sldId id="326" r:id="rId32"/>
    <p:sldId id="327" r:id="rId33"/>
    <p:sldId id="331" r:id="rId34"/>
    <p:sldId id="333" r:id="rId35"/>
    <p:sldId id="334" r:id="rId36"/>
    <p:sldId id="335" r:id="rId37"/>
    <p:sldId id="336" r:id="rId38"/>
    <p:sldId id="337" r:id="rId39"/>
    <p:sldId id="338" r:id="rId40"/>
    <p:sldId id="339" r:id="rId41"/>
    <p:sldId id="340" r:id="rId42"/>
    <p:sldId id="341" r:id="rId43"/>
    <p:sldId id="342" r:id="rId44"/>
    <p:sldId id="343" r:id="rId45"/>
    <p:sldId id="345" r:id="rId46"/>
    <p:sldId id="346" r:id="rId47"/>
    <p:sldId id="347" r:id="rId48"/>
    <p:sldId id="350" r:id="rId49"/>
    <p:sldId id="351" r:id="rId50"/>
    <p:sldId id="362" r:id="rId51"/>
  </p:sldIdLst>
  <p:sldSz cx="9144000" cy="6858000" type="screen4x3"/>
  <p:notesSz cx="6858000" cy="9144000"/>
  <p:defaultTextStyle>
    <a:defPPr>
      <a:defRPr lang="es-ES"/>
    </a:defPPr>
    <a:lvl1pPr marL="0" algn="l" defTabSz="914400" rtl="0" eaLnBrk="1" latinLnBrk="0" hangingPunct="1">
      <a:defRPr lang="es-ES" sz="1800" kern="1200">
        <a:solidFill>
          <a:schemeClr val="tx1"/>
        </a:solidFill>
        <a:latin typeface="+mn-lt"/>
        <a:ea typeface="+mn-ea"/>
        <a:cs typeface="+mn-cs"/>
      </a:defRPr>
    </a:lvl1pPr>
    <a:lvl2pPr marL="457200" algn="l" defTabSz="914400" rtl="0" eaLnBrk="1" latinLnBrk="0" hangingPunct="1">
      <a:defRPr lang="es-ES" sz="1800" kern="1200">
        <a:solidFill>
          <a:schemeClr val="tx1"/>
        </a:solidFill>
        <a:latin typeface="+mn-lt"/>
        <a:ea typeface="+mn-ea"/>
        <a:cs typeface="+mn-cs"/>
      </a:defRPr>
    </a:lvl2pPr>
    <a:lvl3pPr marL="914400" algn="l" defTabSz="914400" rtl="0" eaLnBrk="1" latinLnBrk="0" hangingPunct="1">
      <a:defRPr lang="es-ES" sz="1800" kern="1200">
        <a:solidFill>
          <a:schemeClr val="tx1"/>
        </a:solidFill>
        <a:latin typeface="+mn-lt"/>
        <a:ea typeface="+mn-ea"/>
        <a:cs typeface="+mn-cs"/>
      </a:defRPr>
    </a:lvl3pPr>
    <a:lvl4pPr marL="1371600" algn="l" defTabSz="914400" rtl="0" eaLnBrk="1" latinLnBrk="0" hangingPunct="1">
      <a:defRPr lang="es-ES" sz="1800" kern="1200">
        <a:solidFill>
          <a:schemeClr val="tx1"/>
        </a:solidFill>
        <a:latin typeface="+mn-lt"/>
        <a:ea typeface="+mn-ea"/>
        <a:cs typeface="+mn-cs"/>
      </a:defRPr>
    </a:lvl4pPr>
    <a:lvl5pPr marL="1828800" algn="l" defTabSz="914400" rtl="0" eaLnBrk="1" latinLnBrk="0" hangingPunct="1">
      <a:defRPr lang="es-ES" sz="1800" kern="1200">
        <a:solidFill>
          <a:schemeClr val="tx1"/>
        </a:solidFill>
        <a:latin typeface="+mn-lt"/>
        <a:ea typeface="+mn-ea"/>
        <a:cs typeface="+mn-cs"/>
      </a:defRPr>
    </a:lvl5pPr>
    <a:lvl6pPr marL="2286000" algn="l" defTabSz="914400" rtl="0" eaLnBrk="1" latinLnBrk="0" hangingPunct="1">
      <a:defRPr lang="es-ES" sz="1800" kern="1200">
        <a:solidFill>
          <a:schemeClr val="tx1"/>
        </a:solidFill>
        <a:latin typeface="+mn-lt"/>
        <a:ea typeface="+mn-ea"/>
        <a:cs typeface="+mn-cs"/>
      </a:defRPr>
    </a:lvl6pPr>
    <a:lvl7pPr marL="2743200" algn="l" defTabSz="914400" rtl="0" eaLnBrk="1" latinLnBrk="0" hangingPunct="1">
      <a:defRPr lang="es-ES" sz="1800" kern="1200">
        <a:solidFill>
          <a:schemeClr val="tx1"/>
        </a:solidFill>
        <a:latin typeface="+mn-lt"/>
        <a:ea typeface="+mn-ea"/>
        <a:cs typeface="+mn-cs"/>
      </a:defRPr>
    </a:lvl7pPr>
    <a:lvl8pPr marL="3200400" algn="l" defTabSz="914400" rtl="0" eaLnBrk="1" latinLnBrk="0" hangingPunct="1">
      <a:defRPr lang="es-ES" sz="1800" kern="1200">
        <a:solidFill>
          <a:schemeClr val="tx1"/>
        </a:solidFill>
        <a:latin typeface="+mn-lt"/>
        <a:ea typeface="+mn-ea"/>
        <a:cs typeface="+mn-cs"/>
      </a:defRPr>
    </a:lvl8pPr>
    <a:lvl9pPr marL="3657600" algn="l" defTabSz="914400" rtl="0" eaLnBrk="1" latinLnBrk="0" hangingPunct="1">
      <a:defRPr lang="es-ES"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779CC93D-E52E-4D84-901B-11D7331DD495}">
          <p14:sldIdLst>
            <p14:sldId id="271"/>
            <p14:sldId id="272"/>
            <p14:sldId id="273"/>
            <p14:sldId id="274"/>
            <p14:sldId id="275"/>
            <p14:sldId id="276"/>
            <p14:sldId id="278"/>
            <p14:sldId id="279"/>
            <p14:sldId id="280"/>
            <p14:sldId id="281"/>
            <p14:sldId id="282"/>
            <p14:sldId id="283"/>
            <p14:sldId id="284"/>
            <p14:sldId id="286"/>
            <p14:sldId id="288"/>
            <p14:sldId id="291"/>
            <p14:sldId id="293"/>
            <p14:sldId id="303"/>
            <p14:sldId id="304"/>
            <p14:sldId id="305"/>
            <p14:sldId id="306"/>
            <p14:sldId id="309"/>
            <p14:sldId id="310"/>
            <p14:sldId id="311"/>
            <p14:sldId id="312"/>
            <p14:sldId id="313"/>
            <p14:sldId id="314"/>
            <p14:sldId id="315"/>
            <p14:sldId id="316"/>
            <p14:sldId id="317"/>
            <p14:sldId id="326"/>
            <p14:sldId id="327"/>
            <p14:sldId id="331"/>
            <p14:sldId id="333"/>
            <p14:sldId id="334"/>
            <p14:sldId id="335"/>
            <p14:sldId id="336"/>
            <p14:sldId id="337"/>
            <p14:sldId id="338"/>
            <p14:sldId id="339"/>
            <p14:sldId id="340"/>
            <p14:sldId id="341"/>
            <p14:sldId id="342"/>
            <p14:sldId id="343"/>
            <p14:sldId id="345"/>
            <p14:sldId id="346"/>
            <p14:sldId id="347"/>
            <p14:sldId id="350"/>
            <p14:sldId id="351"/>
            <p14:sldId id="362"/>
          </p14:sldIdLst>
        </p14:section>
        <p14:section name="Información general y objetivos" id="{ABA716BF-3A5C-4ADB-94C9-CFEF84EBA240}">
          <p14:sldIdLst/>
        </p14:section>
        <p14:section name="Tema 1" id="{6D9936A3-3945-4757-BC8B-B5C252D8E036}">
          <p14:sldIdLst/>
        </p14:section>
        <p14:section name="Diapositivas de muestra para elementos visuales" id="{BAB3A466-96C9-4230-9978-795378D75699}">
          <p14:sldIdLst/>
        </p14:section>
        <p14:section name="Caso práctico" id="{8C0305C9-B152-4FBA-A789-FE1976D53990}">
          <p14:sldIdLst/>
        </p14:section>
        <p14:section name="Conclusión y resumen" id="{790CEF5B-569A-4C2F-BED5-750B08C0E5AD}">
          <p14:sldIdLst/>
        </p14:section>
        <p14:section name="Apéndice" id="{3F78B471-41DA-46F2-A8E4-97E471896AB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ED6"/>
    <a:srgbClr val="0033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74" autoAdjust="0"/>
    <p:restoredTop sz="83977" autoAdjust="0"/>
  </p:normalViewPr>
  <p:slideViewPr>
    <p:cSldViewPr>
      <p:cViewPr>
        <p:scale>
          <a:sx n="48" d="100"/>
          <a:sy n="48" d="100"/>
        </p:scale>
        <p:origin x="-630" y="-78"/>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0"/>
    </p:cViewPr>
  </p:sorterViewPr>
  <p:notesViewPr>
    <p:cSldViewPr>
      <p:cViewPr varScale="1">
        <p:scale>
          <a:sx n="83" d="100"/>
          <a:sy n="83" d="100"/>
        </p:scale>
        <p:origin x="-314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customXml" Target="../customXml/item1.xml"/><Relationship Id="rId5" Type="http://schemas.openxmlformats.org/officeDocument/2006/relationships/slide" Target="slides/slide4.xml"/><Relationship Id="rId61" Type="http://schemas.openxmlformats.org/officeDocument/2006/relationships/customXml" Target="../customXml/item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60"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es-ES" sz="1200"/>
            </a:lvl1pPr>
          </a:lstStyle>
          <a:p>
            <a:endParaRPr lang="es-E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latinLnBrk="0">
              <a:defRPr lang="es-ES" sz="1200"/>
            </a:lvl1pPr>
          </a:lstStyle>
          <a:p>
            <a:fld id="{D83FDC75-7F73-4A4A-A77C-09AADF00E0EA}" type="datetimeFigureOut">
              <a:rPr lang="es-ES" smtClean="0"/>
              <a:pPr/>
              <a:t>26/10/2016</a:t>
            </a:fld>
            <a:endParaRPr lang="es-E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latinLnBrk="0">
              <a:defRPr lang="es-ES" sz="1200"/>
            </a:lvl1pPr>
          </a:lstStyle>
          <a:p>
            <a:endParaRPr lang="es-E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latinLnBrk="0">
              <a:defRPr lang="es-ES" sz="1200"/>
            </a:lvl1pPr>
          </a:lstStyle>
          <a:p>
            <a:fld id="{459226BF-1F13-42D3-80DC-373E7ADD1EBC}" type="slidenum">
              <a:rPr lang="es-ES" smtClean="0"/>
              <a:pPr/>
              <a:t>‹Nº›</a:t>
            </a:fld>
            <a:endParaRPr lang="es-ES" dirty="0"/>
          </a:p>
        </p:txBody>
      </p:sp>
    </p:spTree>
    <p:extLst>
      <p:ext uri="{BB962C8B-B14F-4D97-AF65-F5344CB8AC3E}">
        <p14:creationId xmlns:p14="http://schemas.microsoft.com/office/powerpoint/2010/main" val="873615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es-ES" sz="1200"/>
            </a:lvl1pPr>
          </a:lstStyle>
          <a:p>
            <a:endParaRPr lang="es-E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es-ES" sz="1200"/>
            </a:lvl1pPr>
          </a:lstStyle>
          <a:p>
            <a:fld id="{48AEF76B-3757-4A0B-AF93-28494465C1DD}" type="datetimeFigureOut">
              <a:pPr/>
              <a:t>25/10/16</a:t>
            </a:fld>
            <a:endParaRPr lang="es-E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es-ES" sz="1200"/>
            </a:lvl1pPr>
          </a:lstStyle>
          <a:p>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es-ES" sz="1200"/>
            </a:lvl1pPr>
          </a:lstStyle>
          <a:p>
            <a:fld id="{75693FD4-8F83-4EF7-AC3F-0DC0388986B0}" type="slidenum">
              <a:pPr/>
              <a:t>‹Nº›</a:t>
            </a:fld>
            <a:endParaRPr lang="es-ES"/>
          </a:p>
        </p:txBody>
      </p:sp>
    </p:spTree>
    <p:extLst>
      <p:ext uri="{BB962C8B-B14F-4D97-AF65-F5344CB8AC3E}">
        <p14:creationId xmlns:p14="http://schemas.microsoft.com/office/powerpoint/2010/main" val="3481820631"/>
      </p:ext>
    </p:extLst>
  </p:cSld>
  <p:clrMap bg1="lt1" tx1="dk1" bg2="lt2" tx2="dk2" accent1="accent1" accent2="accent2" accent3="accent3" accent4="accent4" accent5="accent5" accent6="accent6" hlink="hlink" folHlink="folHlink"/>
  <p:notesStyle>
    <a:lvl1pPr marL="0" algn="l" defTabSz="914400" rtl="0" eaLnBrk="1" latinLnBrk="0" hangingPunct="1">
      <a:defRPr lang="es-ES" sz="1200" kern="1200">
        <a:solidFill>
          <a:schemeClr val="tx1"/>
        </a:solidFill>
        <a:latin typeface="+mn-lt"/>
        <a:ea typeface="+mn-ea"/>
        <a:cs typeface="+mn-cs"/>
      </a:defRPr>
    </a:lvl1pPr>
    <a:lvl2pPr marL="457200" algn="l" defTabSz="914400" rtl="0" eaLnBrk="1" latinLnBrk="0" hangingPunct="1">
      <a:defRPr lang="es-ES" sz="1200" kern="1200">
        <a:solidFill>
          <a:schemeClr val="tx1"/>
        </a:solidFill>
        <a:latin typeface="+mn-lt"/>
        <a:ea typeface="+mn-ea"/>
        <a:cs typeface="+mn-cs"/>
      </a:defRPr>
    </a:lvl2pPr>
    <a:lvl3pPr marL="914400" algn="l" defTabSz="914400" rtl="0" eaLnBrk="1" latinLnBrk="0" hangingPunct="1">
      <a:defRPr lang="es-ES" sz="1200" kern="1200">
        <a:solidFill>
          <a:schemeClr val="tx1"/>
        </a:solidFill>
        <a:latin typeface="+mn-lt"/>
        <a:ea typeface="+mn-ea"/>
        <a:cs typeface="+mn-cs"/>
      </a:defRPr>
    </a:lvl3pPr>
    <a:lvl4pPr marL="1371600" algn="l" defTabSz="914400" rtl="0" eaLnBrk="1" latinLnBrk="0" hangingPunct="1">
      <a:defRPr lang="es-ES" sz="1200" kern="1200">
        <a:solidFill>
          <a:schemeClr val="tx1"/>
        </a:solidFill>
        <a:latin typeface="+mn-lt"/>
        <a:ea typeface="+mn-ea"/>
        <a:cs typeface="+mn-cs"/>
      </a:defRPr>
    </a:lvl4pPr>
    <a:lvl5pPr marL="1828800" algn="l" defTabSz="914400" rtl="0" eaLnBrk="1" latinLnBrk="0" hangingPunct="1">
      <a:defRPr lang="es-ES" sz="1200" kern="1200">
        <a:solidFill>
          <a:schemeClr val="tx1"/>
        </a:solidFill>
        <a:latin typeface="+mn-lt"/>
        <a:ea typeface="+mn-ea"/>
        <a:cs typeface="+mn-cs"/>
      </a:defRPr>
    </a:lvl5pPr>
    <a:lvl6pPr marL="2286000" algn="l" defTabSz="914400" rtl="0" eaLnBrk="1" latinLnBrk="0" hangingPunct="1">
      <a:defRPr lang="es-ES" sz="1200" kern="1200">
        <a:solidFill>
          <a:schemeClr val="tx1"/>
        </a:solidFill>
        <a:latin typeface="+mn-lt"/>
        <a:ea typeface="+mn-ea"/>
        <a:cs typeface="+mn-cs"/>
      </a:defRPr>
    </a:lvl6pPr>
    <a:lvl7pPr marL="2743200" algn="l" defTabSz="914400" rtl="0" eaLnBrk="1" latinLnBrk="0" hangingPunct="1">
      <a:defRPr lang="es-ES" sz="1200" kern="1200">
        <a:solidFill>
          <a:schemeClr val="tx1"/>
        </a:solidFill>
        <a:latin typeface="+mn-lt"/>
        <a:ea typeface="+mn-ea"/>
        <a:cs typeface="+mn-cs"/>
      </a:defRPr>
    </a:lvl7pPr>
    <a:lvl8pPr marL="3200400" algn="l" defTabSz="914400" rtl="0" eaLnBrk="1" latinLnBrk="0" hangingPunct="1">
      <a:defRPr lang="es-ES" sz="1200" kern="1200">
        <a:solidFill>
          <a:schemeClr val="tx1"/>
        </a:solidFill>
        <a:latin typeface="+mn-lt"/>
        <a:ea typeface="+mn-ea"/>
        <a:cs typeface="+mn-cs"/>
      </a:defRPr>
    </a:lvl8pPr>
    <a:lvl9pPr marL="3657600" algn="l" defTabSz="914400" rtl="0" eaLnBrk="1" latinLnBrk="0" hangingPunct="1">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fld id="{67538A29-21D4-4520-87D3-098FA40FD80F}" type="slidenum">
              <a:rPr lang="es-ES" altLang="es-CO" sz="1200" smtClean="0">
                <a:latin typeface="Arial" charset="0"/>
              </a:rPr>
              <a:pPr/>
              <a:t>50</a:t>
            </a:fld>
            <a:endParaRPr lang="es-ES" altLang="es-CO" sz="1200" smtClean="0">
              <a:latin typeface="Arial" charset="0"/>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O" altLang="es-CO" smtClean="0"/>
          </a:p>
        </p:txBody>
      </p:sp>
    </p:spTree>
    <p:extLst>
      <p:ext uri="{BB962C8B-B14F-4D97-AF65-F5344CB8AC3E}">
        <p14:creationId xmlns:p14="http://schemas.microsoft.com/office/powerpoint/2010/main" val="20760790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a de título">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eaLnBrk="1" latinLnBrk="0" hangingPunct="1">
              <a:defRPr kumimoji="0" lang="es-ES" b="1" cap="small" baseline="0">
                <a:solidFill>
                  <a:srgbClr val="003300"/>
                </a:solidFill>
              </a:defRPr>
            </a:lvl1pPr>
          </a:lstStyle>
          <a:p>
            <a:r>
              <a:rPr kumimoji="0" lang="es-ES"/>
              <a:t>Haga clic para modificar el estilo de título del patrón</a:t>
            </a:r>
          </a:p>
        </p:txBody>
      </p:sp>
      <p:sp>
        <p:nvSpPr>
          <p:cNvPr id="3" name="Subtitle 2"/>
          <p:cNvSpPr>
            <a:spLocks noGrp="1"/>
          </p:cNvSpPr>
          <p:nvPr>
            <p:ph type="subTitle" idx="1"/>
          </p:nvPr>
        </p:nvSpPr>
        <p:spPr>
          <a:xfrm>
            <a:off x="3962400" y="4038600"/>
            <a:ext cx="4772528" cy="990600"/>
          </a:xfrm>
        </p:spPr>
        <p:txBody>
          <a:bodyPr>
            <a:normAutofit/>
          </a:bodyPr>
          <a:lstStyle>
            <a:lvl1pPr marL="0" indent="0" algn="r" eaLnBrk="1" latinLnBrk="0" hangingPunct="1">
              <a:buNone/>
              <a:defRPr kumimoji="0" lang="es-ES" sz="2000" b="0">
                <a:solidFill>
                  <a:schemeClr val="tx1"/>
                </a:solidFill>
                <a:latin typeface="Georgia" pitchFamily="18" charset="0"/>
              </a:defRPr>
            </a:lvl1pPr>
            <a:lvl2pPr marL="457200" indent="0" algn="ctr" eaLnBrk="1" latinLnBrk="0" hangingPunct="1">
              <a:buNone/>
              <a:defRPr kumimoji="0" lang="es-ES">
                <a:solidFill>
                  <a:schemeClr val="tx1">
                    <a:tint val="75000"/>
                  </a:schemeClr>
                </a:solidFill>
              </a:defRPr>
            </a:lvl2pPr>
            <a:lvl3pPr marL="914400" indent="0" algn="ctr" eaLnBrk="1" latinLnBrk="0" hangingPunct="1">
              <a:buNone/>
              <a:defRPr kumimoji="0" lang="es-ES">
                <a:solidFill>
                  <a:schemeClr val="tx1">
                    <a:tint val="75000"/>
                  </a:schemeClr>
                </a:solidFill>
              </a:defRPr>
            </a:lvl3pPr>
            <a:lvl4pPr marL="1371600" indent="0" algn="ctr" eaLnBrk="1" latinLnBrk="0" hangingPunct="1">
              <a:buNone/>
              <a:defRPr kumimoji="0" lang="es-ES">
                <a:solidFill>
                  <a:schemeClr val="tx1">
                    <a:tint val="75000"/>
                  </a:schemeClr>
                </a:solidFill>
              </a:defRPr>
            </a:lvl4pPr>
            <a:lvl5pPr marL="1828800" indent="0" algn="ctr" eaLnBrk="1" latinLnBrk="0" hangingPunct="1">
              <a:buNone/>
              <a:defRPr kumimoji="0" lang="es-ES">
                <a:solidFill>
                  <a:schemeClr val="tx1">
                    <a:tint val="75000"/>
                  </a:schemeClr>
                </a:solidFill>
              </a:defRPr>
            </a:lvl5pPr>
            <a:lvl6pPr marL="2286000" indent="0" algn="ctr" eaLnBrk="1" latinLnBrk="0" hangingPunct="1">
              <a:buNone/>
              <a:defRPr kumimoji="0" lang="es-ES">
                <a:solidFill>
                  <a:schemeClr val="tx1">
                    <a:tint val="75000"/>
                  </a:schemeClr>
                </a:solidFill>
              </a:defRPr>
            </a:lvl6pPr>
            <a:lvl7pPr marL="2743200" indent="0" algn="ctr" eaLnBrk="1" latinLnBrk="0" hangingPunct="1">
              <a:buNone/>
              <a:defRPr kumimoji="0" lang="es-ES">
                <a:solidFill>
                  <a:schemeClr val="tx1">
                    <a:tint val="75000"/>
                  </a:schemeClr>
                </a:solidFill>
              </a:defRPr>
            </a:lvl7pPr>
            <a:lvl8pPr marL="3200400" indent="0" algn="ctr" eaLnBrk="1" latinLnBrk="0" hangingPunct="1">
              <a:buNone/>
              <a:defRPr kumimoji="0" lang="es-ES">
                <a:solidFill>
                  <a:schemeClr val="tx1">
                    <a:tint val="75000"/>
                  </a:schemeClr>
                </a:solidFill>
              </a:defRPr>
            </a:lvl8pPr>
            <a:lvl9pPr marL="3657600" indent="0" algn="ctr" eaLnBrk="1" latinLnBrk="0" hangingPunct="1">
              <a:buNone/>
              <a:defRPr kumimoji="0" lang="es-ES">
                <a:solidFill>
                  <a:schemeClr val="tx1">
                    <a:tint val="75000"/>
                  </a:schemeClr>
                </a:solidFill>
              </a:defRPr>
            </a:lvl9pPr>
          </a:lstStyle>
          <a:p>
            <a:pPr eaLnBrk="1" latinLnBrk="0" hangingPunct="1"/>
            <a:r>
              <a:rPr lang="es-ES" smtClean="0"/>
              <a:t>Haga clic para modificar el estilo de subtítulo del patrón</a:t>
            </a:r>
            <a:endParaRPr/>
          </a:p>
        </p:txBody>
      </p:sp>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eaLnBrk="1" latinLnBrk="0" hangingPunct="1">
              <a:buNone/>
              <a:defRPr kumimoji="0" lang="es-ES" sz="2000" baseline="0"/>
            </a:lvl1pPr>
          </a:lstStyle>
          <a:p>
            <a:r>
              <a:rPr kumimoji="0" lang="es-ES"/>
              <a:t>Logotipo de la compañía</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s-ES" smtClean="0"/>
              <a:t>Haga clic para modificar el estilo de título del patrón</a:t>
            </a:r>
            <a:endParaRPr/>
          </a:p>
        </p:txBody>
      </p:sp>
      <p:sp>
        <p:nvSpPr>
          <p:cNvPr id="3" name="Date Placeholder 2"/>
          <p:cNvSpPr>
            <a:spLocks noGrp="1"/>
          </p:cNvSpPr>
          <p:nvPr>
            <p:ph type="dt" sz="half" idx="10"/>
          </p:nvPr>
        </p:nvSpPr>
        <p:spPr/>
        <p:txBody>
          <a:bodyPr/>
          <a:lstStyle/>
          <a:p>
            <a:endParaRPr kumimoji="0" lang="es-ES"/>
          </a:p>
        </p:txBody>
      </p:sp>
      <p:sp>
        <p:nvSpPr>
          <p:cNvPr id="4" name="Footer Placeholder 3"/>
          <p:cNvSpPr>
            <a:spLocks noGrp="1"/>
          </p:cNvSpPr>
          <p:nvPr>
            <p:ph type="ftr" sz="quarter" idx="11"/>
          </p:nvPr>
        </p:nvSpPr>
        <p:spPr/>
        <p:txBody>
          <a:bodyPr/>
          <a:lstStyle/>
          <a:p>
            <a:r>
              <a:rPr kumimoji="0" lang="es-ES" smtClean="0"/>
              <a:t>HECTOR RUEDA T - 2016</a:t>
            </a:r>
            <a:endParaRPr kumimoji="0" lang="es-ES"/>
          </a:p>
        </p:txBody>
      </p:sp>
      <p:sp>
        <p:nvSpPr>
          <p:cNvPr id="5" name="Slide Number Placeholder 4"/>
          <p:cNvSpPr>
            <a:spLocks noGrp="1"/>
          </p:cNvSpPr>
          <p:nvPr>
            <p:ph type="sldNum" sz="quarter" idx="12"/>
          </p:nvPr>
        </p:nvSpPr>
        <p:spPr/>
        <p:txBody>
          <a:bodyPr/>
          <a:lstStyle/>
          <a:p>
            <a:fld id="{33D6E5A2-EC83-451F-A719-9AC1370DD5CF}" type="slidenum">
              <a:pPr/>
              <a:t>‹Nº›</a:t>
            </a:fld>
            <a:endParaRPr kumimoji="0" lang="es-ES"/>
          </a:p>
        </p:txBody>
      </p:sp>
    </p:spTree>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0" lang="es-ES"/>
          </a:p>
        </p:txBody>
      </p:sp>
      <p:sp>
        <p:nvSpPr>
          <p:cNvPr id="3" name="Footer Placeholder 2"/>
          <p:cNvSpPr>
            <a:spLocks noGrp="1"/>
          </p:cNvSpPr>
          <p:nvPr>
            <p:ph type="ftr" sz="quarter" idx="11"/>
          </p:nvPr>
        </p:nvSpPr>
        <p:spPr/>
        <p:txBody>
          <a:bodyPr/>
          <a:lstStyle/>
          <a:p>
            <a:r>
              <a:rPr kumimoji="0" lang="es-ES" smtClean="0"/>
              <a:t>HECTOR RUEDA T - 2016</a:t>
            </a:r>
            <a:endParaRPr kumimoji="0" lang="es-ES"/>
          </a:p>
        </p:txBody>
      </p:sp>
      <p:sp>
        <p:nvSpPr>
          <p:cNvPr id="4" name="Slide Number Placeholder 3"/>
          <p:cNvSpPr>
            <a:spLocks noGrp="1"/>
          </p:cNvSpPr>
          <p:nvPr>
            <p:ph type="sldNum" sz="quarter" idx="12"/>
          </p:nvPr>
        </p:nvSpPr>
        <p:spPr/>
        <p:txBody>
          <a:bodyPr/>
          <a:lstStyle/>
          <a:p>
            <a:fld id="{33D6E5A2-EC83-451F-A719-9AC1370DD5CF}" type="slidenum">
              <a:pPr/>
              <a:t>‹Nº›</a:t>
            </a:fld>
            <a:endParaRPr kumimoji="0" lang="es-ES"/>
          </a:p>
        </p:txBody>
      </p:sp>
    </p:spTree>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olo el fondo">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endParaRPr kumimoji="0" lang="es-ES"/>
          </a:p>
        </p:txBody>
      </p:sp>
      <p:sp>
        <p:nvSpPr>
          <p:cNvPr id="4" name="Footer Placeholder 4"/>
          <p:cNvSpPr>
            <a:spLocks noGrp="1"/>
          </p:cNvSpPr>
          <p:nvPr>
            <p:ph type="ftr" sz="quarter" idx="11"/>
          </p:nvPr>
        </p:nvSpPr>
        <p:spPr>
          <a:xfrm>
            <a:off x="3352800" y="6356350"/>
            <a:ext cx="2895600" cy="365125"/>
          </a:xfrm>
        </p:spPr>
        <p:txBody>
          <a:bodyPr/>
          <a:lstStyle/>
          <a:p>
            <a:r>
              <a:rPr kumimoji="0" lang="es-ES" smtClean="0"/>
              <a:t>HECTOR RUEDA T - 2016</a:t>
            </a:r>
            <a:endParaRPr kumimoji="0" lang="es-ES"/>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pPr/>
              <a:t>‹Nº›</a:t>
            </a:fld>
            <a:endParaRPr kumimoji="0" lang="es-ES"/>
          </a:p>
        </p:txBody>
      </p:sp>
    </p:spTree>
  </p:cSld>
  <p:clrMapOvr>
    <a:masterClrMapping/>
  </p:clrMapOvr>
  <p:transition spd="slow">
    <p:wipe dir="d"/>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502920" y="4983480"/>
            <a:ext cx="8183880" cy="1051560"/>
          </a:xfrm>
        </p:spPr>
        <p:txBody>
          <a:bodyPr/>
          <a:lstStyle>
            <a:extLst/>
          </a:lstStyle>
          <a:p>
            <a:r>
              <a:rPr lang="es-ES" smtClean="0"/>
              <a:t>Haga clic para modificar el estilo de título del patrón</a:t>
            </a:r>
            <a:endParaRPr lang="en-US"/>
          </a:p>
        </p:txBody>
      </p:sp>
      <p:sp>
        <p:nvSpPr>
          <p:cNvPr id="3" name="2 Marcador de contenido"/>
          <p:cNvSpPr>
            <a:spLocks noGrp="1"/>
          </p:cNvSpPr>
          <p:nvPr>
            <p:ph idx="1"/>
          </p:nvPr>
        </p:nvSpPr>
        <p:spPr>
          <a:xfrm>
            <a:off x="502920" y="530352"/>
            <a:ext cx="8183880" cy="4187952"/>
          </a:xfrm>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4 Marcador de fecha"/>
          <p:cNvSpPr>
            <a:spLocks noGrp="1"/>
          </p:cNvSpPr>
          <p:nvPr>
            <p:ph type="dt" sz="half" idx="10"/>
          </p:nvPr>
        </p:nvSpPr>
        <p:spPr/>
        <p:txBody>
          <a:bodyPr/>
          <a:lstStyle>
            <a:lvl1pPr>
              <a:defRPr/>
            </a:lvl1pPr>
          </a:lstStyle>
          <a:p>
            <a:pPr>
              <a:defRPr/>
            </a:pPr>
            <a:endParaRPr lang="es-ES"/>
          </a:p>
        </p:txBody>
      </p:sp>
      <p:sp>
        <p:nvSpPr>
          <p:cNvPr id="5" name="17 Marcador de pie de página"/>
          <p:cNvSpPr>
            <a:spLocks noGrp="1"/>
          </p:cNvSpPr>
          <p:nvPr>
            <p:ph type="ftr" sz="quarter" idx="11"/>
          </p:nvPr>
        </p:nvSpPr>
        <p:spPr/>
        <p:txBody>
          <a:bodyPr/>
          <a:lstStyle>
            <a:lvl1pPr>
              <a:defRPr/>
            </a:lvl1pPr>
          </a:lstStyle>
          <a:p>
            <a:pPr>
              <a:defRPr/>
            </a:pPr>
            <a:r>
              <a:rPr lang="es-ES" smtClean="0"/>
              <a:t>HECTOR RUEDA T - 2016</a:t>
            </a:r>
            <a:endParaRPr lang="es-ES"/>
          </a:p>
        </p:txBody>
      </p:sp>
      <p:sp>
        <p:nvSpPr>
          <p:cNvPr id="6" name="4 Marcador de número de diapositiva"/>
          <p:cNvSpPr>
            <a:spLocks noGrp="1"/>
          </p:cNvSpPr>
          <p:nvPr>
            <p:ph type="sldNum" sz="quarter" idx="12"/>
          </p:nvPr>
        </p:nvSpPr>
        <p:spPr/>
        <p:txBody>
          <a:bodyPr/>
          <a:lstStyle>
            <a:lvl1pPr>
              <a:defRPr/>
            </a:lvl1pPr>
          </a:lstStyle>
          <a:p>
            <a:pPr>
              <a:defRPr/>
            </a:pPr>
            <a:fld id="{5941BE89-8722-460B-9D2B-C25327E3EC3E}" type="slidenum">
              <a:rPr lang="es-ES"/>
              <a:pPr>
                <a:defRPr/>
              </a:pPr>
              <a:t>‹Nº›</a:t>
            </a:fld>
            <a:endParaRPr lang="es-ES"/>
          </a:p>
        </p:txBody>
      </p:sp>
    </p:spTree>
    <p:extLst>
      <p:ext uri="{BB962C8B-B14F-4D97-AF65-F5344CB8AC3E}">
        <p14:creationId xmlns:p14="http://schemas.microsoft.com/office/powerpoint/2010/main" val="42223628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68313" y="836613"/>
            <a:ext cx="8280400" cy="1052512"/>
          </a:xfrm>
        </p:spPr>
        <p:txBody>
          <a:bodyPr/>
          <a:lstStyle/>
          <a:p>
            <a:r>
              <a:rPr lang="es-ES" smtClean="0"/>
              <a:t>Haga clic para modificar el estilo de título del patrón</a:t>
            </a:r>
            <a:endParaRPr lang="es-AR"/>
          </a:p>
        </p:txBody>
      </p:sp>
      <p:sp>
        <p:nvSpPr>
          <p:cNvPr id="3" name="2 Marcador de tabla"/>
          <p:cNvSpPr>
            <a:spLocks noGrp="1"/>
          </p:cNvSpPr>
          <p:nvPr>
            <p:ph type="tbl" idx="1"/>
          </p:nvPr>
        </p:nvSpPr>
        <p:spPr>
          <a:xfrm>
            <a:off x="468313" y="1989138"/>
            <a:ext cx="8280400" cy="3754437"/>
          </a:xfrm>
        </p:spPr>
        <p:txBody>
          <a:bodyPr>
            <a:normAutofit/>
          </a:bodyPr>
          <a:lstStyle/>
          <a:p>
            <a:pPr lvl="0"/>
            <a:endParaRPr lang="es-AR" noProof="0" smtClean="0"/>
          </a:p>
        </p:txBody>
      </p:sp>
      <p:sp>
        <p:nvSpPr>
          <p:cNvPr id="4" name="Rectangle 11"/>
          <p:cNvSpPr>
            <a:spLocks noGrp="1" noChangeArrowheads="1"/>
          </p:cNvSpPr>
          <p:nvPr>
            <p:ph type="dt" sz="half" idx="10"/>
          </p:nvPr>
        </p:nvSpPr>
        <p:spPr/>
        <p:txBody>
          <a:bodyPr/>
          <a:lstStyle>
            <a:lvl1pPr>
              <a:defRPr/>
            </a:lvl1pPr>
          </a:lstStyle>
          <a:p>
            <a:pPr>
              <a:defRPr/>
            </a:pPr>
            <a:endParaRPr lang="es-ES"/>
          </a:p>
        </p:txBody>
      </p:sp>
      <p:sp>
        <p:nvSpPr>
          <p:cNvPr id="5" name="Rectangle 12"/>
          <p:cNvSpPr>
            <a:spLocks noGrp="1" noChangeArrowheads="1"/>
          </p:cNvSpPr>
          <p:nvPr>
            <p:ph type="ftr" sz="quarter" idx="11"/>
          </p:nvPr>
        </p:nvSpPr>
        <p:spPr/>
        <p:txBody>
          <a:bodyPr/>
          <a:lstStyle>
            <a:lvl1pPr>
              <a:defRPr/>
            </a:lvl1pPr>
          </a:lstStyle>
          <a:p>
            <a:pPr>
              <a:defRPr/>
            </a:pPr>
            <a:r>
              <a:rPr lang="es-ES" smtClean="0"/>
              <a:t>HECTOR RUEDA T - 2016</a:t>
            </a:r>
            <a:endParaRPr lang="es-ES"/>
          </a:p>
        </p:txBody>
      </p:sp>
      <p:sp>
        <p:nvSpPr>
          <p:cNvPr id="6" name="Rectangle 13"/>
          <p:cNvSpPr>
            <a:spLocks noGrp="1" noChangeArrowheads="1"/>
          </p:cNvSpPr>
          <p:nvPr>
            <p:ph type="sldNum" sz="quarter" idx="12"/>
          </p:nvPr>
        </p:nvSpPr>
        <p:spPr/>
        <p:txBody>
          <a:bodyPr/>
          <a:lstStyle>
            <a:lvl1pPr>
              <a:defRPr/>
            </a:lvl1pPr>
          </a:lstStyle>
          <a:p>
            <a:pPr>
              <a:defRPr/>
            </a:pPr>
            <a:fld id="{FC6ADBE6-F457-49BA-8BF2-C35EA5931D28}" type="slidenum">
              <a:rPr lang="es-ES"/>
              <a:pPr>
                <a:defRPr/>
              </a:pPr>
              <a:t>‹Nº›</a:t>
            </a:fld>
            <a:endParaRPr lang="es-ES"/>
          </a:p>
        </p:txBody>
      </p:sp>
    </p:spTree>
    <p:extLst>
      <p:ext uri="{BB962C8B-B14F-4D97-AF65-F5344CB8AC3E}">
        <p14:creationId xmlns:p14="http://schemas.microsoft.com/office/powerpoint/2010/main" val="2668102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Encabezado de sección">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eaLnBrk="1" latinLnBrk="0" hangingPunct="1">
              <a:defRPr kumimoji="0" lang="es-ES" sz="4000" b="1" cap="small" baseline="0">
                <a:solidFill>
                  <a:srgbClr val="003300"/>
                </a:solidFill>
              </a:defRPr>
            </a:lvl1pPr>
          </a:lstStyle>
          <a:p>
            <a:r>
              <a:rPr kumimoji="0" lang="es-ES"/>
              <a:t>Haga clic para modificar el estilo de título del patrón</a:t>
            </a:r>
          </a:p>
        </p:txBody>
      </p:sp>
      <p:sp>
        <p:nvSpPr>
          <p:cNvPr id="4" name="Date Placeholder 3"/>
          <p:cNvSpPr>
            <a:spLocks noGrp="1"/>
          </p:cNvSpPr>
          <p:nvPr>
            <p:ph type="dt" sz="half" idx="10"/>
          </p:nvPr>
        </p:nvSpPr>
        <p:spPr/>
        <p:txBody>
          <a:bodyPr/>
          <a:lstStyle/>
          <a:p>
            <a:endParaRPr kumimoji="0" lang="es-ES"/>
          </a:p>
        </p:txBody>
      </p:sp>
      <p:sp>
        <p:nvSpPr>
          <p:cNvPr id="5" name="Footer Placeholder 4"/>
          <p:cNvSpPr>
            <a:spLocks noGrp="1"/>
          </p:cNvSpPr>
          <p:nvPr>
            <p:ph type="ftr" sz="quarter" idx="11"/>
          </p:nvPr>
        </p:nvSpPr>
        <p:spPr/>
        <p:txBody>
          <a:bodyPr/>
          <a:lstStyle/>
          <a:p>
            <a:r>
              <a:rPr kumimoji="0" lang="es-ES" smtClean="0"/>
              <a:t>HECTOR RUEDA T - 2016</a:t>
            </a:r>
            <a:endParaRPr kumimoji="0" lang="es-ES"/>
          </a:p>
        </p:txBody>
      </p:sp>
      <p:sp>
        <p:nvSpPr>
          <p:cNvPr id="6" name="Slide Number Placeholder 5"/>
          <p:cNvSpPr>
            <a:spLocks noGrp="1"/>
          </p:cNvSpPr>
          <p:nvPr>
            <p:ph type="sldNum" sz="quarter" idx="12"/>
          </p:nvPr>
        </p:nvSpPr>
        <p:spPr/>
        <p:txBody>
          <a:bodyPr/>
          <a:lstStyle/>
          <a:p>
            <a:fld id="{33D6E5A2-EC83-451F-A719-9AC1370DD5CF}" type="slidenum">
              <a:pPr/>
              <a:t>‹Nº›</a:t>
            </a:fld>
            <a:endParaRPr kumimoji="0" lang="es-ES"/>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eaLnBrk="1" latinLnBrk="0" hangingPunct="1">
              <a:buNone/>
              <a:defRPr kumimoji="0" lang="es-ES" sz="1800"/>
            </a:lvl1pPr>
          </a:lstStyle>
          <a:p>
            <a:r>
              <a:rPr kumimoji="0" lang="es-ES"/>
              <a:t>Logotipo de la compañía</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ítulo y contenido">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lstStyle>
            <a:lvl1pPr algn="l" eaLnBrk="1" latinLnBrk="0" hangingPunct="1">
              <a:defRPr kumimoji="0" lang="es-ES"/>
            </a:lvl1pPr>
          </a:lstStyle>
          <a:p>
            <a:r>
              <a:rPr kumimoji="0" lang="es-ES"/>
              <a:t>Haga clic para modificar el estilo de título del patrón</a:t>
            </a:r>
          </a:p>
        </p:txBody>
      </p:sp>
      <p:sp>
        <p:nvSpPr>
          <p:cNvPr id="3" name="Content Placeholder 2"/>
          <p:cNvSpPr>
            <a:spLocks noGrp="1"/>
          </p:cNvSpPr>
          <p:nvPr>
            <p:ph idx="1"/>
          </p:nvPr>
        </p:nvSpPr>
        <p:spPr>
          <a:xfrm>
            <a:off x="762000" y="1596413"/>
            <a:ext cx="8077200" cy="4297363"/>
          </a:xfrm>
        </p:spPr>
        <p:txBody>
          <a:bodyPr>
            <a:normAutofit/>
          </a:bodyPr>
          <a:lstStyle>
            <a:lvl1pPr eaLnBrk="1" latinLnBrk="0" hangingPunct="1">
              <a:defRPr kumimoji="0" lang="es-ES" sz="3200">
                <a:latin typeface="+mn-lt"/>
              </a:defRPr>
            </a:lvl1pPr>
            <a:lvl2pPr eaLnBrk="1" latinLnBrk="0" hangingPunct="1">
              <a:defRPr kumimoji="0" lang="es-ES" sz="2800">
                <a:latin typeface="+mn-lt"/>
              </a:defRPr>
            </a:lvl2pPr>
            <a:lvl3pPr eaLnBrk="1" latinLnBrk="0" hangingPunct="1">
              <a:defRPr kumimoji="0" lang="es-ES" sz="2400">
                <a:latin typeface="+mn-lt"/>
              </a:defRPr>
            </a:lvl3pPr>
            <a:lvl4pPr eaLnBrk="1" latinLnBrk="0" hangingPunct="1">
              <a:defRPr kumimoji="0" lang="es-ES" sz="2400">
                <a:latin typeface="+mn-lt"/>
              </a:defRPr>
            </a:lvl4pPr>
            <a:lvl5pPr eaLnBrk="1" latinLnBrk="0" hangingPunct="1">
              <a:defRPr kumimoji="0" lang="es-ES" sz="2400">
                <a:latin typeface="+mn-lt"/>
              </a:defRPr>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4" name="Date Placeholder 3"/>
          <p:cNvSpPr>
            <a:spLocks noGrp="1"/>
          </p:cNvSpPr>
          <p:nvPr>
            <p:ph type="dt" sz="half" idx="10"/>
          </p:nvPr>
        </p:nvSpPr>
        <p:spPr/>
        <p:txBody>
          <a:bodyPr/>
          <a:lstStyle/>
          <a:p>
            <a:endParaRPr kumimoji="0" lang="es-ES"/>
          </a:p>
        </p:txBody>
      </p:sp>
      <p:sp>
        <p:nvSpPr>
          <p:cNvPr id="5" name="Footer Placeholder 4"/>
          <p:cNvSpPr>
            <a:spLocks noGrp="1"/>
          </p:cNvSpPr>
          <p:nvPr>
            <p:ph type="ftr" sz="quarter" idx="11"/>
          </p:nvPr>
        </p:nvSpPr>
        <p:spPr/>
        <p:txBody>
          <a:bodyPr/>
          <a:lstStyle/>
          <a:p>
            <a:r>
              <a:rPr kumimoji="0" lang="es-ES" smtClean="0"/>
              <a:t>HECTOR RUEDA T - 2016</a:t>
            </a:r>
            <a:endParaRPr kumimoji="0" lang="es-ES"/>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pPr/>
              <a:t>‹Nº›</a:t>
            </a:fld>
            <a:endParaRPr kumimoji="0" lang="es-ES"/>
          </a:p>
        </p:txBody>
      </p:sp>
    </p:spTree>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s-ES" smtClean="0"/>
              <a:t>Haga clic para modificar el estilo de título del patrón</a:t>
            </a:r>
            <a:endParaRPr/>
          </a:p>
        </p:txBody>
      </p:sp>
      <p:sp>
        <p:nvSpPr>
          <p:cNvPr id="3" name="Content Placeholder 2"/>
          <p:cNvSpPr>
            <a:spLocks noGrp="1"/>
          </p:cNvSpPr>
          <p:nvPr>
            <p:ph sz="half" idx="1"/>
          </p:nvPr>
        </p:nvSpPr>
        <p:spPr>
          <a:xfrm>
            <a:off x="685800" y="1600200"/>
            <a:ext cx="4038600" cy="4525963"/>
          </a:xfrm>
        </p:spPr>
        <p:txBody>
          <a:bodyPr/>
          <a:lstStyle>
            <a:lvl1pPr eaLnBrk="1" latinLnBrk="0" hangingPunct="1">
              <a:defRPr kumimoji="0" lang="es-ES" sz="2800"/>
            </a:lvl1pPr>
            <a:lvl2pPr eaLnBrk="1" latinLnBrk="0" hangingPunct="1">
              <a:defRPr kumimoji="0" lang="es-ES" sz="2400"/>
            </a:lvl2pPr>
            <a:lvl3pPr eaLnBrk="1" latinLnBrk="0" hangingPunct="1">
              <a:defRPr kumimoji="0" lang="es-ES" sz="2000"/>
            </a:lvl3pPr>
            <a:lvl4pPr eaLnBrk="1" latinLnBrk="0" hangingPunct="1">
              <a:defRPr kumimoji="0" lang="es-ES" sz="1800"/>
            </a:lvl4pPr>
            <a:lvl5pPr eaLnBrk="1" latinLnBrk="0" hangingPunct="1">
              <a:defRPr kumimoji="0" lang="es-ES" sz="1800"/>
            </a:lvl5pPr>
            <a:lvl6pPr eaLnBrk="1" latinLnBrk="0" hangingPunct="1">
              <a:defRPr kumimoji="0" lang="es-ES" sz="1800"/>
            </a:lvl6pPr>
            <a:lvl7pPr eaLnBrk="1" latinLnBrk="0" hangingPunct="1">
              <a:defRPr kumimoji="0" lang="es-ES" sz="1800"/>
            </a:lvl7pPr>
            <a:lvl8pPr eaLnBrk="1" latinLnBrk="0" hangingPunct="1">
              <a:defRPr kumimoji="0" lang="es-ES" sz="1800"/>
            </a:lvl8pPr>
            <a:lvl9pPr eaLnBrk="1" latinLnBrk="0" hangingPunct="1">
              <a:defRPr kumimoji="0" lang="es-ES" sz="18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4" name="Content Placeholder 3"/>
          <p:cNvSpPr>
            <a:spLocks noGrp="1"/>
          </p:cNvSpPr>
          <p:nvPr>
            <p:ph sz="half" idx="2"/>
          </p:nvPr>
        </p:nvSpPr>
        <p:spPr>
          <a:xfrm>
            <a:off x="4876800" y="1600200"/>
            <a:ext cx="4038600" cy="4525963"/>
          </a:xfrm>
        </p:spPr>
        <p:txBody>
          <a:bodyPr/>
          <a:lstStyle>
            <a:lvl1pPr eaLnBrk="1" latinLnBrk="0" hangingPunct="1">
              <a:defRPr kumimoji="0" lang="es-ES" sz="2800"/>
            </a:lvl1pPr>
            <a:lvl2pPr eaLnBrk="1" latinLnBrk="0" hangingPunct="1">
              <a:defRPr kumimoji="0" lang="es-ES" sz="2400"/>
            </a:lvl2pPr>
            <a:lvl3pPr eaLnBrk="1" latinLnBrk="0" hangingPunct="1">
              <a:defRPr kumimoji="0" lang="es-ES" sz="2000"/>
            </a:lvl3pPr>
            <a:lvl4pPr eaLnBrk="1" latinLnBrk="0" hangingPunct="1">
              <a:defRPr kumimoji="0" lang="es-ES" sz="1800"/>
            </a:lvl4pPr>
            <a:lvl5pPr eaLnBrk="1" latinLnBrk="0" hangingPunct="1">
              <a:defRPr kumimoji="0" lang="es-ES" sz="1800"/>
            </a:lvl5pPr>
            <a:lvl6pPr eaLnBrk="1" latinLnBrk="0" hangingPunct="1">
              <a:defRPr kumimoji="0" lang="es-ES" sz="1800"/>
            </a:lvl6pPr>
            <a:lvl7pPr eaLnBrk="1" latinLnBrk="0" hangingPunct="1">
              <a:defRPr kumimoji="0" lang="es-ES" sz="1800"/>
            </a:lvl7pPr>
            <a:lvl8pPr eaLnBrk="1" latinLnBrk="0" hangingPunct="1">
              <a:defRPr kumimoji="0" lang="es-ES" sz="1800"/>
            </a:lvl8pPr>
            <a:lvl9pPr eaLnBrk="1" latinLnBrk="0" hangingPunct="1">
              <a:defRPr kumimoji="0" lang="es-ES" sz="18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5" name="Date Placeholder 4"/>
          <p:cNvSpPr>
            <a:spLocks noGrp="1"/>
          </p:cNvSpPr>
          <p:nvPr>
            <p:ph type="dt" sz="half" idx="10"/>
          </p:nvPr>
        </p:nvSpPr>
        <p:spPr/>
        <p:txBody>
          <a:bodyPr/>
          <a:lstStyle/>
          <a:p>
            <a:endParaRPr kumimoji="0" lang="es-ES"/>
          </a:p>
        </p:txBody>
      </p:sp>
      <p:sp>
        <p:nvSpPr>
          <p:cNvPr id="6" name="Footer Placeholder 5"/>
          <p:cNvSpPr>
            <a:spLocks noGrp="1"/>
          </p:cNvSpPr>
          <p:nvPr>
            <p:ph type="ftr" sz="quarter" idx="11"/>
          </p:nvPr>
        </p:nvSpPr>
        <p:spPr/>
        <p:txBody>
          <a:bodyPr/>
          <a:lstStyle/>
          <a:p>
            <a:r>
              <a:rPr kumimoji="0" lang="es-ES" smtClean="0"/>
              <a:t>HECTOR RUEDA T - 2016</a:t>
            </a:r>
            <a:endParaRPr kumimoji="0" lang="es-ES"/>
          </a:p>
        </p:txBody>
      </p:sp>
      <p:sp>
        <p:nvSpPr>
          <p:cNvPr id="7" name="Slide Number Placeholder 6"/>
          <p:cNvSpPr>
            <a:spLocks noGrp="1"/>
          </p:cNvSpPr>
          <p:nvPr>
            <p:ph type="sldNum" sz="quarter" idx="12"/>
          </p:nvPr>
        </p:nvSpPr>
        <p:spPr/>
        <p:txBody>
          <a:bodyPr/>
          <a:lstStyle/>
          <a:p>
            <a:fld id="{33D6E5A2-EC83-451F-A719-9AC1370DD5CF}" type="slidenum">
              <a:pPr/>
              <a:t>‹Nº›</a:t>
            </a:fld>
            <a:endParaRPr kumimoji="0" lang="es-ES"/>
          </a:p>
        </p:txBody>
      </p:sp>
    </p:spTree>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eaLnBrk="1" latinLnBrk="0" hangingPunct="1">
              <a:defRPr kumimoji="0" lang="es-ES"/>
            </a:lvl1pPr>
          </a:lstStyle>
          <a:p>
            <a:pPr eaLnBrk="1" latinLnBrk="0" hangingPunct="1"/>
            <a:r>
              <a:rPr lang="es-ES" smtClean="0"/>
              <a:t>Haga clic para modificar el estilo de título del patrón</a:t>
            </a:r>
            <a:endParaRPr/>
          </a:p>
        </p:txBody>
      </p:sp>
      <p:sp>
        <p:nvSpPr>
          <p:cNvPr id="3" name="Text Placeholder 2"/>
          <p:cNvSpPr>
            <a:spLocks noGrp="1"/>
          </p:cNvSpPr>
          <p:nvPr>
            <p:ph type="body" idx="1"/>
          </p:nvPr>
        </p:nvSpPr>
        <p:spPr>
          <a:xfrm>
            <a:off x="685800" y="1535113"/>
            <a:ext cx="4040188" cy="639762"/>
          </a:xfrm>
        </p:spPr>
        <p:txBody>
          <a:bodyPr anchor="b"/>
          <a:lstStyle>
            <a:lvl1pPr marL="0" indent="0" eaLnBrk="1" latinLnBrk="0" hangingPunct="1">
              <a:buNone/>
              <a:defRPr kumimoji="0" lang="es-ES" sz="2400" b="1"/>
            </a:lvl1pPr>
            <a:lvl2pPr marL="457200" indent="0" eaLnBrk="1" latinLnBrk="0" hangingPunct="1">
              <a:buNone/>
              <a:defRPr kumimoji="0" lang="es-ES" sz="2000" b="1"/>
            </a:lvl2pPr>
            <a:lvl3pPr marL="914400" indent="0" eaLnBrk="1" latinLnBrk="0" hangingPunct="1">
              <a:buNone/>
              <a:defRPr kumimoji="0" lang="es-ES" sz="1800" b="1"/>
            </a:lvl3pPr>
            <a:lvl4pPr marL="1371600" indent="0" eaLnBrk="1" latinLnBrk="0" hangingPunct="1">
              <a:buNone/>
              <a:defRPr kumimoji="0" lang="es-ES" sz="1600" b="1"/>
            </a:lvl4pPr>
            <a:lvl5pPr marL="1828800" indent="0" eaLnBrk="1" latinLnBrk="0" hangingPunct="1">
              <a:buNone/>
              <a:defRPr kumimoji="0" lang="es-ES" sz="1600" b="1"/>
            </a:lvl5pPr>
            <a:lvl6pPr marL="2286000" indent="0" eaLnBrk="1" latinLnBrk="0" hangingPunct="1">
              <a:buNone/>
              <a:defRPr kumimoji="0" lang="es-ES" sz="1600" b="1"/>
            </a:lvl6pPr>
            <a:lvl7pPr marL="2743200" indent="0" eaLnBrk="1" latinLnBrk="0" hangingPunct="1">
              <a:buNone/>
              <a:defRPr kumimoji="0" lang="es-ES" sz="1600" b="1"/>
            </a:lvl7pPr>
            <a:lvl8pPr marL="3200400" indent="0" eaLnBrk="1" latinLnBrk="0" hangingPunct="1">
              <a:buNone/>
              <a:defRPr kumimoji="0" lang="es-ES" sz="1600" b="1"/>
            </a:lvl8pPr>
            <a:lvl9pPr marL="3657600" indent="0" eaLnBrk="1" latinLnBrk="0" hangingPunct="1">
              <a:buNone/>
              <a:defRPr kumimoji="0" lang="es-ES" sz="1600" b="1"/>
            </a:lvl9pPr>
          </a:lstStyle>
          <a:p>
            <a:pPr lvl="0" eaLnBrk="1" latinLnBrk="0" hangingPunct="1"/>
            <a:r>
              <a:rPr lang="es-ES" smtClean="0"/>
              <a:t>Haga clic para modificar el estilo de texto del patrón</a:t>
            </a:r>
          </a:p>
        </p:txBody>
      </p:sp>
      <p:sp>
        <p:nvSpPr>
          <p:cNvPr id="4" name="Content Placeholder 3"/>
          <p:cNvSpPr>
            <a:spLocks noGrp="1"/>
          </p:cNvSpPr>
          <p:nvPr>
            <p:ph sz="half" idx="2"/>
          </p:nvPr>
        </p:nvSpPr>
        <p:spPr>
          <a:xfrm>
            <a:off x="685800" y="2174875"/>
            <a:ext cx="4040188" cy="3951288"/>
          </a:xfrm>
        </p:spPr>
        <p:txBody>
          <a:bodyPr/>
          <a:lstStyle>
            <a:lvl1pPr eaLnBrk="1" latinLnBrk="0" hangingPunct="1">
              <a:defRPr kumimoji="0" lang="es-ES" sz="2400"/>
            </a:lvl1pPr>
            <a:lvl2pPr eaLnBrk="1" latinLnBrk="0" hangingPunct="1">
              <a:defRPr kumimoji="0" lang="es-ES" sz="2000"/>
            </a:lvl2pPr>
            <a:lvl3pPr eaLnBrk="1" latinLnBrk="0" hangingPunct="1">
              <a:defRPr kumimoji="0" lang="es-ES" sz="1800"/>
            </a:lvl3pPr>
            <a:lvl4pPr eaLnBrk="1" latinLnBrk="0" hangingPunct="1">
              <a:defRPr kumimoji="0" lang="es-ES" sz="1600"/>
            </a:lvl4pPr>
            <a:lvl5pPr eaLnBrk="1" latinLnBrk="0" hangingPunct="1">
              <a:defRPr kumimoji="0" lang="es-ES" sz="1600"/>
            </a:lvl5pPr>
            <a:lvl6pPr eaLnBrk="1" latinLnBrk="0" hangingPunct="1">
              <a:defRPr kumimoji="0" lang="es-ES" sz="1600"/>
            </a:lvl6pPr>
            <a:lvl7pPr eaLnBrk="1" latinLnBrk="0" hangingPunct="1">
              <a:defRPr kumimoji="0" lang="es-ES" sz="1600"/>
            </a:lvl7pPr>
            <a:lvl8pPr eaLnBrk="1" latinLnBrk="0" hangingPunct="1">
              <a:defRPr kumimoji="0" lang="es-ES" sz="1600"/>
            </a:lvl8pPr>
            <a:lvl9pPr eaLnBrk="1" latinLnBrk="0" hangingPunct="1">
              <a:defRPr kumimoji="0" lang="es-ES" sz="16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5" name="Text Placeholder 4"/>
          <p:cNvSpPr>
            <a:spLocks noGrp="1"/>
          </p:cNvSpPr>
          <p:nvPr>
            <p:ph type="body" sz="quarter" idx="3"/>
          </p:nvPr>
        </p:nvSpPr>
        <p:spPr>
          <a:xfrm>
            <a:off x="4873625" y="1535113"/>
            <a:ext cx="4041775" cy="639762"/>
          </a:xfrm>
        </p:spPr>
        <p:txBody>
          <a:bodyPr anchor="b"/>
          <a:lstStyle>
            <a:lvl1pPr marL="0" indent="0" eaLnBrk="1" latinLnBrk="0" hangingPunct="1">
              <a:buNone/>
              <a:defRPr kumimoji="0" lang="es-ES" sz="2400" b="1"/>
            </a:lvl1pPr>
            <a:lvl2pPr marL="457200" indent="0" eaLnBrk="1" latinLnBrk="0" hangingPunct="1">
              <a:buNone/>
              <a:defRPr kumimoji="0" lang="es-ES" sz="2000" b="1"/>
            </a:lvl2pPr>
            <a:lvl3pPr marL="914400" indent="0" eaLnBrk="1" latinLnBrk="0" hangingPunct="1">
              <a:buNone/>
              <a:defRPr kumimoji="0" lang="es-ES" sz="1800" b="1"/>
            </a:lvl3pPr>
            <a:lvl4pPr marL="1371600" indent="0" eaLnBrk="1" latinLnBrk="0" hangingPunct="1">
              <a:buNone/>
              <a:defRPr kumimoji="0" lang="es-ES" sz="1600" b="1"/>
            </a:lvl4pPr>
            <a:lvl5pPr marL="1828800" indent="0" eaLnBrk="1" latinLnBrk="0" hangingPunct="1">
              <a:buNone/>
              <a:defRPr kumimoji="0" lang="es-ES" sz="1600" b="1"/>
            </a:lvl5pPr>
            <a:lvl6pPr marL="2286000" indent="0" eaLnBrk="1" latinLnBrk="0" hangingPunct="1">
              <a:buNone/>
              <a:defRPr kumimoji="0" lang="es-ES" sz="1600" b="1"/>
            </a:lvl6pPr>
            <a:lvl7pPr marL="2743200" indent="0" eaLnBrk="1" latinLnBrk="0" hangingPunct="1">
              <a:buNone/>
              <a:defRPr kumimoji="0" lang="es-ES" sz="1600" b="1"/>
            </a:lvl7pPr>
            <a:lvl8pPr marL="3200400" indent="0" eaLnBrk="1" latinLnBrk="0" hangingPunct="1">
              <a:buNone/>
              <a:defRPr kumimoji="0" lang="es-ES" sz="1600" b="1"/>
            </a:lvl8pPr>
            <a:lvl9pPr marL="3657600" indent="0" eaLnBrk="1" latinLnBrk="0" hangingPunct="1">
              <a:buNone/>
              <a:defRPr kumimoji="0" lang="es-ES" sz="1600" b="1"/>
            </a:lvl9pPr>
          </a:lstStyle>
          <a:p>
            <a:pPr lvl="0" eaLnBrk="1" latinLnBrk="0" hangingPunct="1"/>
            <a:r>
              <a:rPr lang="es-ES" smtClean="0"/>
              <a:t>Haga clic para modificar el estilo de texto del patrón</a:t>
            </a:r>
          </a:p>
        </p:txBody>
      </p:sp>
      <p:sp>
        <p:nvSpPr>
          <p:cNvPr id="6" name="Content Placeholder 5"/>
          <p:cNvSpPr>
            <a:spLocks noGrp="1"/>
          </p:cNvSpPr>
          <p:nvPr>
            <p:ph sz="quarter" idx="4"/>
          </p:nvPr>
        </p:nvSpPr>
        <p:spPr>
          <a:xfrm>
            <a:off x="4873625" y="2174875"/>
            <a:ext cx="4041775" cy="3951288"/>
          </a:xfrm>
        </p:spPr>
        <p:txBody>
          <a:bodyPr/>
          <a:lstStyle>
            <a:lvl1pPr eaLnBrk="1" latinLnBrk="0" hangingPunct="1">
              <a:defRPr kumimoji="0" lang="es-ES" sz="2400"/>
            </a:lvl1pPr>
            <a:lvl2pPr eaLnBrk="1" latinLnBrk="0" hangingPunct="1">
              <a:defRPr kumimoji="0" lang="es-ES" sz="2000"/>
            </a:lvl2pPr>
            <a:lvl3pPr eaLnBrk="1" latinLnBrk="0" hangingPunct="1">
              <a:defRPr kumimoji="0" lang="es-ES" sz="1800"/>
            </a:lvl3pPr>
            <a:lvl4pPr eaLnBrk="1" latinLnBrk="0" hangingPunct="1">
              <a:defRPr kumimoji="0" lang="es-ES" sz="1600"/>
            </a:lvl4pPr>
            <a:lvl5pPr eaLnBrk="1" latinLnBrk="0" hangingPunct="1">
              <a:defRPr kumimoji="0" lang="es-ES" sz="1600"/>
            </a:lvl5pPr>
            <a:lvl6pPr eaLnBrk="1" latinLnBrk="0" hangingPunct="1">
              <a:defRPr kumimoji="0" lang="es-ES" sz="1600"/>
            </a:lvl6pPr>
            <a:lvl7pPr eaLnBrk="1" latinLnBrk="0" hangingPunct="1">
              <a:defRPr kumimoji="0" lang="es-ES" sz="1600"/>
            </a:lvl7pPr>
            <a:lvl8pPr eaLnBrk="1" latinLnBrk="0" hangingPunct="1">
              <a:defRPr kumimoji="0" lang="es-ES" sz="1600"/>
            </a:lvl8pPr>
            <a:lvl9pPr eaLnBrk="1" latinLnBrk="0" hangingPunct="1">
              <a:defRPr kumimoji="0" lang="es-ES" sz="16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7" name="Date Placeholder 6"/>
          <p:cNvSpPr>
            <a:spLocks noGrp="1"/>
          </p:cNvSpPr>
          <p:nvPr>
            <p:ph type="dt" sz="half" idx="10"/>
          </p:nvPr>
        </p:nvSpPr>
        <p:spPr/>
        <p:txBody>
          <a:bodyPr/>
          <a:lstStyle/>
          <a:p>
            <a:endParaRPr kumimoji="0" lang="es-ES"/>
          </a:p>
        </p:txBody>
      </p:sp>
      <p:sp>
        <p:nvSpPr>
          <p:cNvPr id="8" name="Footer Placeholder 7"/>
          <p:cNvSpPr>
            <a:spLocks noGrp="1"/>
          </p:cNvSpPr>
          <p:nvPr>
            <p:ph type="ftr" sz="quarter" idx="11"/>
          </p:nvPr>
        </p:nvSpPr>
        <p:spPr/>
        <p:txBody>
          <a:bodyPr/>
          <a:lstStyle/>
          <a:p>
            <a:r>
              <a:rPr kumimoji="0" lang="es-ES" smtClean="0"/>
              <a:t>HECTOR RUEDA T - 2016</a:t>
            </a:r>
            <a:endParaRPr kumimoji="0" lang="es-ES"/>
          </a:p>
        </p:txBody>
      </p:sp>
      <p:sp>
        <p:nvSpPr>
          <p:cNvPr id="9" name="Slide Number Placeholder 8"/>
          <p:cNvSpPr>
            <a:spLocks noGrp="1"/>
          </p:cNvSpPr>
          <p:nvPr>
            <p:ph type="sldNum" sz="quarter" idx="12"/>
          </p:nvPr>
        </p:nvSpPr>
        <p:spPr/>
        <p:txBody>
          <a:bodyPr/>
          <a:lstStyle/>
          <a:p>
            <a:fld id="{33D6E5A2-EC83-451F-A719-9AC1370DD5CF}" type="slidenum">
              <a:pPr/>
              <a:t>‹Nº›</a:t>
            </a:fld>
            <a:endParaRPr kumimoji="0" lang="es-ES"/>
          </a:p>
        </p:txBody>
      </p:sp>
    </p:spTree>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3008313" cy="1162050"/>
          </a:xfrm>
        </p:spPr>
        <p:txBody>
          <a:bodyPr anchor="b"/>
          <a:lstStyle>
            <a:lvl1pPr algn="l" eaLnBrk="1" latinLnBrk="0" hangingPunct="1">
              <a:defRPr kumimoji="0" lang="es-ES" sz="2000" b="1"/>
            </a:lvl1pPr>
          </a:lstStyle>
          <a:p>
            <a:pPr eaLnBrk="1" latinLnBrk="0" hangingPunct="1"/>
            <a:r>
              <a:rPr lang="es-ES" smtClean="0"/>
              <a:t>Haga clic para modificar el estilo de título del patrón</a:t>
            </a:r>
            <a:endParaRPr/>
          </a:p>
        </p:txBody>
      </p:sp>
      <p:sp>
        <p:nvSpPr>
          <p:cNvPr id="3" name="Content Placeholder 2"/>
          <p:cNvSpPr>
            <a:spLocks noGrp="1"/>
          </p:cNvSpPr>
          <p:nvPr>
            <p:ph idx="1"/>
          </p:nvPr>
        </p:nvSpPr>
        <p:spPr>
          <a:xfrm>
            <a:off x="3803650" y="273050"/>
            <a:ext cx="5111750" cy="5853113"/>
          </a:xfrm>
        </p:spPr>
        <p:txBody>
          <a:bodyPr/>
          <a:lstStyle>
            <a:lvl1pPr eaLnBrk="1" latinLnBrk="0" hangingPunct="1">
              <a:defRPr kumimoji="0" lang="es-ES" sz="3200"/>
            </a:lvl1pPr>
            <a:lvl2pPr eaLnBrk="1" latinLnBrk="0" hangingPunct="1">
              <a:defRPr kumimoji="0" lang="es-ES" sz="2800"/>
            </a:lvl2pPr>
            <a:lvl3pPr eaLnBrk="1" latinLnBrk="0" hangingPunct="1">
              <a:defRPr kumimoji="0" lang="es-ES" sz="2400"/>
            </a:lvl3pPr>
            <a:lvl4pPr eaLnBrk="1" latinLnBrk="0" hangingPunct="1">
              <a:defRPr kumimoji="0" lang="es-ES" sz="2000"/>
            </a:lvl4pPr>
            <a:lvl5pPr eaLnBrk="1" latinLnBrk="0" hangingPunct="1">
              <a:defRPr kumimoji="0" lang="es-ES" sz="2000"/>
            </a:lvl5pPr>
            <a:lvl6pPr eaLnBrk="1" latinLnBrk="0" hangingPunct="1">
              <a:defRPr kumimoji="0" lang="es-ES" sz="2000"/>
            </a:lvl6pPr>
            <a:lvl7pPr eaLnBrk="1" latinLnBrk="0" hangingPunct="1">
              <a:defRPr kumimoji="0" lang="es-ES" sz="2000"/>
            </a:lvl7pPr>
            <a:lvl8pPr eaLnBrk="1" latinLnBrk="0" hangingPunct="1">
              <a:defRPr kumimoji="0" lang="es-ES" sz="2000"/>
            </a:lvl8pPr>
            <a:lvl9pPr eaLnBrk="1" latinLnBrk="0" hangingPunct="1">
              <a:defRPr kumimoji="0" lang="es-ES" sz="2000"/>
            </a:lvl9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4" name="Text Placeholder 3"/>
          <p:cNvSpPr>
            <a:spLocks noGrp="1"/>
          </p:cNvSpPr>
          <p:nvPr>
            <p:ph type="body" sz="half" idx="2"/>
          </p:nvPr>
        </p:nvSpPr>
        <p:spPr>
          <a:xfrm>
            <a:off x="685800" y="1435100"/>
            <a:ext cx="3008313" cy="4691063"/>
          </a:xfrm>
        </p:spPr>
        <p:txBody>
          <a:bodyPr/>
          <a:lstStyle>
            <a:lvl1pPr marL="0" indent="0" eaLnBrk="1" latinLnBrk="0" hangingPunct="1">
              <a:buNone/>
              <a:defRPr kumimoji="0" lang="es-ES" sz="1400"/>
            </a:lvl1pPr>
            <a:lvl2pPr marL="457200" indent="0" eaLnBrk="1" latinLnBrk="0" hangingPunct="1">
              <a:buNone/>
              <a:defRPr kumimoji="0" lang="es-ES" sz="1200"/>
            </a:lvl2pPr>
            <a:lvl3pPr marL="914400" indent="0" eaLnBrk="1" latinLnBrk="0" hangingPunct="1">
              <a:buNone/>
              <a:defRPr kumimoji="0" lang="es-ES" sz="1000"/>
            </a:lvl3pPr>
            <a:lvl4pPr marL="1371600" indent="0" eaLnBrk="1" latinLnBrk="0" hangingPunct="1">
              <a:buNone/>
              <a:defRPr kumimoji="0" lang="es-ES" sz="900"/>
            </a:lvl4pPr>
            <a:lvl5pPr marL="1828800" indent="0" eaLnBrk="1" latinLnBrk="0" hangingPunct="1">
              <a:buNone/>
              <a:defRPr kumimoji="0" lang="es-ES" sz="900"/>
            </a:lvl5pPr>
            <a:lvl6pPr marL="2286000" indent="0" eaLnBrk="1" latinLnBrk="0" hangingPunct="1">
              <a:buNone/>
              <a:defRPr kumimoji="0" lang="es-ES" sz="900"/>
            </a:lvl6pPr>
            <a:lvl7pPr marL="2743200" indent="0" eaLnBrk="1" latinLnBrk="0" hangingPunct="1">
              <a:buNone/>
              <a:defRPr kumimoji="0" lang="es-ES" sz="900"/>
            </a:lvl7pPr>
            <a:lvl8pPr marL="3200400" indent="0" eaLnBrk="1" latinLnBrk="0" hangingPunct="1">
              <a:buNone/>
              <a:defRPr kumimoji="0" lang="es-ES" sz="900"/>
            </a:lvl8pPr>
            <a:lvl9pPr marL="3657600" indent="0" eaLnBrk="1" latinLnBrk="0" hangingPunct="1">
              <a:buNone/>
              <a:defRPr kumimoji="0" lang="es-ES" sz="900"/>
            </a:lvl9pPr>
          </a:lstStyle>
          <a:p>
            <a:pPr lvl="0" eaLnBrk="1" latinLnBrk="0" hangingPunct="1"/>
            <a:r>
              <a:rPr lang="es-ES" smtClean="0"/>
              <a:t>Haga clic para modificar el estilo de texto del patrón</a:t>
            </a:r>
          </a:p>
        </p:txBody>
      </p:sp>
      <p:sp>
        <p:nvSpPr>
          <p:cNvPr id="5" name="Date Placeholder 4"/>
          <p:cNvSpPr>
            <a:spLocks noGrp="1"/>
          </p:cNvSpPr>
          <p:nvPr>
            <p:ph type="dt" sz="half" idx="10"/>
          </p:nvPr>
        </p:nvSpPr>
        <p:spPr/>
        <p:txBody>
          <a:bodyPr/>
          <a:lstStyle/>
          <a:p>
            <a:endParaRPr kumimoji="0" lang="es-ES"/>
          </a:p>
        </p:txBody>
      </p:sp>
      <p:sp>
        <p:nvSpPr>
          <p:cNvPr id="6" name="Footer Placeholder 5"/>
          <p:cNvSpPr>
            <a:spLocks noGrp="1"/>
          </p:cNvSpPr>
          <p:nvPr>
            <p:ph type="ftr" sz="quarter" idx="11"/>
          </p:nvPr>
        </p:nvSpPr>
        <p:spPr/>
        <p:txBody>
          <a:bodyPr/>
          <a:lstStyle/>
          <a:p>
            <a:r>
              <a:rPr kumimoji="0" lang="es-ES" smtClean="0"/>
              <a:t>HECTOR RUEDA T - 2016</a:t>
            </a:r>
            <a:endParaRPr kumimoji="0" lang="es-ES"/>
          </a:p>
        </p:txBody>
      </p:sp>
      <p:sp>
        <p:nvSpPr>
          <p:cNvPr id="7" name="Slide Number Placeholder 6"/>
          <p:cNvSpPr>
            <a:spLocks noGrp="1"/>
          </p:cNvSpPr>
          <p:nvPr>
            <p:ph type="sldNum" sz="quarter" idx="12"/>
          </p:nvPr>
        </p:nvSpPr>
        <p:spPr/>
        <p:txBody>
          <a:bodyPr/>
          <a:lstStyle/>
          <a:p>
            <a:fld id="{33D6E5A2-EC83-451F-A719-9AC1370DD5CF}" type="slidenum">
              <a:pPr/>
              <a:t>‹Nº›</a:t>
            </a:fld>
            <a:endParaRPr kumimoji="0" lang="es-ES"/>
          </a:p>
        </p:txBody>
      </p:sp>
    </p:spTree>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eaLnBrk="1" latinLnBrk="0" hangingPunct="1">
              <a:defRPr kumimoji="0" lang="es-ES" sz="2000" b="1"/>
            </a:lvl1pPr>
          </a:lstStyle>
          <a:p>
            <a:pPr eaLnBrk="1" latinLnBrk="0" hangingPunct="1"/>
            <a:r>
              <a:rPr lang="es-ES" smtClean="0"/>
              <a:t>Haga clic para modificar el estilo de título del patrón</a:t>
            </a:r>
            <a:endParaRPr/>
          </a:p>
        </p:txBody>
      </p:sp>
      <p:sp>
        <p:nvSpPr>
          <p:cNvPr id="3" name="Picture Placeholder 2"/>
          <p:cNvSpPr>
            <a:spLocks noGrp="1"/>
          </p:cNvSpPr>
          <p:nvPr>
            <p:ph type="pic" idx="1"/>
          </p:nvPr>
        </p:nvSpPr>
        <p:spPr>
          <a:xfrm>
            <a:off x="1792288" y="612775"/>
            <a:ext cx="5486400" cy="4114800"/>
          </a:xfrm>
        </p:spPr>
        <p:txBody>
          <a:bodyPr/>
          <a:lstStyle>
            <a:lvl1pPr marL="0" indent="0" eaLnBrk="1" latinLnBrk="0" hangingPunct="1">
              <a:buNone/>
              <a:defRPr kumimoji="0" lang="es-ES" sz="3200"/>
            </a:lvl1pPr>
            <a:lvl2pPr marL="457200" indent="0" eaLnBrk="1" latinLnBrk="0" hangingPunct="1">
              <a:buNone/>
              <a:defRPr kumimoji="0" lang="es-ES" sz="2800"/>
            </a:lvl2pPr>
            <a:lvl3pPr marL="914400" indent="0" eaLnBrk="1" latinLnBrk="0" hangingPunct="1">
              <a:buNone/>
              <a:defRPr kumimoji="0" lang="es-ES" sz="2400"/>
            </a:lvl3pPr>
            <a:lvl4pPr marL="1371600" indent="0" eaLnBrk="1" latinLnBrk="0" hangingPunct="1">
              <a:buNone/>
              <a:defRPr kumimoji="0" lang="es-ES" sz="2000"/>
            </a:lvl4pPr>
            <a:lvl5pPr marL="1828800" indent="0" eaLnBrk="1" latinLnBrk="0" hangingPunct="1">
              <a:buNone/>
              <a:defRPr kumimoji="0" lang="es-ES" sz="2000"/>
            </a:lvl5pPr>
            <a:lvl6pPr marL="2286000" indent="0" eaLnBrk="1" latinLnBrk="0" hangingPunct="1">
              <a:buNone/>
              <a:defRPr kumimoji="0" lang="es-ES" sz="2000"/>
            </a:lvl6pPr>
            <a:lvl7pPr marL="2743200" indent="0" eaLnBrk="1" latinLnBrk="0" hangingPunct="1">
              <a:buNone/>
              <a:defRPr kumimoji="0" lang="es-ES" sz="2000"/>
            </a:lvl7pPr>
            <a:lvl8pPr marL="3200400" indent="0" eaLnBrk="1" latinLnBrk="0" hangingPunct="1">
              <a:buNone/>
              <a:defRPr kumimoji="0" lang="es-ES" sz="2000"/>
            </a:lvl8pPr>
            <a:lvl9pPr marL="3657600" indent="0" eaLnBrk="1" latinLnBrk="0" hangingPunct="1">
              <a:buNone/>
              <a:defRPr kumimoji="0" lang="es-ES" sz="2000"/>
            </a:lvl9pPr>
          </a:lstStyle>
          <a:p>
            <a:pPr eaLnBrk="1" latinLnBrk="0" hangingPunct="1"/>
            <a:r>
              <a:rPr lang="es-ES" smtClean="0"/>
              <a:t>Haga clic en el icono para agregar una imagen</a:t>
            </a:r>
            <a:endParaRPr/>
          </a:p>
        </p:txBody>
      </p:sp>
      <p:sp>
        <p:nvSpPr>
          <p:cNvPr id="4" name="Text Placeholder 3"/>
          <p:cNvSpPr>
            <a:spLocks noGrp="1"/>
          </p:cNvSpPr>
          <p:nvPr>
            <p:ph type="body" sz="half" idx="2"/>
          </p:nvPr>
        </p:nvSpPr>
        <p:spPr>
          <a:xfrm>
            <a:off x="1792288" y="5367338"/>
            <a:ext cx="5486400" cy="804862"/>
          </a:xfrm>
        </p:spPr>
        <p:txBody>
          <a:bodyPr/>
          <a:lstStyle>
            <a:lvl1pPr marL="0" indent="0" eaLnBrk="1" latinLnBrk="0" hangingPunct="1">
              <a:buNone/>
              <a:defRPr kumimoji="0" lang="es-ES" sz="1400"/>
            </a:lvl1pPr>
            <a:lvl2pPr marL="457200" indent="0" eaLnBrk="1" latinLnBrk="0" hangingPunct="1">
              <a:buNone/>
              <a:defRPr kumimoji="0" lang="es-ES" sz="1200"/>
            </a:lvl2pPr>
            <a:lvl3pPr marL="914400" indent="0" eaLnBrk="1" latinLnBrk="0" hangingPunct="1">
              <a:buNone/>
              <a:defRPr kumimoji="0" lang="es-ES" sz="1000"/>
            </a:lvl3pPr>
            <a:lvl4pPr marL="1371600" indent="0" eaLnBrk="1" latinLnBrk="0" hangingPunct="1">
              <a:buNone/>
              <a:defRPr kumimoji="0" lang="es-ES" sz="900"/>
            </a:lvl4pPr>
            <a:lvl5pPr marL="1828800" indent="0" eaLnBrk="1" latinLnBrk="0" hangingPunct="1">
              <a:buNone/>
              <a:defRPr kumimoji="0" lang="es-ES" sz="900"/>
            </a:lvl5pPr>
            <a:lvl6pPr marL="2286000" indent="0" eaLnBrk="1" latinLnBrk="0" hangingPunct="1">
              <a:buNone/>
              <a:defRPr kumimoji="0" lang="es-ES" sz="900"/>
            </a:lvl6pPr>
            <a:lvl7pPr marL="2743200" indent="0" eaLnBrk="1" latinLnBrk="0" hangingPunct="1">
              <a:buNone/>
              <a:defRPr kumimoji="0" lang="es-ES" sz="900"/>
            </a:lvl7pPr>
            <a:lvl8pPr marL="3200400" indent="0" eaLnBrk="1" latinLnBrk="0" hangingPunct="1">
              <a:buNone/>
              <a:defRPr kumimoji="0" lang="es-ES" sz="900"/>
            </a:lvl8pPr>
            <a:lvl9pPr marL="3657600" indent="0" eaLnBrk="1" latinLnBrk="0" hangingPunct="1">
              <a:buNone/>
              <a:defRPr kumimoji="0" lang="es-ES" sz="900"/>
            </a:lvl9pPr>
          </a:lstStyle>
          <a:p>
            <a:pPr lvl="0" eaLnBrk="1" latinLnBrk="0" hangingPunct="1"/>
            <a:r>
              <a:rPr lang="es-ES" smtClean="0"/>
              <a:t>Haga clic para modificar el estilo de texto del patrón</a:t>
            </a:r>
          </a:p>
        </p:txBody>
      </p:sp>
      <p:sp>
        <p:nvSpPr>
          <p:cNvPr id="5" name="Date Placeholder 4"/>
          <p:cNvSpPr>
            <a:spLocks noGrp="1"/>
          </p:cNvSpPr>
          <p:nvPr>
            <p:ph type="dt" sz="half" idx="10"/>
          </p:nvPr>
        </p:nvSpPr>
        <p:spPr/>
        <p:txBody>
          <a:bodyPr/>
          <a:lstStyle/>
          <a:p>
            <a:endParaRPr kumimoji="0" lang="es-ES"/>
          </a:p>
        </p:txBody>
      </p:sp>
      <p:sp>
        <p:nvSpPr>
          <p:cNvPr id="6" name="Footer Placeholder 5"/>
          <p:cNvSpPr>
            <a:spLocks noGrp="1"/>
          </p:cNvSpPr>
          <p:nvPr>
            <p:ph type="ftr" sz="quarter" idx="11"/>
          </p:nvPr>
        </p:nvSpPr>
        <p:spPr/>
        <p:txBody>
          <a:bodyPr/>
          <a:lstStyle/>
          <a:p>
            <a:r>
              <a:rPr kumimoji="0" lang="es-ES" smtClean="0"/>
              <a:t>HECTOR RUEDA T - 2016</a:t>
            </a:r>
            <a:endParaRPr kumimoji="0" lang="es-ES"/>
          </a:p>
        </p:txBody>
      </p:sp>
      <p:sp>
        <p:nvSpPr>
          <p:cNvPr id="7" name="Slide Number Placeholder 6"/>
          <p:cNvSpPr>
            <a:spLocks noGrp="1"/>
          </p:cNvSpPr>
          <p:nvPr>
            <p:ph type="sldNum" sz="quarter" idx="12"/>
          </p:nvPr>
        </p:nvSpPr>
        <p:spPr/>
        <p:txBody>
          <a:bodyPr/>
          <a:lstStyle/>
          <a:p>
            <a:fld id="{33D6E5A2-EC83-451F-A719-9AC1370DD5CF}" type="slidenum">
              <a:pPr/>
              <a:t>‹Nº›</a:t>
            </a:fld>
            <a:endParaRPr kumimoji="0" lang="es-ES"/>
          </a:p>
        </p:txBody>
      </p:sp>
    </p:spTree>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s-ES" smtClean="0"/>
              <a:t>Haga clic para modificar el estilo de título del patrón</a:t>
            </a:r>
            <a:endParaRPr/>
          </a:p>
        </p:txBody>
      </p:sp>
      <p:sp>
        <p:nvSpPr>
          <p:cNvPr id="3" name="Vertical Text Placeholder 2"/>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4" name="Date Placeholder 3"/>
          <p:cNvSpPr>
            <a:spLocks noGrp="1"/>
          </p:cNvSpPr>
          <p:nvPr>
            <p:ph type="dt" sz="half" idx="10"/>
          </p:nvPr>
        </p:nvSpPr>
        <p:spPr/>
        <p:txBody>
          <a:bodyPr/>
          <a:lstStyle/>
          <a:p>
            <a:endParaRPr kumimoji="0" lang="es-ES"/>
          </a:p>
        </p:txBody>
      </p:sp>
      <p:sp>
        <p:nvSpPr>
          <p:cNvPr id="5" name="Footer Placeholder 4"/>
          <p:cNvSpPr>
            <a:spLocks noGrp="1"/>
          </p:cNvSpPr>
          <p:nvPr>
            <p:ph type="ftr" sz="quarter" idx="11"/>
          </p:nvPr>
        </p:nvSpPr>
        <p:spPr/>
        <p:txBody>
          <a:bodyPr/>
          <a:lstStyle/>
          <a:p>
            <a:r>
              <a:rPr kumimoji="0" lang="es-ES" smtClean="0"/>
              <a:t>HECTOR RUEDA T - 2016</a:t>
            </a:r>
            <a:endParaRPr kumimoji="0" lang="es-ES"/>
          </a:p>
        </p:txBody>
      </p:sp>
      <p:sp>
        <p:nvSpPr>
          <p:cNvPr id="6" name="Slide Number Placeholder 5"/>
          <p:cNvSpPr>
            <a:spLocks noGrp="1"/>
          </p:cNvSpPr>
          <p:nvPr>
            <p:ph type="sldNum" sz="quarter" idx="12"/>
          </p:nvPr>
        </p:nvSpPr>
        <p:spPr/>
        <p:txBody>
          <a:bodyPr/>
          <a:lstStyle/>
          <a:p>
            <a:fld id="{33D6E5A2-EC83-451F-A719-9AC1370DD5CF}" type="slidenum">
              <a:pPr/>
              <a:t>‹Nº›</a:t>
            </a:fld>
            <a:endParaRPr kumimoji="0" lang="es-ES"/>
          </a:p>
        </p:txBody>
      </p:sp>
    </p:spTree>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Texto y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057400" cy="5851525"/>
          </a:xfrm>
        </p:spPr>
        <p:txBody>
          <a:bodyPr vert="eaVert"/>
          <a:lstStyle/>
          <a:p>
            <a:pPr eaLnBrk="1" latinLnBrk="0" hangingPunct="1"/>
            <a:r>
              <a:rPr lang="es-ES" smtClean="0"/>
              <a:t>Haga clic para modificar el estilo de título del patrón</a:t>
            </a:r>
            <a:endParaRPr/>
          </a:p>
        </p:txBody>
      </p:sp>
      <p:sp>
        <p:nvSpPr>
          <p:cNvPr id="3" name="Vertical Text Placeholder 2"/>
          <p:cNvSpPr>
            <a:spLocks noGrp="1"/>
          </p:cNvSpPr>
          <p:nvPr>
            <p:ph type="body" orient="vert" idx="1"/>
          </p:nvPr>
        </p:nvSpPr>
        <p:spPr>
          <a:xfrm>
            <a:off x="762000" y="274638"/>
            <a:ext cx="5867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4" name="Date Placeholder 3"/>
          <p:cNvSpPr>
            <a:spLocks noGrp="1"/>
          </p:cNvSpPr>
          <p:nvPr>
            <p:ph type="dt" sz="half" idx="10"/>
          </p:nvPr>
        </p:nvSpPr>
        <p:spPr/>
        <p:txBody>
          <a:bodyPr/>
          <a:lstStyle/>
          <a:p>
            <a:endParaRPr kumimoji="0" lang="es-ES"/>
          </a:p>
        </p:txBody>
      </p:sp>
      <p:sp>
        <p:nvSpPr>
          <p:cNvPr id="5" name="Footer Placeholder 4"/>
          <p:cNvSpPr>
            <a:spLocks noGrp="1"/>
          </p:cNvSpPr>
          <p:nvPr>
            <p:ph type="ftr" sz="quarter" idx="11"/>
          </p:nvPr>
        </p:nvSpPr>
        <p:spPr/>
        <p:txBody>
          <a:bodyPr/>
          <a:lstStyle/>
          <a:p>
            <a:r>
              <a:rPr kumimoji="0" lang="es-ES" smtClean="0"/>
              <a:t>HECTOR RUEDA T - 2016</a:t>
            </a:r>
            <a:endParaRPr kumimoji="0" lang="es-ES"/>
          </a:p>
        </p:txBody>
      </p:sp>
      <p:sp>
        <p:nvSpPr>
          <p:cNvPr id="6" name="Slide Number Placeholder 5"/>
          <p:cNvSpPr>
            <a:spLocks noGrp="1"/>
          </p:cNvSpPr>
          <p:nvPr>
            <p:ph type="sldNum" sz="quarter" idx="12"/>
          </p:nvPr>
        </p:nvSpPr>
        <p:spPr/>
        <p:txBody>
          <a:bodyPr/>
          <a:lstStyle/>
          <a:p>
            <a:fld id="{33D6E5A2-EC83-451F-A719-9AC1370DD5CF}" type="slidenum">
              <a:pPr/>
              <a:t>‹Nº›</a:t>
            </a:fld>
            <a:endParaRPr kumimoji="0" lang="es-ES"/>
          </a:p>
        </p:txBody>
      </p:sp>
    </p:spTree>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6"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Placeholder 1"/>
          <p:cNvSpPr>
            <a:spLocks noGrp="1"/>
          </p:cNvSpPr>
          <p:nvPr>
            <p:ph type="title"/>
          </p:nvPr>
        </p:nvSpPr>
        <p:spPr>
          <a:xfrm>
            <a:off x="762000" y="274638"/>
            <a:ext cx="8077200" cy="1143000"/>
          </a:xfrm>
          <a:prstGeom prst="rect">
            <a:avLst/>
          </a:prstGeom>
        </p:spPr>
        <p:txBody>
          <a:bodyPr vert="horz" lIns="91440" tIns="45720" rIns="91440" bIns="45720" rtlCol="0" anchor="ctr">
            <a:normAutofit/>
          </a:bodyPr>
          <a:lstStyle/>
          <a:p>
            <a:pPr eaLnBrk="1" latinLnBrk="0" hangingPunct="1"/>
            <a:r>
              <a:rPr kumimoji="0" lang="es-ES" smtClean="0"/>
              <a:t>Haga clic para modificar el estilo de título del patrón</a:t>
            </a:r>
            <a:endParaRPr kumimoji="0" lang="en-US" smtClean="0"/>
          </a:p>
        </p:txBody>
      </p:sp>
      <p:sp>
        <p:nvSpPr>
          <p:cNvPr id="3" name="Text Placeholder 2"/>
          <p:cNvSpPr>
            <a:spLocks noGrp="1"/>
          </p:cNvSpPr>
          <p:nvPr>
            <p:ph type="body" idx="1"/>
          </p:nvPr>
        </p:nvSpPr>
        <p:spPr>
          <a:xfrm>
            <a:off x="762000" y="1600200"/>
            <a:ext cx="8077200" cy="4525963"/>
          </a:xfrm>
          <a:prstGeom prst="rect">
            <a:avLst/>
          </a:prstGeom>
        </p:spPr>
        <p:txBody>
          <a:bodyPr vert="horz" lIns="91440" tIns="45720" rIns="91440" bIns="45720" rtlCol="0">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4" name="Date Placeholder 3"/>
          <p:cNvSpPr>
            <a:spLocks noGrp="1"/>
          </p:cNvSpPr>
          <p:nvPr>
            <p:ph type="dt" sz="half" idx="2"/>
          </p:nvPr>
        </p:nvSpPr>
        <p:spPr>
          <a:xfrm>
            <a:off x="762000" y="6356350"/>
            <a:ext cx="2133600" cy="365125"/>
          </a:xfrm>
          <a:prstGeom prst="rect">
            <a:avLst/>
          </a:prstGeom>
        </p:spPr>
        <p:txBody>
          <a:bodyPr vert="horz" lIns="91440" tIns="45720" rIns="91440" bIns="45720" rtlCol="0" anchor="ctr"/>
          <a:lstStyle>
            <a:lvl1pPr algn="l" eaLnBrk="1" latinLnBrk="0" hangingPunct="1">
              <a:defRPr kumimoji="0" lang="es-ES" sz="1200">
                <a:solidFill>
                  <a:schemeClr val="tx1">
                    <a:tint val="75000"/>
                  </a:schemeClr>
                </a:solidFill>
              </a:defRPr>
            </a:lvl1pPr>
          </a:lstStyle>
          <a:p>
            <a:endParaRPr kumimoji="0" lang="es-ES"/>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eaLnBrk="1" latinLnBrk="0" hangingPunct="1">
              <a:defRPr kumimoji="0" lang="es-ES" sz="1200">
                <a:solidFill>
                  <a:schemeClr val="tx1">
                    <a:tint val="75000"/>
                  </a:schemeClr>
                </a:solidFill>
              </a:defRPr>
            </a:lvl1pPr>
          </a:lstStyle>
          <a:p>
            <a:r>
              <a:rPr kumimoji="0" lang="es-ES" smtClean="0"/>
              <a:t>HECTOR RUEDA T - 2016</a:t>
            </a:r>
            <a:endParaRPr kumimoji="0" lang="es-ES"/>
          </a:p>
        </p:txBody>
      </p:sp>
      <p:sp>
        <p:nvSpPr>
          <p:cNvPr id="6" name="Slide Number Placeholder 5"/>
          <p:cNvSpPr>
            <a:spLocks noGrp="1"/>
          </p:cNvSpPr>
          <p:nvPr>
            <p:ph type="sldNum" sz="quarter" idx="4"/>
          </p:nvPr>
        </p:nvSpPr>
        <p:spPr>
          <a:xfrm>
            <a:off x="6705600" y="6356350"/>
            <a:ext cx="2133600" cy="365125"/>
          </a:xfrm>
          <a:prstGeom prst="rect">
            <a:avLst/>
          </a:prstGeom>
        </p:spPr>
        <p:txBody>
          <a:bodyPr vert="horz" lIns="91440" tIns="45720" rIns="91440" bIns="45720" rtlCol="0" anchor="ctr"/>
          <a:lstStyle>
            <a:lvl1pPr algn="r" eaLnBrk="1" latinLnBrk="0" hangingPunct="1">
              <a:defRPr kumimoji="0" lang="es-ES" sz="1200">
                <a:solidFill>
                  <a:schemeClr val="tx1">
                    <a:tint val="75000"/>
                  </a:schemeClr>
                </a:solidFill>
              </a:defRPr>
            </a:lvl1pPr>
          </a:lstStyle>
          <a:p>
            <a:fld id="{33D6E5A2-EC83-451F-A719-9AC1370DD5CF}" type="slidenum">
              <a:pPr/>
              <a:t>‹Nº›</a:t>
            </a:fld>
            <a:endParaRPr kumimoji="0" lang="es-ES"/>
          </a:p>
        </p:txBody>
      </p:sp>
      <p:pic>
        <p:nvPicPr>
          <p:cNvPr id="8" name="Picture 7"/>
          <p:cNvPicPr>
            <a:picLocks noChangeAspect="1"/>
          </p:cNvPicPr>
          <p:nvPr/>
        </p:nvPicPr>
        <p:blipFill rotWithShape="1">
          <a:blip r:embed="rId17" cstate="email">
            <a:extLst>
              <a:ext uri="{28A0092B-C50C-407E-A947-70E740481C1C}">
                <a14:useLocalDpi xmlns:a14="http://schemas.microsoft.com/office/drawing/2010/main"/>
              </a:ext>
            </a:extLst>
          </a:blip>
          <a:srcRect/>
          <a:stretch/>
        </p:blipFill>
        <p:spPr>
          <a:xfrm>
            <a:off x="-152400" y="-109183"/>
            <a:ext cx="818707" cy="708318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6" r:id="rId6"/>
    <p:sldLayoutId id="2147483657" r:id="rId7"/>
    <p:sldLayoutId id="2147483658" r:id="rId8"/>
    <p:sldLayoutId id="2147483659" r:id="rId9"/>
    <p:sldLayoutId id="2147483654" r:id="rId10"/>
    <p:sldLayoutId id="2147483655" r:id="rId11"/>
    <p:sldLayoutId id="2147483663" r:id="rId12"/>
    <p:sldLayoutId id="2147483664" r:id="rId13"/>
    <p:sldLayoutId id="2147483665" r:id="rId14"/>
  </p:sldLayoutIdLst>
  <p:transition spd="slow">
    <p:wipe dir="d"/>
  </p:transition>
  <p:timing>
    <p:tnLst>
      <p:par>
        <p:cTn id="1" dur="indefinite" restart="never" nodeType="tmRoot"/>
      </p:par>
    </p:tnLst>
  </p:timing>
  <p:hf hdr="0" dt="0"/>
  <p:txStyles>
    <p:titleStyle>
      <a:lvl1pPr algn="l" defTabSz="914400" rtl="0" eaLnBrk="1" latinLnBrk="0" hangingPunct="1">
        <a:spcBef>
          <a:spcPct val="0"/>
        </a:spcBef>
        <a:buNone/>
        <a:defRPr kumimoji="0" lang="es-ES"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0" lang="es-ES"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0" lang="es-ES"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es-ES"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es-ES"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es-ES" sz="2000" kern="1200">
          <a:solidFill>
            <a:schemeClr val="tx1"/>
          </a:solidFill>
          <a:latin typeface="+mn-lt"/>
          <a:ea typeface="+mn-ea"/>
          <a:cs typeface="+mn-cs"/>
        </a:defRPr>
      </a:lvl9pPr>
    </p:bodyStyle>
    <p:otherStyle>
      <a:defPPr>
        <a:defRPr kumimoji="0" lang="es-ES"/>
      </a:defPPr>
      <a:lvl1pPr marL="0" algn="l" defTabSz="914400" rtl="0" eaLnBrk="1" latinLnBrk="0" hangingPunct="1">
        <a:defRPr kumimoji="0" lang="es-ES" sz="1800" kern="1200">
          <a:solidFill>
            <a:schemeClr val="tx1"/>
          </a:solidFill>
          <a:latin typeface="+mn-lt"/>
          <a:ea typeface="+mn-ea"/>
          <a:cs typeface="+mn-cs"/>
        </a:defRPr>
      </a:lvl1pPr>
      <a:lvl2pPr marL="457200" algn="l" defTabSz="914400" rtl="0" eaLnBrk="1" latinLnBrk="0" hangingPunct="1">
        <a:defRPr kumimoji="0" lang="es-ES" sz="1800" kern="1200">
          <a:solidFill>
            <a:schemeClr val="tx1"/>
          </a:solidFill>
          <a:latin typeface="+mn-lt"/>
          <a:ea typeface="+mn-ea"/>
          <a:cs typeface="+mn-cs"/>
        </a:defRPr>
      </a:lvl2pPr>
      <a:lvl3pPr marL="914400" algn="l" defTabSz="914400" rtl="0" eaLnBrk="1" latinLnBrk="0" hangingPunct="1">
        <a:defRPr kumimoji="0" lang="es-ES" sz="1800" kern="1200">
          <a:solidFill>
            <a:schemeClr val="tx1"/>
          </a:solidFill>
          <a:latin typeface="+mn-lt"/>
          <a:ea typeface="+mn-ea"/>
          <a:cs typeface="+mn-cs"/>
        </a:defRPr>
      </a:lvl3pPr>
      <a:lvl4pPr marL="1371600" algn="l" defTabSz="914400" rtl="0" eaLnBrk="1" latinLnBrk="0" hangingPunct="1">
        <a:defRPr kumimoji="0" lang="es-ES" sz="1800" kern="1200">
          <a:solidFill>
            <a:schemeClr val="tx1"/>
          </a:solidFill>
          <a:latin typeface="+mn-lt"/>
          <a:ea typeface="+mn-ea"/>
          <a:cs typeface="+mn-cs"/>
        </a:defRPr>
      </a:lvl4pPr>
      <a:lvl5pPr marL="1828800" algn="l" defTabSz="914400" rtl="0" eaLnBrk="1" latinLnBrk="0" hangingPunct="1">
        <a:defRPr kumimoji="0" lang="es-ES" sz="1800" kern="1200">
          <a:solidFill>
            <a:schemeClr val="tx1"/>
          </a:solidFill>
          <a:latin typeface="+mn-lt"/>
          <a:ea typeface="+mn-ea"/>
          <a:cs typeface="+mn-cs"/>
        </a:defRPr>
      </a:lvl5pPr>
      <a:lvl6pPr marL="2286000" algn="l" defTabSz="914400" rtl="0" eaLnBrk="1" latinLnBrk="0" hangingPunct="1">
        <a:defRPr kumimoji="0" lang="es-ES" sz="1800" kern="1200">
          <a:solidFill>
            <a:schemeClr val="tx1"/>
          </a:solidFill>
          <a:latin typeface="+mn-lt"/>
          <a:ea typeface="+mn-ea"/>
          <a:cs typeface="+mn-cs"/>
        </a:defRPr>
      </a:lvl6pPr>
      <a:lvl7pPr marL="2743200" algn="l" defTabSz="914400" rtl="0" eaLnBrk="1" latinLnBrk="0" hangingPunct="1">
        <a:defRPr kumimoji="0" lang="es-ES" sz="1800" kern="1200">
          <a:solidFill>
            <a:schemeClr val="tx1"/>
          </a:solidFill>
          <a:latin typeface="+mn-lt"/>
          <a:ea typeface="+mn-ea"/>
          <a:cs typeface="+mn-cs"/>
        </a:defRPr>
      </a:lvl7pPr>
      <a:lvl8pPr marL="3200400" algn="l" defTabSz="914400" rtl="0" eaLnBrk="1" latinLnBrk="0" hangingPunct="1">
        <a:defRPr kumimoji="0" lang="es-ES" sz="1800" kern="1200">
          <a:solidFill>
            <a:schemeClr val="tx1"/>
          </a:solidFill>
          <a:latin typeface="+mn-lt"/>
          <a:ea typeface="+mn-ea"/>
          <a:cs typeface="+mn-cs"/>
        </a:defRPr>
      </a:lvl8pPr>
      <a:lvl9pPr marL="3657600" algn="l" defTabSz="914400" rtl="0" eaLnBrk="1" latinLnBrk="0" hangingPunct="1">
        <a:defRPr kumimoji="0" lang="es-ES"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4"/>
          <p:cNvSpPr>
            <a:spLocks noGrp="1" noChangeArrowheads="1"/>
          </p:cNvSpPr>
          <p:nvPr>
            <p:ph type="title"/>
          </p:nvPr>
        </p:nvSpPr>
        <p:spPr/>
        <p:txBody>
          <a:bodyPr/>
          <a:lstStyle/>
          <a:p>
            <a:pPr fontAlgn="auto">
              <a:spcAft>
                <a:spcPts val="0"/>
              </a:spcAft>
              <a:defRPr/>
            </a:pPr>
            <a:r>
              <a:rPr lang="en-US" smtClean="0">
                <a:solidFill>
                  <a:schemeClr val="accent1">
                    <a:tint val="88000"/>
                    <a:satMod val="150000"/>
                  </a:schemeClr>
                </a:solidFill>
              </a:rPr>
              <a:t>Regimen Sancionatorio </a:t>
            </a:r>
          </a:p>
        </p:txBody>
      </p:sp>
      <p:sp>
        <p:nvSpPr>
          <p:cNvPr id="62468" name="3 Marcador de pie de página"/>
          <p:cNvSpPr>
            <a:spLocks noGrp="1"/>
          </p:cNvSpPr>
          <p:nvPr>
            <p:ph type="ftr" sz="quarter" idx="11"/>
          </p:nvPr>
        </p:nvSpPr>
        <p:spPr/>
        <p:txBody>
          <a:bodyPr/>
          <a:lstStyle/>
          <a:p>
            <a:pPr>
              <a:defRPr/>
            </a:pPr>
            <a:r>
              <a:rPr lang="es-ES" smtClean="0"/>
              <a:t>HECTOR RUEDA T - 2016</a:t>
            </a:r>
            <a:endParaRPr lang="es-ES"/>
          </a:p>
        </p:txBody>
      </p:sp>
      <p:sp>
        <p:nvSpPr>
          <p:cNvPr id="62467" name="2 Marcador de número de diapositiva"/>
          <p:cNvSpPr>
            <a:spLocks noGrp="1"/>
          </p:cNvSpPr>
          <p:nvPr>
            <p:ph type="sldNum" sz="quarter" idx="12"/>
          </p:nvPr>
        </p:nvSpPr>
        <p:spPr/>
        <p:txBody>
          <a:bodyPr/>
          <a:lstStyle/>
          <a:p>
            <a:pPr>
              <a:defRPr/>
            </a:pPr>
            <a:fld id="{2604A3AA-0AD0-428D-A1BB-5681144F8F42}" type="slidenum">
              <a:rPr lang="es-ES"/>
              <a:pPr>
                <a:defRPr/>
              </a:pPr>
              <a:t>1</a:t>
            </a:fld>
            <a:endParaRPr lang="es-ES"/>
          </a:p>
        </p:txBody>
      </p:sp>
    </p:spTree>
    <p:extLst>
      <p:ext uri="{BB962C8B-B14F-4D97-AF65-F5344CB8AC3E}">
        <p14:creationId xmlns:p14="http://schemas.microsoft.com/office/powerpoint/2010/main" val="8491815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533400"/>
            <a:ext cx="8077200" cy="914400"/>
          </a:xfrm>
        </p:spPr>
        <p:txBody>
          <a:bodyPr>
            <a:normAutofit fontScale="90000"/>
          </a:bodyPr>
          <a:lstStyle/>
          <a:p>
            <a:pPr algn="ctr" fontAlgn="auto">
              <a:spcAft>
                <a:spcPts val="0"/>
              </a:spcAft>
              <a:defRPr/>
            </a:pPr>
            <a:r>
              <a:rPr lang="es-ES_tradnl" sz="2800" smtClean="0">
                <a:solidFill>
                  <a:schemeClr val="accent1">
                    <a:tint val="88000"/>
                    <a:satMod val="150000"/>
                  </a:schemeClr>
                </a:solidFill>
              </a:rPr>
              <a:t>Limite para aplicar la sanción de extemporaneidad </a:t>
            </a:r>
            <a:endParaRPr lang="es-ES" sz="2800" smtClean="0">
              <a:solidFill>
                <a:schemeClr val="accent1">
                  <a:tint val="88000"/>
                  <a:satMod val="150000"/>
                </a:schemeClr>
              </a:solidFill>
            </a:endParaRPr>
          </a:p>
        </p:txBody>
      </p:sp>
      <p:sp>
        <p:nvSpPr>
          <p:cNvPr id="72710" name="5 Marcador de pie de página"/>
          <p:cNvSpPr>
            <a:spLocks noGrp="1"/>
          </p:cNvSpPr>
          <p:nvPr>
            <p:ph type="ftr" sz="quarter" idx="11"/>
          </p:nvPr>
        </p:nvSpPr>
        <p:spPr/>
        <p:txBody>
          <a:bodyPr/>
          <a:lstStyle/>
          <a:p>
            <a:pPr>
              <a:defRPr/>
            </a:pPr>
            <a:r>
              <a:rPr lang="es-ES" smtClean="0"/>
              <a:t>HECTOR RUEDA T - 2016</a:t>
            </a:r>
            <a:endParaRPr lang="es-ES"/>
          </a:p>
        </p:txBody>
      </p:sp>
      <p:sp>
        <p:nvSpPr>
          <p:cNvPr id="72709" name="4 Marcador de número de diapositiva"/>
          <p:cNvSpPr>
            <a:spLocks noGrp="1"/>
          </p:cNvSpPr>
          <p:nvPr>
            <p:ph type="sldNum" sz="quarter" idx="12"/>
          </p:nvPr>
        </p:nvSpPr>
        <p:spPr/>
        <p:txBody>
          <a:bodyPr/>
          <a:lstStyle/>
          <a:p>
            <a:pPr>
              <a:defRPr/>
            </a:pPr>
            <a:fld id="{8F3AD2A9-4590-454B-BCBB-ECBCB57FF5DC}" type="slidenum">
              <a:rPr lang="es-ES"/>
              <a:pPr>
                <a:defRPr/>
              </a:pPr>
              <a:t>10</a:t>
            </a:fld>
            <a:endParaRPr lang="es-ES"/>
          </a:p>
        </p:txBody>
      </p:sp>
      <p:sp>
        <p:nvSpPr>
          <p:cNvPr id="28677" name="Rectangle 5"/>
          <p:cNvSpPr>
            <a:spLocks noChangeArrowheads="1"/>
          </p:cNvSpPr>
          <p:nvPr/>
        </p:nvSpPr>
        <p:spPr bwMode="auto">
          <a:xfrm>
            <a:off x="914400" y="1600200"/>
            <a:ext cx="7772400" cy="4648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
        <p:nvSpPr>
          <p:cNvPr id="28678" name="Text Box 6"/>
          <p:cNvSpPr txBox="1">
            <a:spLocks noChangeArrowheads="1"/>
          </p:cNvSpPr>
          <p:nvPr/>
        </p:nvSpPr>
        <p:spPr bwMode="auto">
          <a:xfrm>
            <a:off x="914400" y="1600200"/>
            <a:ext cx="7827963"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r>
              <a:rPr lang="es-ES" altLang="es-CO" sz="2000"/>
              <a:t>Sentencia C-506 de julio 3 de 2002</a:t>
            </a:r>
            <a:r>
              <a:rPr lang="es-ES_tradnl" altLang="es-CO" sz="2000"/>
              <a:t>, </a:t>
            </a:r>
            <a:r>
              <a:rPr lang="es-ES" altLang="es-CO" sz="2000"/>
              <a:t> </a:t>
            </a:r>
            <a:r>
              <a:rPr lang="es-ES_tradnl" altLang="es-CO" sz="2000"/>
              <a:t>para la aplicación de las sanciones de </a:t>
            </a:r>
            <a:r>
              <a:rPr lang="es-ES" altLang="es-CO" sz="2000"/>
              <a:t>la inexactitud o extemporaneidad de las declaraciones tributarias, o su falta absoluta de presentación</a:t>
            </a:r>
            <a:r>
              <a:rPr lang="es-ES_tradnl" altLang="es-CO" sz="2000"/>
              <a:t>:</a:t>
            </a:r>
          </a:p>
          <a:p>
            <a:pPr algn="l" eaLnBrk="1" hangingPunct="1"/>
            <a:r>
              <a:rPr lang="es-ES_tradnl" altLang="es-CO" sz="2000"/>
              <a:t>a)</a:t>
            </a:r>
            <a:r>
              <a:rPr lang="es-ES" altLang="es-CO" sz="2000"/>
              <a:t> la imposición de sanciones no desconoce la presunción general de inocencia.</a:t>
            </a:r>
            <a:endParaRPr lang="es-ES_tradnl" altLang="es-CO" sz="2000"/>
          </a:p>
          <a:p>
            <a:pPr algn="l" eaLnBrk="1" hangingPunct="1"/>
            <a:r>
              <a:rPr lang="es-ES" altLang="es-CO" sz="2000"/>
              <a:t> b) </a:t>
            </a:r>
            <a:r>
              <a:rPr lang="es-ES_tradnl" altLang="es-CO" sz="2000"/>
              <a:t>D</a:t>
            </a:r>
            <a:r>
              <a:rPr lang="es-ES" altLang="es-CO" sz="2000"/>
              <a:t>erecho </a:t>
            </a:r>
            <a:r>
              <a:rPr lang="es-ES_tradnl" altLang="es-CO" sz="2000"/>
              <a:t>del </a:t>
            </a:r>
            <a:r>
              <a:rPr lang="es-ES" altLang="es-CO" sz="2000"/>
              <a:t> sancionado de demostrar</a:t>
            </a:r>
            <a:r>
              <a:rPr lang="es-ES_tradnl" altLang="es-CO" sz="2000"/>
              <a:t> </a:t>
            </a:r>
            <a:r>
              <a:rPr lang="es-ES" altLang="es-CO" sz="2000"/>
              <a:t>las eximentes que, como la fuerza mayor o el caso fortuito, descartan la culpa en el cumplimiento</a:t>
            </a:r>
            <a:r>
              <a:rPr lang="es-ES_tradnl" altLang="es-CO" sz="2000"/>
              <a:t> </a:t>
            </a:r>
            <a:r>
              <a:rPr lang="es-ES" altLang="es-CO" sz="2000"/>
              <a:t>de los deberes tributarios. </a:t>
            </a:r>
            <a:endParaRPr lang="es-ES_tradnl" altLang="es-CO" sz="2000"/>
          </a:p>
          <a:p>
            <a:pPr algn="l" eaLnBrk="1" hangingPunct="1"/>
            <a:r>
              <a:rPr lang="es-ES" altLang="es-CO" sz="2000"/>
              <a:t>c) En los casos </a:t>
            </a:r>
            <a:r>
              <a:rPr lang="es-ES_tradnl" altLang="es-CO" sz="2000"/>
              <a:t>de auto liquidación de </a:t>
            </a:r>
            <a:r>
              <a:rPr lang="es-ES" altLang="es-CO" sz="2000"/>
              <a:t>sanciones por corrección de inexactitudes o por extemporaneidad, presentar descargos para demostrar que su conducta no ha sido culpable, demostrada una de</a:t>
            </a:r>
            <a:r>
              <a:rPr lang="es-ES_tradnl" altLang="es-CO" sz="2000"/>
              <a:t> </a:t>
            </a:r>
            <a:r>
              <a:rPr lang="es-ES" altLang="es-CO" sz="2000"/>
              <a:t>tales eximentes, la administración debe excluir la aplicación de la correspondiente sanción.</a:t>
            </a:r>
            <a:r>
              <a:rPr lang="es-ES_tradnl" altLang="es-CO" sz="2000"/>
              <a:t> </a:t>
            </a:r>
            <a:r>
              <a:rPr lang="es-ES" altLang="es-CO" sz="2000"/>
              <a:t>Bajo esta interpretación, las referidas normas serán declaradas exequibles </a:t>
            </a:r>
          </a:p>
        </p:txBody>
      </p:sp>
    </p:spTree>
    <p:extLst>
      <p:ext uri="{BB962C8B-B14F-4D97-AF65-F5344CB8AC3E}">
        <p14:creationId xmlns:p14="http://schemas.microsoft.com/office/powerpoint/2010/main" val="68022499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7313" y="647700"/>
            <a:ext cx="6643687"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732" name="3 Marcador de pie de página"/>
          <p:cNvSpPr>
            <a:spLocks noGrp="1"/>
          </p:cNvSpPr>
          <p:nvPr>
            <p:ph type="ftr" sz="quarter" idx="11"/>
          </p:nvPr>
        </p:nvSpPr>
        <p:spPr/>
        <p:txBody>
          <a:bodyPr/>
          <a:lstStyle/>
          <a:p>
            <a:pPr>
              <a:defRPr/>
            </a:pPr>
            <a:r>
              <a:rPr lang="es-ES" smtClean="0"/>
              <a:t>HECTOR RUEDA T - 2016</a:t>
            </a:r>
            <a:endParaRPr lang="es-ES"/>
          </a:p>
        </p:txBody>
      </p:sp>
      <p:sp>
        <p:nvSpPr>
          <p:cNvPr id="73731" name="2 Marcador de número de diapositiva"/>
          <p:cNvSpPr>
            <a:spLocks noGrp="1"/>
          </p:cNvSpPr>
          <p:nvPr>
            <p:ph type="sldNum" sz="quarter" idx="12"/>
          </p:nvPr>
        </p:nvSpPr>
        <p:spPr/>
        <p:txBody>
          <a:bodyPr/>
          <a:lstStyle/>
          <a:p>
            <a:pPr>
              <a:defRPr/>
            </a:pPr>
            <a:fld id="{F6DF411C-FD81-49CC-B8EA-9C5B6D2FFC44}" type="slidenum">
              <a:rPr lang="es-ES"/>
              <a:pPr>
                <a:defRPr/>
              </a:pPr>
              <a:t>11</a:t>
            </a:fld>
            <a:endParaRPr lang="es-ES"/>
          </a:p>
        </p:txBody>
      </p:sp>
    </p:spTree>
    <p:extLst>
      <p:ext uri="{BB962C8B-B14F-4D97-AF65-F5344CB8AC3E}">
        <p14:creationId xmlns:p14="http://schemas.microsoft.com/office/powerpoint/2010/main" val="416288807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503238" y="4983163"/>
            <a:ext cx="8183562" cy="1052512"/>
          </a:xfrm>
        </p:spPr>
        <p:txBody>
          <a:bodyPr/>
          <a:lstStyle/>
          <a:p>
            <a:pPr algn="ctr" fontAlgn="auto">
              <a:spcAft>
                <a:spcPts val="0"/>
              </a:spcAft>
              <a:defRPr/>
            </a:pPr>
            <a:r>
              <a:rPr lang="es-CO" sz="3200" smtClean="0">
                <a:solidFill>
                  <a:schemeClr val="accent1">
                    <a:tint val="88000"/>
                    <a:satMod val="150000"/>
                  </a:schemeClr>
                </a:solidFill>
              </a:rPr>
              <a:t>Sanciones por no Declarar</a:t>
            </a:r>
            <a:endParaRPr lang="es-ES" sz="3200" smtClean="0">
              <a:solidFill>
                <a:schemeClr val="accent1">
                  <a:tint val="88000"/>
                  <a:satMod val="150000"/>
                </a:schemeClr>
              </a:solidFill>
            </a:endParaRPr>
          </a:p>
        </p:txBody>
      </p:sp>
      <p:sp>
        <p:nvSpPr>
          <p:cNvPr id="30723" name="Rectangle 4"/>
          <p:cNvSpPr>
            <a:spLocks noGrp="1" noChangeArrowheads="1"/>
          </p:cNvSpPr>
          <p:nvPr>
            <p:ph idx="1"/>
          </p:nvPr>
        </p:nvSpPr>
        <p:spPr>
          <a:xfrm>
            <a:off x="457200" y="1700213"/>
            <a:ext cx="8077200" cy="4495800"/>
          </a:xfrm>
        </p:spPr>
        <p:txBody>
          <a:bodyPr/>
          <a:lstStyle/>
          <a:p>
            <a:r>
              <a:rPr lang="es-CO" altLang="es-CO" sz="2400" smtClean="0"/>
              <a:t>RENTA, la sanción será el 20% del valor de las consignaciones bancarios o ingresos brutos, determinados por la administración, del periodo en el que se incurrió en la hecho sancionable, o el 20 % de los ingresos brutos que figuren en la última declaración.</a:t>
            </a:r>
          </a:p>
          <a:p>
            <a:r>
              <a:rPr lang="es-CO" altLang="es-CO" sz="2400" smtClean="0"/>
              <a:t>IVA. 10% de las consignaciones bancarias, o de los ingresos brutos del periodo, o de los ingresos brutos que figuren en la última declaración.</a:t>
            </a:r>
            <a:endParaRPr lang="es-ES" altLang="es-CO" sz="2400" smtClean="0"/>
          </a:p>
        </p:txBody>
      </p:sp>
      <p:sp>
        <p:nvSpPr>
          <p:cNvPr id="74757"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74756" name="3 Marcador de número de diapositiva"/>
          <p:cNvSpPr>
            <a:spLocks noGrp="1"/>
          </p:cNvSpPr>
          <p:nvPr>
            <p:ph type="sldNum" sz="quarter" idx="12"/>
          </p:nvPr>
        </p:nvSpPr>
        <p:spPr/>
        <p:txBody>
          <a:bodyPr/>
          <a:lstStyle/>
          <a:p>
            <a:pPr>
              <a:defRPr/>
            </a:pPr>
            <a:fld id="{ECF57537-CB29-4B2E-A59C-06DB25EAF4D5}" type="slidenum">
              <a:rPr lang="es-ES"/>
              <a:pPr>
                <a:defRPr/>
              </a:pPr>
              <a:t>12</a:t>
            </a:fld>
            <a:endParaRPr lang="es-ES"/>
          </a:p>
        </p:txBody>
      </p:sp>
    </p:spTree>
    <p:extLst>
      <p:ext uri="{BB962C8B-B14F-4D97-AF65-F5344CB8AC3E}">
        <p14:creationId xmlns:p14="http://schemas.microsoft.com/office/powerpoint/2010/main" val="272258475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503238" y="4983163"/>
            <a:ext cx="8183562" cy="1052512"/>
          </a:xfrm>
        </p:spPr>
        <p:txBody>
          <a:bodyPr/>
          <a:lstStyle/>
          <a:p>
            <a:pPr algn="ctr" fontAlgn="auto">
              <a:spcAft>
                <a:spcPts val="0"/>
              </a:spcAft>
              <a:defRPr/>
            </a:pPr>
            <a:r>
              <a:rPr lang="es-CO" sz="3200" smtClean="0">
                <a:solidFill>
                  <a:schemeClr val="accent1">
                    <a:tint val="88000"/>
                    <a:satMod val="150000"/>
                  </a:schemeClr>
                </a:solidFill>
              </a:rPr>
              <a:t>Sanción por no Declarar</a:t>
            </a:r>
            <a:endParaRPr lang="es-ES" sz="3200" smtClean="0">
              <a:solidFill>
                <a:schemeClr val="accent1">
                  <a:tint val="88000"/>
                  <a:satMod val="150000"/>
                </a:schemeClr>
              </a:solidFill>
            </a:endParaRPr>
          </a:p>
        </p:txBody>
      </p:sp>
      <p:sp>
        <p:nvSpPr>
          <p:cNvPr id="31747" name="Rectangle 4"/>
          <p:cNvSpPr>
            <a:spLocks noGrp="1" noChangeArrowheads="1"/>
          </p:cNvSpPr>
          <p:nvPr>
            <p:ph idx="1"/>
          </p:nvPr>
        </p:nvSpPr>
        <p:spPr>
          <a:xfrm>
            <a:off x="457200" y="1773238"/>
            <a:ext cx="8077200" cy="4495800"/>
          </a:xfrm>
        </p:spPr>
        <p:txBody>
          <a:bodyPr/>
          <a:lstStyle/>
          <a:p>
            <a:pPr>
              <a:lnSpc>
                <a:spcPct val="105000"/>
              </a:lnSpc>
            </a:pPr>
            <a:r>
              <a:rPr lang="es-CO" altLang="es-CO" sz="2400" smtClean="0"/>
              <a:t>Retención en la fuente, 10% de los cheques girados o costos y gastos, o el 100% de las retenciones que figuren en la última declaración.</a:t>
            </a:r>
          </a:p>
          <a:p>
            <a:pPr>
              <a:lnSpc>
                <a:spcPct val="105000"/>
              </a:lnSpc>
            </a:pPr>
            <a:r>
              <a:rPr lang="es-CO" altLang="es-CO" sz="2400" smtClean="0"/>
              <a:t>Timbre, cinco veces el impuesto que ha debido pagarse.</a:t>
            </a:r>
          </a:p>
          <a:p>
            <a:pPr>
              <a:lnSpc>
                <a:spcPct val="105000"/>
              </a:lnSpc>
            </a:pPr>
            <a:r>
              <a:rPr lang="es-CO" altLang="es-CO" sz="2400" smtClean="0"/>
              <a:t>NOTA: EN TODOS LOS CASOS SE APLICA EL MONTO SUPERIOR. </a:t>
            </a:r>
          </a:p>
          <a:p>
            <a:pPr>
              <a:lnSpc>
                <a:spcPct val="105000"/>
              </a:lnSpc>
            </a:pPr>
            <a:r>
              <a:rPr lang="es-CO" altLang="es-CO" sz="2400" smtClean="0"/>
              <a:t>Sanción se reduce al 10% si el contribuyente en el término para interponer el recurso de reconsideración presenta la declaración.</a:t>
            </a:r>
            <a:endParaRPr lang="es-ES" altLang="es-CO" sz="2400" smtClean="0"/>
          </a:p>
        </p:txBody>
      </p:sp>
      <p:sp>
        <p:nvSpPr>
          <p:cNvPr id="75781"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75780" name="3 Marcador de número de diapositiva"/>
          <p:cNvSpPr>
            <a:spLocks noGrp="1"/>
          </p:cNvSpPr>
          <p:nvPr>
            <p:ph type="sldNum" sz="quarter" idx="12"/>
          </p:nvPr>
        </p:nvSpPr>
        <p:spPr/>
        <p:txBody>
          <a:bodyPr/>
          <a:lstStyle/>
          <a:p>
            <a:pPr>
              <a:defRPr/>
            </a:pPr>
            <a:fld id="{BC6345E0-1B3B-4067-8A9C-8322DF3EC54A}" type="slidenum">
              <a:rPr lang="es-ES"/>
              <a:pPr>
                <a:defRPr/>
              </a:pPr>
              <a:t>13</a:t>
            </a:fld>
            <a:endParaRPr lang="es-ES"/>
          </a:p>
        </p:txBody>
      </p:sp>
    </p:spTree>
    <p:extLst>
      <p:ext uri="{BB962C8B-B14F-4D97-AF65-F5344CB8AC3E}">
        <p14:creationId xmlns:p14="http://schemas.microsoft.com/office/powerpoint/2010/main" val="357057681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503238" y="4983163"/>
            <a:ext cx="8183562" cy="1052512"/>
          </a:xfrm>
        </p:spPr>
        <p:txBody>
          <a:bodyPr>
            <a:normAutofit fontScale="90000"/>
          </a:bodyPr>
          <a:lstStyle/>
          <a:p>
            <a:pPr algn="ctr" fontAlgn="auto">
              <a:spcAft>
                <a:spcPts val="0"/>
              </a:spcAft>
              <a:defRPr/>
            </a:pPr>
            <a:r>
              <a:rPr lang="es-CO" sz="3200" smtClean="0">
                <a:solidFill>
                  <a:schemeClr val="accent1">
                    <a:tint val="88000"/>
                    <a:satMod val="150000"/>
                  </a:schemeClr>
                </a:solidFill>
              </a:rPr>
              <a:t>Sanciones relativas a las declaraciones</a:t>
            </a:r>
            <a:endParaRPr lang="es-ES" sz="3200" smtClean="0">
              <a:solidFill>
                <a:schemeClr val="accent1">
                  <a:tint val="88000"/>
                  <a:satMod val="150000"/>
                </a:schemeClr>
              </a:solidFill>
            </a:endParaRPr>
          </a:p>
        </p:txBody>
      </p:sp>
      <p:sp>
        <p:nvSpPr>
          <p:cNvPr id="77827" name="Rectangle 4"/>
          <p:cNvSpPr>
            <a:spLocks noGrp="1" noChangeArrowheads="1"/>
          </p:cNvSpPr>
          <p:nvPr>
            <p:ph idx="1"/>
          </p:nvPr>
        </p:nvSpPr>
        <p:spPr>
          <a:xfrm>
            <a:off x="457200" y="692696"/>
            <a:ext cx="8077200" cy="4495800"/>
          </a:xfrm>
        </p:spPr>
        <p:txBody>
          <a:bodyPr>
            <a:normAutofit fontScale="92500"/>
          </a:bodyPr>
          <a:lstStyle/>
          <a:p>
            <a:pPr marL="265176" indent="-265176" fontAlgn="auto">
              <a:lnSpc>
                <a:spcPct val="105000"/>
              </a:lnSpc>
              <a:spcAft>
                <a:spcPts val="0"/>
              </a:spcAft>
              <a:buFont typeface="Wingdings 2"/>
              <a:buChar char=""/>
              <a:defRPr/>
            </a:pPr>
            <a:r>
              <a:rPr lang="es-CO" dirty="0" smtClean="0"/>
              <a:t>Sanción por corrección, Procede en los casos de corrección de las declaraciones tributarias.</a:t>
            </a:r>
          </a:p>
          <a:p>
            <a:pPr marL="265176" indent="-265176" fontAlgn="auto">
              <a:lnSpc>
                <a:spcPct val="105000"/>
              </a:lnSpc>
              <a:spcAft>
                <a:spcPts val="0"/>
              </a:spcAft>
              <a:buFont typeface="Wingdings 2"/>
              <a:buChar char=""/>
              <a:defRPr/>
            </a:pPr>
            <a:r>
              <a:rPr lang="es-CO" dirty="0" smtClean="0"/>
              <a:t>10% entre el mayor valor a pagar o del menor saldo a favor.</a:t>
            </a:r>
          </a:p>
          <a:p>
            <a:pPr marL="265176" indent="-265176" fontAlgn="auto">
              <a:lnSpc>
                <a:spcPct val="105000"/>
              </a:lnSpc>
              <a:spcAft>
                <a:spcPts val="0"/>
              </a:spcAft>
              <a:buFont typeface="Wingdings 2"/>
              <a:buChar char=""/>
              <a:defRPr/>
            </a:pPr>
            <a:r>
              <a:rPr lang="es-CO" dirty="0" smtClean="0"/>
              <a:t>20% si la corrección se hace después de notificado emplazamiento para corregir.</a:t>
            </a:r>
          </a:p>
          <a:p>
            <a:pPr marL="265176" indent="-265176" fontAlgn="auto">
              <a:lnSpc>
                <a:spcPct val="105000"/>
              </a:lnSpc>
              <a:spcAft>
                <a:spcPts val="0"/>
              </a:spcAft>
              <a:buFont typeface="Wingdings 2"/>
              <a:buChar char=""/>
              <a:defRPr/>
            </a:pPr>
            <a:r>
              <a:rPr lang="es-CO" dirty="0" smtClean="0"/>
              <a:t>Si la declaración inicial se presentó en forma extemporánea, al monto obtenido se le aumentará un 5% por cada mes o fracción.</a:t>
            </a:r>
            <a:endParaRPr lang="es-ES" dirty="0" smtClean="0"/>
          </a:p>
        </p:txBody>
      </p:sp>
      <p:sp>
        <p:nvSpPr>
          <p:cNvPr id="77829"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77828" name="3 Marcador de número de diapositiva"/>
          <p:cNvSpPr>
            <a:spLocks noGrp="1"/>
          </p:cNvSpPr>
          <p:nvPr>
            <p:ph type="sldNum" sz="quarter" idx="12"/>
          </p:nvPr>
        </p:nvSpPr>
        <p:spPr/>
        <p:txBody>
          <a:bodyPr/>
          <a:lstStyle/>
          <a:p>
            <a:pPr>
              <a:defRPr/>
            </a:pPr>
            <a:fld id="{A3F7A6BC-61C3-44D6-A893-D012950DDF46}" type="slidenum">
              <a:rPr lang="es-ES"/>
              <a:pPr>
                <a:defRPr/>
              </a:pPr>
              <a:t>14</a:t>
            </a:fld>
            <a:endParaRPr lang="es-ES"/>
          </a:p>
        </p:txBody>
      </p:sp>
    </p:spTree>
    <p:extLst>
      <p:ext uri="{BB962C8B-B14F-4D97-AF65-F5344CB8AC3E}">
        <p14:creationId xmlns:p14="http://schemas.microsoft.com/office/powerpoint/2010/main" val="406473310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57200" y="333375"/>
            <a:ext cx="8077200" cy="914400"/>
          </a:xfrm>
        </p:spPr>
        <p:txBody>
          <a:bodyPr>
            <a:normAutofit fontScale="90000"/>
          </a:bodyPr>
          <a:lstStyle/>
          <a:p>
            <a:pPr algn="ctr" fontAlgn="auto">
              <a:spcAft>
                <a:spcPts val="0"/>
              </a:spcAft>
              <a:defRPr/>
            </a:pPr>
            <a:r>
              <a:rPr lang="es-CO" sz="3200" smtClean="0">
                <a:solidFill>
                  <a:schemeClr val="accent1">
                    <a:tint val="88000"/>
                    <a:satMod val="150000"/>
                  </a:schemeClr>
                </a:solidFill>
              </a:rPr>
              <a:t>Sanciones relativas a las declaraciones</a:t>
            </a:r>
            <a:endParaRPr lang="es-ES" sz="3200" smtClean="0">
              <a:solidFill>
                <a:schemeClr val="accent1">
                  <a:tint val="88000"/>
                  <a:satMod val="150000"/>
                </a:schemeClr>
              </a:solidFill>
            </a:endParaRPr>
          </a:p>
        </p:txBody>
      </p:sp>
      <p:sp>
        <p:nvSpPr>
          <p:cNvPr id="35843" name="Rectangle 4"/>
          <p:cNvSpPr>
            <a:spLocks noGrp="1" noChangeArrowheads="1"/>
          </p:cNvSpPr>
          <p:nvPr>
            <p:ph idx="1"/>
          </p:nvPr>
        </p:nvSpPr>
        <p:spPr>
          <a:xfrm>
            <a:off x="457200" y="1700213"/>
            <a:ext cx="8077200" cy="4495800"/>
          </a:xfrm>
        </p:spPr>
        <p:txBody>
          <a:bodyPr/>
          <a:lstStyle/>
          <a:p>
            <a:pPr>
              <a:lnSpc>
                <a:spcPct val="105000"/>
              </a:lnSpc>
            </a:pPr>
            <a:r>
              <a:rPr lang="es-CO" altLang="es-CO" sz="2000" smtClean="0"/>
              <a:t>Sanción por uso fraudulento de cédulas, de personas fallecidas o inexistentes, constituye fraude procesal. </a:t>
            </a:r>
          </a:p>
          <a:p>
            <a:pPr>
              <a:lnSpc>
                <a:spcPct val="105000"/>
              </a:lnSpc>
            </a:pPr>
            <a:r>
              <a:rPr lang="es-CO" altLang="es-CO" sz="2000" smtClean="0"/>
              <a:t>Cuando las cédulas informadas correspondan a cédulas no informadas, se desconocerán los costos, deducciones, descuentos y pasivos. Salvo que se pruebe que la transacción se haya realizado antes del fallecimiento del beneficiario del pago, o acreedor.</a:t>
            </a:r>
          </a:p>
          <a:p>
            <a:pPr>
              <a:lnSpc>
                <a:spcPct val="105000"/>
              </a:lnSpc>
            </a:pPr>
            <a:r>
              <a:rPr lang="es-CO" altLang="es-CO" sz="2000" smtClean="0"/>
              <a:t>Sanción por no informar la dirección, en los formularios ya no se exige la información.</a:t>
            </a:r>
          </a:p>
          <a:p>
            <a:pPr>
              <a:lnSpc>
                <a:spcPct val="105000"/>
              </a:lnSpc>
            </a:pPr>
            <a:r>
              <a:rPr lang="es-CO" altLang="es-CO" sz="2000" smtClean="0"/>
              <a:t>Sanción por no informar la actividad económica, la cual se corrige sin sanción alguna.</a:t>
            </a:r>
            <a:endParaRPr lang="es-ES" altLang="es-CO" sz="2000" smtClean="0"/>
          </a:p>
        </p:txBody>
      </p:sp>
      <p:sp>
        <p:nvSpPr>
          <p:cNvPr id="79877"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79876" name="3 Marcador de número de diapositiva"/>
          <p:cNvSpPr>
            <a:spLocks noGrp="1"/>
          </p:cNvSpPr>
          <p:nvPr>
            <p:ph type="sldNum" sz="quarter" idx="12"/>
          </p:nvPr>
        </p:nvSpPr>
        <p:spPr/>
        <p:txBody>
          <a:bodyPr/>
          <a:lstStyle/>
          <a:p>
            <a:pPr>
              <a:defRPr/>
            </a:pPr>
            <a:fld id="{EBE15D1A-4EEF-4E12-BABD-C841EEE0D0F7}" type="slidenum">
              <a:rPr lang="es-ES"/>
              <a:pPr>
                <a:defRPr/>
              </a:pPr>
              <a:t>15</a:t>
            </a:fld>
            <a:endParaRPr lang="es-ES"/>
          </a:p>
        </p:txBody>
      </p:sp>
    </p:spTree>
    <p:extLst>
      <p:ext uri="{BB962C8B-B14F-4D97-AF65-F5344CB8AC3E}">
        <p14:creationId xmlns:p14="http://schemas.microsoft.com/office/powerpoint/2010/main" val="4114375233"/>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9050"/>
            <a:ext cx="8001000" cy="689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948" name="3 Marcador de pie de página"/>
          <p:cNvSpPr>
            <a:spLocks noGrp="1"/>
          </p:cNvSpPr>
          <p:nvPr>
            <p:ph type="ftr" sz="quarter" idx="11"/>
          </p:nvPr>
        </p:nvSpPr>
        <p:spPr/>
        <p:txBody>
          <a:bodyPr/>
          <a:lstStyle/>
          <a:p>
            <a:pPr>
              <a:defRPr/>
            </a:pPr>
            <a:r>
              <a:rPr lang="es-ES" smtClean="0"/>
              <a:t>HECTOR RUEDA T - 2016</a:t>
            </a:r>
            <a:endParaRPr lang="es-ES"/>
          </a:p>
        </p:txBody>
      </p:sp>
      <p:sp>
        <p:nvSpPr>
          <p:cNvPr id="82947" name="2 Marcador de número de diapositiva"/>
          <p:cNvSpPr>
            <a:spLocks noGrp="1"/>
          </p:cNvSpPr>
          <p:nvPr>
            <p:ph type="sldNum" sz="quarter" idx="12"/>
          </p:nvPr>
        </p:nvSpPr>
        <p:spPr/>
        <p:txBody>
          <a:bodyPr/>
          <a:lstStyle/>
          <a:p>
            <a:pPr>
              <a:defRPr/>
            </a:pPr>
            <a:fld id="{4D2FF29C-1AD7-4D2C-A2C4-D18C51C85C5A}" type="slidenum">
              <a:rPr lang="es-ES"/>
              <a:pPr>
                <a:defRPr/>
              </a:pPr>
              <a:t>16</a:t>
            </a:fld>
            <a:endParaRPr lang="es-ES"/>
          </a:p>
        </p:txBody>
      </p:sp>
    </p:spTree>
    <p:extLst>
      <p:ext uri="{BB962C8B-B14F-4D97-AF65-F5344CB8AC3E}">
        <p14:creationId xmlns:p14="http://schemas.microsoft.com/office/powerpoint/2010/main" val="387201836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457200" y="333375"/>
            <a:ext cx="8077200" cy="914400"/>
          </a:xfrm>
        </p:spPr>
        <p:txBody>
          <a:bodyPr>
            <a:normAutofit fontScale="90000"/>
          </a:bodyPr>
          <a:lstStyle/>
          <a:p>
            <a:pPr algn="ctr" fontAlgn="auto">
              <a:spcAft>
                <a:spcPts val="0"/>
              </a:spcAft>
              <a:defRPr/>
            </a:pPr>
            <a:r>
              <a:rPr lang="es-CO" sz="2800" smtClean="0">
                <a:solidFill>
                  <a:schemeClr val="accent1">
                    <a:tint val="88000"/>
                    <a:satMod val="150000"/>
                  </a:schemeClr>
                </a:solidFill>
              </a:rPr>
              <a:t>Sanciones relativas a informaciones y expedición de facturas.</a:t>
            </a:r>
            <a:endParaRPr lang="es-ES" sz="2800" smtClean="0">
              <a:solidFill>
                <a:schemeClr val="accent1">
                  <a:tint val="88000"/>
                  <a:satMod val="150000"/>
                </a:schemeClr>
              </a:solidFill>
            </a:endParaRPr>
          </a:p>
        </p:txBody>
      </p:sp>
      <p:sp>
        <p:nvSpPr>
          <p:cNvPr id="40963" name="Rectangle 4"/>
          <p:cNvSpPr>
            <a:spLocks noGrp="1" noChangeArrowheads="1"/>
          </p:cNvSpPr>
          <p:nvPr>
            <p:ph idx="1"/>
          </p:nvPr>
        </p:nvSpPr>
        <p:spPr>
          <a:xfrm>
            <a:off x="655638" y="1247775"/>
            <a:ext cx="8183562" cy="4187825"/>
          </a:xfrm>
        </p:spPr>
        <p:txBody>
          <a:bodyPr/>
          <a:lstStyle/>
          <a:p>
            <a:r>
              <a:rPr lang="es-CO" altLang="es-CO" smtClean="0"/>
              <a:t>Sanción por no enviar información.</a:t>
            </a:r>
          </a:p>
          <a:p>
            <a:r>
              <a:rPr lang="es-CO" altLang="es-CO" smtClean="0"/>
              <a:t>Sanción por expedir facturas sin requisitos.</a:t>
            </a:r>
          </a:p>
          <a:p>
            <a:r>
              <a:rPr lang="es-CO" altLang="es-CO" smtClean="0"/>
              <a:t>Sanción por no facturar.</a:t>
            </a:r>
          </a:p>
          <a:p>
            <a:r>
              <a:rPr lang="es-CO" altLang="es-CO" smtClean="0"/>
              <a:t>Constancia de la no expedición de factura sin el lleno de los requisitos.</a:t>
            </a:r>
            <a:endParaRPr lang="es-ES" altLang="es-CO" smtClean="0"/>
          </a:p>
        </p:txBody>
      </p:sp>
      <p:sp>
        <p:nvSpPr>
          <p:cNvPr id="84997"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84996" name="3 Marcador de número de diapositiva"/>
          <p:cNvSpPr>
            <a:spLocks noGrp="1"/>
          </p:cNvSpPr>
          <p:nvPr>
            <p:ph type="sldNum" sz="quarter" idx="12"/>
          </p:nvPr>
        </p:nvSpPr>
        <p:spPr/>
        <p:txBody>
          <a:bodyPr/>
          <a:lstStyle/>
          <a:p>
            <a:pPr>
              <a:defRPr/>
            </a:pPr>
            <a:fld id="{161E3E98-4D95-4D9B-850C-D0D43B5A9441}" type="slidenum">
              <a:rPr lang="es-ES"/>
              <a:pPr>
                <a:defRPr/>
              </a:pPr>
              <a:t>17</a:t>
            </a:fld>
            <a:endParaRPr lang="es-ES"/>
          </a:p>
        </p:txBody>
      </p:sp>
    </p:spTree>
    <p:extLst>
      <p:ext uri="{BB962C8B-B14F-4D97-AF65-F5344CB8AC3E}">
        <p14:creationId xmlns:p14="http://schemas.microsoft.com/office/powerpoint/2010/main" val="3198909675"/>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1 Título"/>
          <p:cNvSpPr>
            <a:spLocks noGrp="1"/>
          </p:cNvSpPr>
          <p:nvPr>
            <p:ph type="title"/>
          </p:nvPr>
        </p:nvSpPr>
        <p:spPr>
          <a:xfrm>
            <a:off x="1000125" y="2500313"/>
            <a:ext cx="7793038" cy="1500187"/>
          </a:xfrm>
        </p:spPr>
        <p:txBody>
          <a:bodyPr/>
          <a:lstStyle/>
          <a:p>
            <a:pPr algn="ctr" fontAlgn="auto">
              <a:spcAft>
                <a:spcPts val="0"/>
              </a:spcAft>
              <a:defRPr/>
            </a:pPr>
            <a:r>
              <a:rPr lang="es-ES" smtClean="0">
                <a:solidFill>
                  <a:schemeClr val="accent1">
                    <a:tint val="88000"/>
                    <a:satMod val="150000"/>
                  </a:schemeClr>
                </a:solidFill>
              </a:rPr>
              <a:t>PROCEDIMIENTO TRIBUTARIO</a:t>
            </a:r>
          </a:p>
        </p:txBody>
      </p:sp>
      <p:sp>
        <p:nvSpPr>
          <p:cNvPr id="95236" name="3 Marcador de pie de página"/>
          <p:cNvSpPr>
            <a:spLocks noGrp="1"/>
          </p:cNvSpPr>
          <p:nvPr>
            <p:ph type="ftr" sz="quarter" idx="11"/>
          </p:nvPr>
        </p:nvSpPr>
        <p:spPr/>
        <p:txBody>
          <a:bodyPr/>
          <a:lstStyle/>
          <a:p>
            <a:pPr>
              <a:defRPr/>
            </a:pPr>
            <a:r>
              <a:rPr lang="es-ES" smtClean="0"/>
              <a:t>HECTOR RUEDA T - 2016</a:t>
            </a:r>
            <a:endParaRPr lang="es-ES"/>
          </a:p>
        </p:txBody>
      </p:sp>
      <p:sp>
        <p:nvSpPr>
          <p:cNvPr id="95235" name="2 Marcador de número de diapositiva"/>
          <p:cNvSpPr>
            <a:spLocks noGrp="1"/>
          </p:cNvSpPr>
          <p:nvPr>
            <p:ph type="sldNum" sz="quarter" idx="12"/>
          </p:nvPr>
        </p:nvSpPr>
        <p:spPr/>
        <p:txBody>
          <a:bodyPr/>
          <a:lstStyle/>
          <a:p>
            <a:pPr>
              <a:defRPr/>
            </a:pPr>
            <a:fld id="{EB9AC65F-A8F0-44B0-869D-E9EAC7EC487F}" type="slidenum">
              <a:rPr lang="es-ES"/>
              <a:pPr>
                <a:defRPr/>
              </a:pPr>
              <a:t>18</a:t>
            </a:fld>
            <a:endParaRPr lang="es-ES"/>
          </a:p>
        </p:txBody>
      </p:sp>
    </p:spTree>
    <p:extLst>
      <p:ext uri="{BB962C8B-B14F-4D97-AF65-F5344CB8AC3E}">
        <p14:creationId xmlns:p14="http://schemas.microsoft.com/office/powerpoint/2010/main" val="2728795997"/>
      </p:ext>
    </p:extLst>
  </p:cSld>
  <p:clrMapOvr>
    <a:masterClrMapping/>
  </p:clrMapOvr>
  <p:transition spd="slow">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Rectangle 2"/>
          <p:cNvSpPr>
            <a:spLocks noGrp="1" noChangeArrowheads="1"/>
          </p:cNvSpPr>
          <p:nvPr>
            <p:ph type="title"/>
          </p:nvPr>
        </p:nvSpPr>
        <p:spPr>
          <a:xfrm>
            <a:off x="1300163" y="428625"/>
            <a:ext cx="7272337" cy="714375"/>
          </a:xfrm>
        </p:spPr>
        <p:txBody>
          <a:bodyPr>
            <a:normAutofit fontScale="90000"/>
          </a:bodyPr>
          <a:lstStyle/>
          <a:p>
            <a:pPr fontAlgn="auto">
              <a:spcAft>
                <a:spcPts val="0"/>
              </a:spcAft>
              <a:defRPr/>
            </a:pPr>
            <a:r>
              <a:rPr lang="es-ES_tradnl" sz="2400" smtClean="0">
                <a:solidFill>
                  <a:schemeClr val="accent1">
                    <a:tint val="88000"/>
                    <a:satMod val="150000"/>
                  </a:schemeClr>
                </a:solidFill>
              </a:rPr>
              <a:t>ETAPAS DEL PROCEDIMIENTO TRIBUTARIO</a:t>
            </a:r>
            <a:endParaRPr lang="es-ES" sz="2400" smtClean="0">
              <a:solidFill>
                <a:schemeClr val="accent1">
                  <a:tint val="88000"/>
                  <a:satMod val="150000"/>
                </a:schemeClr>
              </a:solidFill>
            </a:endParaRPr>
          </a:p>
        </p:txBody>
      </p:sp>
      <p:sp>
        <p:nvSpPr>
          <p:cNvPr id="52227" name="Rectangle 3"/>
          <p:cNvSpPr>
            <a:spLocks noGrp="1" noChangeArrowheads="1"/>
          </p:cNvSpPr>
          <p:nvPr>
            <p:ph idx="1"/>
          </p:nvPr>
        </p:nvSpPr>
        <p:spPr>
          <a:xfrm>
            <a:off x="685800" y="1700213"/>
            <a:ext cx="8458200" cy="4395787"/>
          </a:xfrm>
        </p:spPr>
        <p:txBody>
          <a:bodyPr/>
          <a:lstStyle/>
          <a:p>
            <a:endParaRPr lang="es-ES_tradnl" altLang="es-CO" sz="3000" smtClean="0"/>
          </a:p>
          <a:p>
            <a:r>
              <a:rPr lang="es-ES_tradnl" altLang="es-CO" sz="3000" smtClean="0"/>
              <a:t>DECLARACION</a:t>
            </a:r>
          </a:p>
          <a:p>
            <a:r>
              <a:rPr lang="es-ES_tradnl" altLang="es-CO" sz="3000" smtClean="0"/>
              <a:t>DETERMINACION OFICIAL :  Investigación</a:t>
            </a:r>
          </a:p>
          <a:p>
            <a:r>
              <a:rPr lang="es-ES_tradnl" altLang="es-CO" sz="3000" smtClean="0"/>
              <a:t>LIQUIDACION OFICIAL</a:t>
            </a:r>
          </a:p>
          <a:p>
            <a:endParaRPr lang="es-ES_tradnl" altLang="es-CO" sz="3000" smtClean="0"/>
          </a:p>
          <a:p>
            <a:r>
              <a:rPr lang="es-ES_tradnl" altLang="es-CO" sz="3000" smtClean="0"/>
              <a:t>DISCUSION O		*Vía Gubernativa</a:t>
            </a:r>
          </a:p>
          <a:p>
            <a:pPr>
              <a:buFontTx/>
              <a:buNone/>
            </a:pPr>
            <a:r>
              <a:rPr lang="es-ES_tradnl" altLang="es-CO" sz="3000" smtClean="0"/>
              <a:t>	RECURSOS			*Vía Jurisdiccional</a:t>
            </a:r>
          </a:p>
          <a:p>
            <a:endParaRPr lang="es-ES" altLang="es-CO" sz="3000" smtClean="0"/>
          </a:p>
        </p:txBody>
      </p:sp>
      <p:sp>
        <p:nvSpPr>
          <p:cNvPr id="97286" name="5 Marcador de pie de página"/>
          <p:cNvSpPr>
            <a:spLocks noGrp="1"/>
          </p:cNvSpPr>
          <p:nvPr>
            <p:ph type="ftr" sz="quarter" idx="11"/>
          </p:nvPr>
        </p:nvSpPr>
        <p:spPr/>
        <p:txBody>
          <a:bodyPr/>
          <a:lstStyle/>
          <a:p>
            <a:pPr>
              <a:defRPr/>
            </a:pPr>
            <a:r>
              <a:rPr lang="es-ES" smtClean="0"/>
              <a:t>HECTOR RUEDA T - 2016</a:t>
            </a:r>
            <a:endParaRPr lang="es-ES"/>
          </a:p>
        </p:txBody>
      </p:sp>
      <p:sp>
        <p:nvSpPr>
          <p:cNvPr id="97282" name="5 Marcador de número de diapositiva"/>
          <p:cNvSpPr>
            <a:spLocks noGrp="1"/>
          </p:cNvSpPr>
          <p:nvPr>
            <p:ph type="sldNum" sz="quarter" idx="12"/>
          </p:nvPr>
        </p:nvSpPr>
        <p:spPr/>
        <p:txBody>
          <a:bodyPr/>
          <a:lstStyle/>
          <a:p>
            <a:pPr>
              <a:defRPr/>
            </a:pPr>
            <a:fld id="{47E47F86-68DB-49AF-A929-8E1F42AF81A2}" type="slidenum">
              <a:rPr lang="es-ES"/>
              <a:pPr>
                <a:defRPr/>
              </a:pPr>
              <a:t>19</a:t>
            </a:fld>
            <a:endParaRPr lang="es-ES"/>
          </a:p>
        </p:txBody>
      </p:sp>
      <p:sp>
        <p:nvSpPr>
          <p:cNvPr id="52230" name="AutoShape 6"/>
          <p:cNvSpPr>
            <a:spLocks/>
          </p:cNvSpPr>
          <p:nvPr/>
        </p:nvSpPr>
        <p:spPr bwMode="auto">
          <a:xfrm>
            <a:off x="4572000" y="4365625"/>
            <a:ext cx="71438" cy="1223963"/>
          </a:xfrm>
          <a:prstGeom prst="leftBracket">
            <a:avLst>
              <a:gd name="adj" fmla="val 14277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AR" altLang="es-CO"/>
          </a:p>
        </p:txBody>
      </p:sp>
    </p:spTree>
    <p:extLst>
      <p:ext uri="{BB962C8B-B14F-4D97-AF65-F5344CB8AC3E}">
        <p14:creationId xmlns:p14="http://schemas.microsoft.com/office/powerpoint/2010/main" val="41633812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503238" y="4983163"/>
            <a:ext cx="8183562" cy="1052512"/>
          </a:xfrm>
        </p:spPr>
        <p:txBody>
          <a:bodyPr>
            <a:normAutofit/>
          </a:bodyPr>
          <a:lstStyle/>
          <a:p>
            <a:pPr algn="ctr" fontAlgn="auto">
              <a:spcAft>
                <a:spcPts val="0"/>
              </a:spcAft>
              <a:defRPr/>
            </a:pPr>
            <a:r>
              <a:rPr lang="es-CO" sz="3200" smtClean="0">
                <a:solidFill>
                  <a:schemeClr val="accent1">
                    <a:tint val="88000"/>
                    <a:satMod val="150000"/>
                  </a:schemeClr>
                </a:solidFill>
              </a:rPr>
              <a:t>Potestad Sancionatoria de la Administración</a:t>
            </a:r>
            <a:endParaRPr lang="es-ES" sz="3200" smtClean="0">
              <a:solidFill>
                <a:schemeClr val="accent1">
                  <a:tint val="88000"/>
                  <a:satMod val="150000"/>
                </a:schemeClr>
              </a:solidFill>
            </a:endParaRPr>
          </a:p>
        </p:txBody>
      </p:sp>
      <p:sp>
        <p:nvSpPr>
          <p:cNvPr id="63491" name="Rectangle 3"/>
          <p:cNvSpPr>
            <a:spLocks noGrp="1" noChangeArrowheads="1"/>
          </p:cNvSpPr>
          <p:nvPr>
            <p:ph idx="1"/>
          </p:nvPr>
        </p:nvSpPr>
        <p:spPr>
          <a:xfrm>
            <a:off x="503238" y="530225"/>
            <a:ext cx="8183562" cy="4187825"/>
          </a:xfrm>
        </p:spPr>
        <p:txBody>
          <a:bodyPr>
            <a:normAutofit/>
          </a:bodyPr>
          <a:lstStyle/>
          <a:p>
            <a:pPr marL="265176" indent="-265176" fontAlgn="auto">
              <a:lnSpc>
                <a:spcPct val="115000"/>
              </a:lnSpc>
              <a:spcAft>
                <a:spcPts val="0"/>
              </a:spcAft>
              <a:buFont typeface="Wingdings 2"/>
              <a:buChar char=""/>
              <a:defRPr/>
            </a:pPr>
            <a:r>
              <a:rPr lang="es-CO" sz="2400" smtClean="0"/>
              <a:t>Implícito en el artículo 29 de la C.P.</a:t>
            </a:r>
          </a:p>
          <a:p>
            <a:pPr marL="265176" indent="-265176" fontAlgn="auto">
              <a:lnSpc>
                <a:spcPct val="115000"/>
              </a:lnSpc>
              <a:spcAft>
                <a:spcPts val="0"/>
              </a:spcAft>
              <a:buFont typeface="Wingdings 2"/>
              <a:buChar char=""/>
              <a:defRPr/>
            </a:pPr>
            <a:r>
              <a:rPr lang="es-CO" sz="2400" smtClean="0"/>
              <a:t>Necesaria para el adecuado cumplimiento de las funciones de la administración.</a:t>
            </a:r>
          </a:p>
          <a:p>
            <a:pPr marL="265176" indent="-265176" fontAlgn="auto">
              <a:lnSpc>
                <a:spcPct val="115000"/>
              </a:lnSpc>
              <a:spcAft>
                <a:spcPts val="0"/>
              </a:spcAft>
              <a:buFont typeface="Wingdings 2"/>
              <a:buChar char=""/>
              <a:defRPr/>
            </a:pPr>
            <a:r>
              <a:rPr lang="es-CO" sz="2400" smtClean="0"/>
              <a:t>Constituye un complemento de la potestad de mando.</a:t>
            </a:r>
          </a:p>
          <a:p>
            <a:pPr marL="265176" indent="-265176" fontAlgn="auto">
              <a:lnSpc>
                <a:spcPct val="115000"/>
              </a:lnSpc>
              <a:spcAft>
                <a:spcPts val="0"/>
              </a:spcAft>
              <a:buFont typeface="Wingdings 2"/>
              <a:buChar char=""/>
              <a:defRPr/>
            </a:pPr>
            <a:r>
              <a:rPr lang="es-CO" sz="2400" smtClean="0"/>
              <a:t>En materia tributaria persigue el logar el recaudo de los tributos. La ley dota a la administración de instrumentos que permitan hacer exigible a los ciudadanos el cumplimiento de sus obligaciones con el Estado.</a:t>
            </a:r>
            <a:endParaRPr lang="es-ES" sz="2400" smtClean="0"/>
          </a:p>
        </p:txBody>
      </p:sp>
      <p:sp>
        <p:nvSpPr>
          <p:cNvPr id="63493"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63492" name="3 Marcador de número de diapositiva"/>
          <p:cNvSpPr>
            <a:spLocks noGrp="1"/>
          </p:cNvSpPr>
          <p:nvPr>
            <p:ph type="sldNum" sz="quarter" idx="12"/>
          </p:nvPr>
        </p:nvSpPr>
        <p:spPr/>
        <p:txBody>
          <a:bodyPr/>
          <a:lstStyle/>
          <a:p>
            <a:pPr>
              <a:defRPr/>
            </a:pPr>
            <a:fld id="{93A1A555-21C4-4433-B34F-B4650253D57F}" type="slidenum">
              <a:rPr lang="es-ES"/>
              <a:pPr>
                <a:defRPr/>
              </a:pPr>
              <a:t>2</a:t>
            </a:fld>
            <a:endParaRPr lang="es-ES"/>
          </a:p>
        </p:txBody>
      </p:sp>
    </p:spTree>
    <p:extLst>
      <p:ext uri="{BB962C8B-B14F-4D97-AF65-F5344CB8AC3E}">
        <p14:creationId xmlns:p14="http://schemas.microsoft.com/office/powerpoint/2010/main" val="1337492121"/>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idx="1"/>
          </p:nvPr>
        </p:nvSpPr>
        <p:spPr>
          <a:xfrm>
            <a:off x="762000" y="990600"/>
            <a:ext cx="7772400" cy="5562600"/>
          </a:xfrm>
        </p:spPr>
        <p:txBody>
          <a:bodyPr/>
          <a:lstStyle/>
          <a:p>
            <a:pPr lvl="4">
              <a:buFontTx/>
              <a:buNone/>
            </a:pPr>
            <a:r>
              <a:rPr lang="es-ES_tradnl" altLang="es-CO" sz="3000" smtClean="0"/>
              <a:t>			* Persuasivo</a:t>
            </a:r>
          </a:p>
          <a:p>
            <a:r>
              <a:rPr lang="es-ES_tradnl" altLang="es-CO" sz="3000" smtClean="0"/>
              <a:t>COBRO </a:t>
            </a:r>
          </a:p>
          <a:p>
            <a:pPr lvl="4">
              <a:buFontTx/>
              <a:buNone/>
            </a:pPr>
            <a:r>
              <a:rPr lang="es-ES_tradnl" altLang="es-CO" sz="3200" smtClean="0"/>
              <a:t>			* Coactivo</a:t>
            </a:r>
          </a:p>
          <a:p>
            <a:pPr>
              <a:buFontTx/>
              <a:buNone/>
            </a:pPr>
            <a:endParaRPr lang="es-ES_tradnl" altLang="es-CO" smtClean="0"/>
          </a:p>
          <a:p>
            <a:pPr>
              <a:buFontTx/>
              <a:buNone/>
            </a:pPr>
            <a:endParaRPr lang="es-ES_tradnl" altLang="es-CO" sz="3000" smtClean="0"/>
          </a:p>
          <a:p>
            <a:pPr>
              <a:buFontTx/>
              <a:buNone/>
            </a:pPr>
            <a:r>
              <a:rPr lang="es-ES_tradnl" altLang="es-CO" sz="3000" smtClean="0"/>
              <a:t>                                      * Devoluciones</a:t>
            </a:r>
          </a:p>
          <a:p>
            <a:r>
              <a:rPr lang="es-ES_tradnl" altLang="es-CO" sz="3000" smtClean="0"/>
              <a:t>OTROS </a:t>
            </a:r>
          </a:p>
          <a:p>
            <a:pPr>
              <a:buFontTx/>
              <a:buNone/>
            </a:pPr>
            <a:r>
              <a:rPr lang="es-ES_tradnl" altLang="es-CO" sz="3000" smtClean="0"/>
              <a:t>PROCESOS  </a:t>
            </a:r>
          </a:p>
          <a:p>
            <a:pPr>
              <a:buFontTx/>
              <a:buNone/>
            </a:pPr>
            <a:r>
              <a:rPr lang="es-ES_tradnl" altLang="es-CO" sz="3000" smtClean="0"/>
              <a:t>					  * Compensaciones</a:t>
            </a:r>
            <a:endParaRPr lang="es-ES" altLang="es-CO" sz="3000" smtClean="0"/>
          </a:p>
        </p:txBody>
      </p:sp>
      <p:sp>
        <p:nvSpPr>
          <p:cNvPr id="98310" name="5 Marcador de pie de página"/>
          <p:cNvSpPr>
            <a:spLocks noGrp="1"/>
          </p:cNvSpPr>
          <p:nvPr>
            <p:ph type="ftr" sz="quarter" idx="11"/>
          </p:nvPr>
        </p:nvSpPr>
        <p:spPr/>
        <p:txBody>
          <a:bodyPr/>
          <a:lstStyle/>
          <a:p>
            <a:pPr>
              <a:defRPr/>
            </a:pPr>
            <a:r>
              <a:rPr lang="es-ES" smtClean="0"/>
              <a:t>HECTOR RUEDA T - 2016</a:t>
            </a:r>
            <a:endParaRPr lang="es-ES"/>
          </a:p>
        </p:txBody>
      </p:sp>
      <p:sp>
        <p:nvSpPr>
          <p:cNvPr id="98306" name="5 Marcador de número de diapositiva"/>
          <p:cNvSpPr>
            <a:spLocks noGrp="1"/>
          </p:cNvSpPr>
          <p:nvPr>
            <p:ph type="sldNum" sz="quarter" idx="12"/>
          </p:nvPr>
        </p:nvSpPr>
        <p:spPr/>
        <p:txBody>
          <a:bodyPr/>
          <a:lstStyle/>
          <a:p>
            <a:pPr>
              <a:defRPr/>
            </a:pPr>
            <a:fld id="{C54042FF-106B-49F3-85BB-DF446EF13681}" type="slidenum">
              <a:rPr lang="es-ES"/>
              <a:pPr>
                <a:defRPr/>
              </a:pPr>
              <a:t>20</a:t>
            </a:fld>
            <a:endParaRPr lang="es-ES"/>
          </a:p>
        </p:txBody>
      </p:sp>
      <p:sp>
        <p:nvSpPr>
          <p:cNvPr id="53253" name="AutoShape 3"/>
          <p:cNvSpPr>
            <a:spLocks/>
          </p:cNvSpPr>
          <p:nvPr/>
        </p:nvSpPr>
        <p:spPr bwMode="auto">
          <a:xfrm>
            <a:off x="3200400" y="838200"/>
            <a:ext cx="685800" cy="1981200"/>
          </a:xfrm>
          <a:prstGeom prst="leftBrace">
            <a:avLst>
              <a:gd name="adj1" fmla="val 24074"/>
              <a:gd name="adj2" fmla="val 50000"/>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AR" altLang="es-CO"/>
          </a:p>
        </p:txBody>
      </p:sp>
      <p:sp>
        <p:nvSpPr>
          <p:cNvPr id="53254" name="AutoShape 4"/>
          <p:cNvSpPr>
            <a:spLocks/>
          </p:cNvSpPr>
          <p:nvPr/>
        </p:nvSpPr>
        <p:spPr bwMode="auto">
          <a:xfrm>
            <a:off x="3429000" y="3886200"/>
            <a:ext cx="685800" cy="1981200"/>
          </a:xfrm>
          <a:prstGeom prst="leftBrace">
            <a:avLst>
              <a:gd name="adj1" fmla="val 24074"/>
              <a:gd name="adj2" fmla="val 50000"/>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AR" altLang="es-CO"/>
          </a:p>
        </p:txBody>
      </p:sp>
    </p:spTree>
    <p:extLst>
      <p:ext uri="{BB962C8B-B14F-4D97-AF65-F5344CB8AC3E}">
        <p14:creationId xmlns:p14="http://schemas.microsoft.com/office/powerpoint/2010/main" val="39421369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xfrm>
            <a:off x="1114425" y="452438"/>
            <a:ext cx="7458075" cy="904875"/>
          </a:xfrm>
        </p:spPr>
        <p:txBody>
          <a:bodyPr>
            <a:normAutofit fontScale="90000"/>
          </a:bodyPr>
          <a:lstStyle/>
          <a:p>
            <a:pPr fontAlgn="auto">
              <a:spcAft>
                <a:spcPts val="0"/>
              </a:spcAft>
              <a:defRPr/>
            </a:pPr>
            <a:r>
              <a:rPr lang="es-ES_tradnl" sz="3200" smtClean="0">
                <a:solidFill>
                  <a:schemeClr val="accent1">
                    <a:tint val="88000"/>
                    <a:satMod val="150000"/>
                  </a:schemeClr>
                </a:solidFill>
              </a:rPr>
              <a:t>Normas de Procedimiento Tributario</a:t>
            </a:r>
            <a:endParaRPr lang="es-ES" sz="3200" smtClean="0">
              <a:solidFill>
                <a:schemeClr val="accent1">
                  <a:tint val="88000"/>
                  <a:satMod val="150000"/>
                </a:schemeClr>
              </a:solidFill>
            </a:endParaRPr>
          </a:p>
        </p:txBody>
      </p:sp>
      <p:sp>
        <p:nvSpPr>
          <p:cNvPr id="173059" name="Rectangle 3"/>
          <p:cNvSpPr>
            <a:spLocks noGrp="1" noChangeArrowheads="1"/>
          </p:cNvSpPr>
          <p:nvPr>
            <p:ph idx="1"/>
          </p:nvPr>
        </p:nvSpPr>
        <p:spPr>
          <a:xfrm>
            <a:off x="685800" y="1981200"/>
            <a:ext cx="7772400" cy="4343400"/>
          </a:xfrm>
        </p:spPr>
        <p:txBody>
          <a:bodyPr>
            <a:normAutofit lnSpcReduction="10000"/>
          </a:bodyPr>
          <a:lstStyle/>
          <a:p>
            <a:pPr marL="265176" indent="-265176" algn="just" fontAlgn="auto">
              <a:spcAft>
                <a:spcPts val="0"/>
              </a:spcAft>
              <a:buFont typeface="Wingdings 2"/>
              <a:buChar char=""/>
              <a:defRPr/>
            </a:pPr>
            <a:r>
              <a:rPr lang="es-ES_tradnl" smtClean="0"/>
              <a:t>De orden público: Regulan la relación del Estado con los particulares</a:t>
            </a:r>
          </a:p>
          <a:p>
            <a:pPr marL="265176" indent="-265176" algn="just" fontAlgn="auto">
              <a:spcAft>
                <a:spcPts val="0"/>
              </a:spcAft>
              <a:buFont typeface="Wingdings 2"/>
              <a:buChar char=""/>
              <a:defRPr/>
            </a:pPr>
            <a:r>
              <a:rPr lang="es-ES_tradnl" smtClean="0"/>
              <a:t>El procedimiento no admite interpretaciones analógicas.</a:t>
            </a:r>
          </a:p>
          <a:p>
            <a:pPr marL="265176" indent="-265176" algn="just" fontAlgn="auto">
              <a:spcAft>
                <a:spcPts val="0"/>
              </a:spcAft>
              <a:buFont typeface="Wingdings 2"/>
              <a:buChar char=""/>
              <a:defRPr/>
            </a:pPr>
            <a:r>
              <a:rPr lang="es-ES_tradnl" smtClean="0"/>
              <a:t>De aplicación inmediata</a:t>
            </a:r>
          </a:p>
          <a:p>
            <a:pPr marL="265176" indent="-265176" algn="just" fontAlgn="auto">
              <a:spcAft>
                <a:spcPts val="0"/>
              </a:spcAft>
              <a:buFont typeface="Wingdings 2"/>
              <a:buChar char=""/>
              <a:defRPr/>
            </a:pPr>
            <a:r>
              <a:rPr lang="es-ES_tradnl" smtClean="0"/>
              <a:t>De carácter obligatorio: Al derecho tributario le corresponde dirimir conflictos. La DIAN debe respetar el procedimiento so pena de la nulidad de la actuación</a:t>
            </a:r>
            <a:endParaRPr lang="es-ES" smtClean="0"/>
          </a:p>
        </p:txBody>
      </p:sp>
      <p:sp>
        <p:nvSpPr>
          <p:cNvPr id="99333"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99330" name="5 Marcador de número de diapositiva"/>
          <p:cNvSpPr>
            <a:spLocks noGrp="1"/>
          </p:cNvSpPr>
          <p:nvPr>
            <p:ph type="sldNum" sz="quarter" idx="12"/>
          </p:nvPr>
        </p:nvSpPr>
        <p:spPr/>
        <p:txBody>
          <a:bodyPr/>
          <a:lstStyle/>
          <a:p>
            <a:pPr>
              <a:defRPr/>
            </a:pPr>
            <a:fld id="{BE4C4384-1EFB-4A94-AAFD-581CC4FB9684}" type="slidenum">
              <a:rPr lang="es-ES"/>
              <a:pPr>
                <a:defRPr/>
              </a:pPr>
              <a:t>21</a:t>
            </a:fld>
            <a:endParaRPr lang="es-ES"/>
          </a:p>
        </p:txBody>
      </p:sp>
    </p:spTree>
    <p:extLst>
      <p:ext uri="{BB962C8B-B14F-4D97-AF65-F5344CB8AC3E}">
        <p14:creationId xmlns:p14="http://schemas.microsoft.com/office/powerpoint/2010/main" val="26616702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3058"/>
                                        </p:tgtEl>
                                        <p:attrNameLst>
                                          <p:attrName>style.visibility</p:attrName>
                                        </p:attrNameLst>
                                      </p:cBhvr>
                                      <p:to>
                                        <p:strVal val="visible"/>
                                      </p:to>
                                    </p:set>
                                    <p:anim calcmode="lin" valueType="num">
                                      <p:cBhvr additive="base">
                                        <p:cTn id="7" dur="500" fill="hold"/>
                                        <p:tgtEl>
                                          <p:spTgt spid="173058"/>
                                        </p:tgtEl>
                                        <p:attrNameLst>
                                          <p:attrName>ppt_x</p:attrName>
                                        </p:attrNameLst>
                                      </p:cBhvr>
                                      <p:tavLst>
                                        <p:tav tm="0">
                                          <p:val>
                                            <p:strVal val="0-#ppt_w/2"/>
                                          </p:val>
                                        </p:tav>
                                        <p:tav tm="100000">
                                          <p:val>
                                            <p:strVal val="#ppt_x"/>
                                          </p:val>
                                        </p:tav>
                                      </p:tavLst>
                                    </p:anim>
                                    <p:anim calcmode="lin" valueType="num">
                                      <p:cBhvr additive="base">
                                        <p:cTn id="8" dur="500" fill="hold"/>
                                        <p:tgtEl>
                                          <p:spTgt spid="17305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8" fill="hold" grpId="0" nodeType="clickEffect">
                                  <p:stCondLst>
                                    <p:cond delay="0"/>
                                  </p:stCondLst>
                                  <p:childTnLst>
                                    <p:set>
                                      <p:cBhvr>
                                        <p:cTn id="12" dur="1" fill="hold">
                                          <p:stCondLst>
                                            <p:cond delay="0"/>
                                          </p:stCondLst>
                                        </p:cTn>
                                        <p:tgtEl>
                                          <p:spTgt spid="173059">
                                            <p:txEl>
                                              <p:pRg st="0" end="0"/>
                                            </p:txEl>
                                          </p:spTgt>
                                        </p:tgtEl>
                                        <p:attrNameLst>
                                          <p:attrName>style.visibility</p:attrName>
                                        </p:attrNameLst>
                                      </p:cBhvr>
                                      <p:to>
                                        <p:strVal val="visible"/>
                                      </p:to>
                                    </p:set>
                                    <p:anim calcmode="lin" valueType="num">
                                      <p:cBhvr additive="base">
                                        <p:cTn id="13" dur="500" fill="hold"/>
                                        <p:tgtEl>
                                          <p:spTgt spid="17305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730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8" fill="hold" grpId="0" nodeType="clickEffect">
                                  <p:stCondLst>
                                    <p:cond delay="0"/>
                                  </p:stCondLst>
                                  <p:childTnLst>
                                    <p:set>
                                      <p:cBhvr>
                                        <p:cTn id="18" dur="1" fill="hold">
                                          <p:stCondLst>
                                            <p:cond delay="0"/>
                                          </p:stCondLst>
                                        </p:cTn>
                                        <p:tgtEl>
                                          <p:spTgt spid="173059">
                                            <p:txEl>
                                              <p:pRg st="1" end="1"/>
                                            </p:txEl>
                                          </p:spTgt>
                                        </p:tgtEl>
                                        <p:attrNameLst>
                                          <p:attrName>style.visibility</p:attrName>
                                        </p:attrNameLst>
                                      </p:cBhvr>
                                      <p:to>
                                        <p:strVal val="visible"/>
                                      </p:to>
                                    </p:set>
                                    <p:anim calcmode="lin" valueType="num">
                                      <p:cBhvr additive="base">
                                        <p:cTn id="19" dur="500" fill="hold"/>
                                        <p:tgtEl>
                                          <p:spTgt spid="17305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30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7" presetClass="entr" presetSubtype="8" fill="hold" grpId="0" nodeType="clickEffect">
                                  <p:stCondLst>
                                    <p:cond delay="0"/>
                                  </p:stCondLst>
                                  <p:childTnLst>
                                    <p:set>
                                      <p:cBhvr>
                                        <p:cTn id="24" dur="1" fill="hold">
                                          <p:stCondLst>
                                            <p:cond delay="0"/>
                                          </p:stCondLst>
                                        </p:cTn>
                                        <p:tgtEl>
                                          <p:spTgt spid="173059">
                                            <p:txEl>
                                              <p:pRg st="2" end="2"/>
                                            </p:txEl>
                                          </p:spTgt>
                                        </p:tgtEl>
                                        <p:attrNameLst>
                                          <p:attrName>style.visibility</p:attrName>
                                        </p:attrNameLst>
                                      </p:cBhvr>
                                      <p:to>
                                        <p:strVal val="visible"/>
                                      </p:to>
                                    </p:set>
                                    <p:anim calcmode="lin" valueType="num">
                                      <p:cBhvr additive="base">
                                        <p:cTn id="25" dur="500" fill="hold"/>
                                        <p:tgtEl>
                                          <p:spTgt spid="173059">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730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7" presetClass="entr" presetSubtype="8" fill="hold" grpId="0" nodeType="clickEffect">
                                  <p:stCondLst>
                                    <p:cond delay="0"/>
                                  </p:stCondLst>
                                  <p:childTnLst>
                                    <p:set>
                                      <p:cBhvr>
                                        <p:cTn id="30" dur="1" fill="hold">
                                          <p:stCondLst>
                                            <p:cond delay="0"/>
                                          </p:stCondLst>
                                        </p:cTn>
                                        <p:tgtEl>
                                          <p:spTgt spid="173059">
                                            <p:txEl>
                                              <p:pRg st="3" end="3"/>
                                            </p:txEl>
                                          </p:spTgt>
                                        </p:tgtEl>
                                        <p:attrNameLst>
                                          <p:attrName>style.visibility</p:attrName>
                                        </p:attrNameLst>
                                      </p:cBhvr>
                                      <p:to>
                                        <p:strVal val="visible"/>
                                      </p:to>
                                    </p:set>
                                    <p:anim calcmode="lin" valueType="num">
                                      <p:cBhvr additive="base">
                                        <p:cTn id="31" dur="500" fill="hold"/>
                                        <p:tgtEl>
                                          <p:spTgt spid="173059">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7305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8" grpId="0" autoUpdateAnimBg="0"/>
      <p:bldP spid="17305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2"/>
          <p:cNvSpPr>
            <a:spLocks noGrp="1" noChangeArrowheads="1"/>
          </p:cNvSpPr>
          <p:nvPr>
            <p:ph type="title"/>
          </p:nvPr>
        </p:nvSpPr>
        <p:spPr>
          <a:xfrm>
            <a:off x="1071563" y="500063"/>
            <a:ext cx="7793037" cy="1143000"/>
          </a:xfrm>
        </p:spPr>
        <p:txBody>
          <a:bodyPr>
            <a:normAutofit fontScale="90000"/>
          </a:bodyPr>
          <a:lstStyle/>
          <a:p>
            <a:pPr algn="ctr" fontAlgn="auto">
              <a:spcAft>
                <a:spcPts val="0"/>
              </a:spcAft>
              <a:defRPr/>
            </a:pPr>
            <a:r>
              <a:rPr lang="es-ES" sz="2800" smtClean="0">
                <a:solidFill>
                  <a:schemeClr val="accent1">
                    <a:tint val="88000"/>
                    <a:satMod val="150000"/>
                  </a:schemeClr>
                </a:solidFill>
              </a:rPr>
              <a:t>RACIONALIZACIÓN DE CONSERVACIÓN DE DOCUMENTOS SOPORTE</a:t>
            </a:r>
          </a:p>
        </p:txBody>
      </p:sp>
      <p:sp>
        <p:nvSpPr>
          <p:cNvPr id="103429"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03426" name="4 Marcador de número de diapositiva"/>
          <p:cNvSpPr>
            <a:spLocks noGrp="1"/>
          </p:cNvSpPr>
          <p:nvPr>
            <p:ph type="sldNum" sz="quarter" idx="12"/>
          </p:nvPr>
        </p:nvSpPr>
        <p:spPr/>
        <p:txBody>
          <a:bodyPr/>
          <a:lstStyle/>
          <a:p>
            <a:pPr>
              <a:defRPr/>
            </a:pPr>
            <a:fld id="{0A558221-C58E-4F40-807F-A4B45F6F5C7E}" type="slidenum">
              <a:rPr lang="es-ES"/>
              <a:pPr>
                <a:defRPr/>
              </a:pPr>
              <a:t>22</a:t>
            </a:fld>
            <a:endParaRPr lang="es-ES"/>
          </a:p>
        </p:txBody>
      </p:sp>
      <p:sp>
        <p:nvSpPr>
          <p:cNvPr id="57349" name="Rectangle 3"/>
          <p:cNvSpPr>
            <a:spLocks noGrp="1" noChangeArrowheads="1"/>
          </p:cNvSpPr>
          <p:nvPr>
            <p:ph type="subTitle" idx="4294967295"/>
          </p:nvPr>
        </p:nvSpPr>
        <p:spPr>
          <a:xfrm>
            <a:off x="1822450" y="2286000"/>
            <a:ext cx="7321550" cy="3657600"/>
          </a:xfrm>
        </p:spPr>
        <p:txBody>
          <a:bodyPr/>
          <a:lstStyle/>
          <a:p>
            <a:pPr marL="0" indent="0" algn="just">
              <a:lnSpc>
                <a:spcPct val="90000"/>
              </a:lnSpc>
              <a:buFontTx/>
              <a:buNone/>
            </a:pPr>
            <a:r>
              <a:rPr lang="es-ES" altLang="es-CO" smtClean="0"/>
              <a:t>El artículo 46 de la Ley 962 de 2005, modificó el artículo 632 del Estatuto Tributario, redujo el término de conservación de los documentos, informaciones y pruebas, estableciendo éste término igual al de firmeza de la declaración tributaria de renta que soporta dichos documentos.</a:t>
            </a:r>
          </a:p>
        </p:txBody>
      </p:sp>
    </p:spTree>
    <p:extLst>
      <p:ext uri="{BB962C8B-B14F-4D97-AF65-F5344CB8AC3E}">
        <p14:creationId xmlns:p14="http://schemas.microsoft.com/office/powerpoint/2010/main" val="3616218593"/>
      </p:ext>
    </p:extLst>
  </p:cSld>
  <p:clrMapOvr>
    <a:masterClrMapping/>
  </p:clrMapOvr>
  <p:transition spd="slow">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755650" y="571500"/>
            <a:ext cx="7772400" cy="914400"/>
          </a:xfrm>
        </p:spPr>
        <p:txBody>
          <a:bodyPr>
            <a:normAutofit fontScale="90000"/>
          </a:bodyPr>
          <a:lstStyle/>
          <a:p>
            <a:pPr algn="ctr" fontAlgn="auto">
              <a:spcAft>
                <a:spcPts val="0"/>
              </a:spcAft>
              <a:defRPr/>
            </a:pPr>
            <a:r>
              <a:rPr lang="es-ES_tradnl" sz="2800" smtClean="0">
                <a:solidFill>
                  <a:schemeClr val="accent1">
                    <a:tint val="88000"/>
                    <a:satMod val="150000"/>
                  </a:schemeClr>
                </a:solidFill>
              </a:rPr>
              <a:t>FACULTADES DE FISCALIZACIÓN</a:t>
            </a:r>
            <a:br>
              <a:rPr lang="es-ES_tradnl" sz="2800" smtClean="0">
                <a:solidFill>
                  <a:schemeClr val="accent1">
                    <a:tint val="88000"/>
                    <a:satMod val="150000"/>
                  </a:schemeClr>
                </a:solidFill>
              </a:rPr>
            </a:br>
            <a:r>
              <a:rPr lang="es-ES_tradnl" sz="2800" smtClean="0">
                <a:solidFill>
                  <a:schemeClr val="accent1">
                    <a:tint val="88000"/>
                    <a:satMod val="150000"/>
                  </a:schemeClr>
                </a:solidFill>
              </a:rPr>
              <a:t>Artículo 684 del Estatuto Tributario</a:t>
            </a:r>
            <a:endParaRPr lang="es-ES" sz="2800" smtClean="0">
              <a:solidFill>
                <a:schemeClr val="accent1">
                  <a:tint val="88000"/>
                  <a:satMod val="150000"/>
                </a:schemeClr>
              </a:solidFill>
            </a:endParaRPr>
          </a:p>
        </p:txBody>
      </p:sp>
      <p:sp>
        <p:nvSpPr>
          <p:cNvPr id="178179" name="Rectangle 3"/>
          <p:cNvSpPr>
            <a:spLocks noGrp="1" noChangeArrowheads="1"/>
          </p:cNvSpPr>
          <p:nvPr>
            <p:ph idx="1"/>
          </p:nvPr>
        </p:nvSpPr>
        <p:spPr>
          <a:xfrm>
            <a:off x="611188" y="1916113"/>
            <a:ext cx="8001000" cy="4537075"/>
          </a:xfrm>
        </p:spPr>
        <p:txBody>
          <a:bodyPr>
            <a:normAutofit lnSpcReduction="10000"/>
          </a:bodyPr>
          <a:lstStyle/>
          <a:p>
            <a:pPr marL="265176" indent="-265176" algn="just" fontAlgn="auto">
              <a:lnSpc>
                <a:spcPct val="80000"/>
              </a:lnSpc>
              <a:spcAft>
                <a:spcPts val="0"/>
              </a:spcAft>
              <a:buClr>
                <a:schemeClr val="tx1"/>
              </a:buClr>
              <a:buFont typeface="Wingdings" pitchFamily="2" charset="2"/>
              <a:buBlip>
                <a:blip r:embed="rId2"/>
              </a:buBlip>
              <a:defRPr/>
            </a:pPr>
            <a:r>
              <a:rPr lang="es-ES_tradnl" sz="2400" smtClean="0"/>
              <a:t>Verificar la exactitud de las declaraciones u otros informes</a:t>
            </a:r>
          </a:p>
          <a:p>
            <a:pPr marL="265176" indent="-265176" algn="just" fontAlgn="auto">
              <a:lnSpc>
                <a:spcPct val="80000"/>
              </a:lnSpc>
              <a:spcAft>
                <a:spcPts val="0"/>
              </a:spcAft>
              <a:buClr>
                <a:schemeClr val="tx1"/>
              </a:buClr>
              <a:buFont typeface="Wingdings" pitchFamily="2" charset="2"/>
              <a:buBlip>
                <a:blip r:embed="rId2"/>
              </a:buBlip>
              <a:defRPr/>
            </a:pPr>
            <a:r>
              <a:rPr lang="es-ES_tradnl" sz="2400" smtClean="0"/>
              <a:t>Adelantar investigaciones para establecer hechos generadores no declarados</a:t>
            </a:r>
          </a:p>
          <a:p>
            <a:pPr marL="265176" indent="-265176" algn="just" fontAlgn="auto">
              <a:lnSpc>
                <a:spcPct val="80000"/>
              </a:lnSpc>
              <a:spcAft>
                <a:spcPts val="0"/>
              </a:spcAft>
              <a:buClr>
                <a:schemeClr val="tx1"/>
              </a:buClr>
              <a:buFont typeface="Wingdings" pitchFamily="2" charset="2"/>
              <a:buBlip>
                <a:blip r:embed="rId2"/>
              </a:buBlip>
              <a:defRPr/>
            </a:pPr>
            <a:r>
              <a:rPr lang="es-ES_tradnl" sz="2400" smtClean="0"/>
              <a:t>Citar o requerir contribuyentes</a:t>
            </a:r>
          </a:p>
          <a:p>
            <a:pPr marL="265176" indent="-265176" algn="just" fontAlgn="auto">
              <a:lnSpc>
                <a:spcPct val="80000"/>
              </a:lnSpc>
              <a:spcAft>
                <a:spcPts val="0"/>
              </a:spcAft>
              <a:buClr>
                <a:schemeClr val="tx1"/>
              </a:buClr>
              <a:buFont typeface="Wingdings" pitchFamily="2" charset="2"/>
              <a:buBlip>
                <a:blip r:embed="rId2"/>
              </a:buBlip>
              <a:defRPr/>
            </a:pPr>
            <a:r>
              <a:rPr lang="es-ES_tradnl" sz="2400" smtClean="0"/>
              <a:t>Exigir del contribuyente o de terceros la presentación de documentos</a:t>
            </a:r>
          </a:p>
          <a:p>
            <a:pPr marL="265176" indent="-265176" algn="just" fontAlgn="auto">
              <a:lnSpc>
                <a:spcPct val="80000"/>
              </a:lnSpc>
              <a:spcAft>
                <a:spcPts val="0"/>
              </a:spcAft>
              <a:buClr>
                <a:schemeClr val="tx1"/>
              </a:buClr>
              <a:buFont typeface="Wingdings" pitchFamily="2" charset="2"/>
              <a:buBlip>
                <a:blip r:embed="rId2"/>
              </a:buBlip>
              <a:defRPr/>
            </a:pPr>
            <a:r>
              <a:rPr lang="es-ES_tradnl" sz="2400" smtClean="0"/>
              <a:t>Ordenar la exhibición y examen parcial de los libros , comprobantes y documentos</a:t>
            </a:r>
          </a:p>
          <a:p>
            <a:pPr marL="265176" indent="-265176" algn="just" fontAlgn="auto">
              <a:lnSpc>
                <a:spcPct val="80000"/>
              </a:lnSpc>
              <a:spcAft>
                <a:spcPts val="0"/>
              </a:spcAft>
              <a:buClr>
                <a:schemeClr val="tx1"/>
              </a:buClr>
              <a:buFont typeface="Wingdings" pitchFamily="2" charset="2"/>
              <a:buBlip>
                <a:blip r:embed="rId2"/>
              </a:buBlip>
              <a:defRPr/>
            </a:pPr>
            <a:r>
              <a:rPr lang="es-ES_tradnl" sz="2400" smtClean="0"/>
              <a:t>En general efectuar todas las diligencias necesarias para la correcta y oportuna determinación de los impuestos, facilitando al contribuyente la aclaración de toda duda u omisión que conduzca a una correcta determinación.</a:t>
            </a:r>
            <a:endParaRPr lang="es-ES" sz="2400" smtClean="0"/>
          </a:p>
        </p:txBody>
      </p:sp>
      <p:sp>
        <p:nvSpPr>
          <p:cNvPr id="104453"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04450" name="5 Marcador de número de diapositiva"/>
          <p:cNvSpPr>
            <a:spLocks noGrp="1"/>
          </p:cNvSpPr>
          <p:nvPr>
            <p:ph type="sldNum" sz="quarter" idx="12"/>
          </p:nvPr>
        </p:nvSpPr>
        <p:spPr/>
        <p:txBody>
          <a:bodyPr/>
          <a:lstStyle/>
          <a:p>
            <a:pPr>
              <a:defRPr/>
            </a:pPr>
            <a:fld id="{D9517DA6-4D48-4BBB-B5DE-085992F47F40}" type="slidenum">
              <a:rPr lang="es-ES"/>
              <a:pPr>
                <a:defRPr/>
              </a:pPr>
              <a:t>23</a:t>
            </a:fld>
            <a:endParaRPr lang="es-ES"/>
          </a:p>
        </p:txBody>
      </p:sp>
    </p:spTree>
    <p:extLst>
      <p:ext uri="{BB962C8B-B14F-4D97-AF65-F5344CB8AC3E}">
        <p14:creationId xmlns:p14="http://schemas.microsoft.com/office/powerpoint/2010/main" val="2385227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8178"/>
                                        </p:tgtEl>
                                        <p:attrNameLst>
                                          <p:attrName>style.visibility</p:attrName>
                                        </p:attrNameLst>
                                      </p:cBhvr>
                                      <p:to>
                                        <p:strVal val="visible"/>
                                      </p:to>
                                    </p:set>
                                    <p:anim calcmode="lin" valueType="num">
                                      <p:cBhvr additive="base">
                                        <p:cTn id="7" dur="500" fill="hold"/>
                                        <p:tgtEl>
                                          <p:spTgt spid="178178"/>
                                        </p:tgtEl>
                                        <p:attrNameLst>
                                          <p:attrName>ppt_x</p:attrName>
                                        </p:attrNameLst>
                                      </p:cBhvr>
                                      <p:tavLst>
                                        <p:tav tm="0">
                                          <p:val>
                                            <p:strVal val="0-#ppt_w/2"/>
                                          </p:val>
                                        </p:tav>
                                        <p:tav tm="100000">
                                          <p:val>
                                            <p:strVal val="#ppt_x"/>
                                          </p:val>
                                        </p:tav>
                                      </p:tavLst>
                                    </p:anim>
                                    <p:anim calcmode="lin" valueType="num">
                                      <p:cBhvr additive="base">
                                        <p:cTn id="8" dur="500" fill="hold"/>
                                        <p:tgtEl>
                                          <p:spTgt spid="17817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178179">
                                            <p:txEl>
                                              <p:pRg st="0" end="0"/>
                                            </p:txEl>
                                          </p:spTgt>
                                        </p:tgtEl>
                                        <p:attrNameLst>
                                          <p:attrName>style.visibility</p:attrName>
                                        </p:attrNameLst>
                                      </p:cBhvr>
                                      <p:to>
                                        <p:strVal val="visible"/>
                                      </p:to>
                                    </p:set>
                                    <p:animEffect transition="in" filter="box(in)">
                                      <p:cBhvr>
                                        <p:cTn id="13" dur="500"/>
                                        <p:tgtEl>
                                          <p:spTgt spid="178179">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178179">
                                            <p:txEl>
                                              <p:pRg st="1" end="1"/>
                                            </p:txEl>
                                          </p:spTgt>
                                        </p:tgtEl>
                                        <p:attrNameLst>
                                          <p:attrName>style.visibility</p:attrName>
                                        </p:attrNameLst>
                                      </p:cBhvr>
                                      <p:to>
                                        <p:strVal val="visible"/>
                                      </p:to>
                                    </p:set>
                                    <p:animEffect transition="in" filter="box(in)">
                                      <p:cBhvr>
                                        <p:cTn id="18" dur="500"/>
                                        <p:tgtEl>
                                          <p:spTgt spid="178179">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178179">
                                            <p:txEl>
                                              <p:pRg st="2" end="2"/>
                                            </p:txEl>
                                          </p:spTgt>
                                        </p:tgtEl>
                                        <p:attrNameLst>
                                          <p:attrName>style.visibility</p:attrName>
                                        </p:attrNameLst>
                                      </p:cBhvr>
                                      <p:to>
                                        <p:strVal val="visible"/>
                                      </p:to>
                                    </p:set>
                                    <p:animEffect transition="in" filter="box(in)">
                                      <p:cBhvr>
                                        <p:cTn id="23" dur="500"/>
                                        <p:tgtEl>
                                          <p:spTgt spid="178179">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178179">
                                            <p:txEl>
                                              <p:pRg st="3" end="3"/>
                                            </p:txEl>
                                          </p:spTgt>
                                        </p:tgtEl>
                                        <p:attrNameLst>
                                          <p:attrName>style.visibility</p:attrName>
                                        </p:attrNameLst>
                                      </p:cBhvr>
                                      <p:to>
                                        <p:strVal val="visible"/>
                                      </p:to>
                                    </p:set>
                                    <p:animEffect transition="in" filter="box(in)">
                                      <p:cBhvr>
                                        <p:cTn id="28" dur="500"/>
                                        <p:tgtEl>
                                          <p:spTgt spid="178179">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178179">
                                            <p:txEl>
                                              <p:pRg st="4" end="4"/>
                                            </p:txEl>
                                          </p:spTgt>
                                        </p:tgtEl>
                                        <p:attrNameLst>
                                          <p:attrName>style.visibility</p:attrName>
                                        </p:attrNameLst>
                                      </p:cBhvr>
                                      <p:to>
                                        <p:strVal val="visible"/>
                                      </p:to>
                                    </p:set>
                                    <p:animEffect transition="in" filter="box(in)">
                                      <p:cBhvr>
                                        <p:cTn id="33" dur="500"/>
                                        <p:tgtEl>
                                          <p:spTgt spid="178179">
                                            <p:txEl>
                                              <p:pRg st="4" end="4"/>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178179">
                                            <p:txEl>
                                              <p:pRg st="5" end="5"/>
                                            </p:txEl>
                                          </p:spTgt>
                                        </p:tgtEl>
                                        <p:attrNameLst>
                                          <p:attrName>style.visibility</p:attrName>
                                        </p:attrNameLst>
                                      </p:cBhvr>
                                      <p:to>
                                        <p:strVal val="visible"/>
                                      </p:to>
                                    </p:set>
                                    <p:animEffect transition="in" filter="box(in)">
                                      <p:cBhvr>
                                        <p:cTn id="38" dur="500"/>
                                        <p:tgtEl>
                                          <p:spTgt spid="1781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8" grpId="0" autoUpdateAnimBg="0"/>
      <p:bldP spid="178179"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2"/>
          <p:cNvSpPr>
            <a:spLocks noGrp="1" noChangeArrowheads="1"/>
          </p:cNvSpPr>
          <p:nvPr>
            <p:ph type="title"/>
          </p:nvPr>
        </p:nvSpPr>
        <p:spPr>
          <a:xfrm>
            <a:off x="684213" y="428625"/>
            <a:ext cx="7772400" cy="928688"/>
          </a:xfrm>
        </p:spPr>
        <p:txBody>
          <a:bodyPr>
            <a:normAutofit fontScale="90000"/>
          </a:bodyPr>
          <a:lstStyle/>
          <a:p>
            <a:pPr algn="ctr" fontAlgn="auto">
              <a:spcAft>
                <a:spcPts val="0"/>
              </a:spcAft>
              <a:defRPr/>
            </a:pPr>
            <a:r>
              <a:rPr lang="es-ES_tradnl" sz="2800" smtClean="0">
                <a:solidFill>
                  <a:schemeClr val="accent1">
                    <a:tint val="88000"/>
                    <a:satMod val="150000"/>
                  </a:schemeClr>
                </a:solidFill>
              </a:rPr>
              <a:t>OTRAS NORMAS APLICABLES</a:t>
            </a:r>
            <a:br>
              <a:rPr lang="es-ES_tradnl" sz="2800" smtClean="0">
                <a:solidFill>
                  <a:schemeClr val="accent1">
                    <a:tint val="88000"/>
                    <a:satMod val="150000"/>
                  </a:schemeClr>
                </a:solidFill>
              </a:rPr>
            </a:br>
            <a:r>
              <a:rPr lang="es-ES_tradnl" sz="2800" smtClean="0">
                <a:solidFill>
                  <a:schemeClr val="accent1">
                    <a:tint val="88000"/>
                    <a:satMod val="150000"/>
                  </a:schemeClr>
                </a:solidFill>
              </a:rPr>
              <a:t> Art. 684-1del Estatuto Tributario</a:t>
            </a:r>
            <a:endParaRPr lang="es-ES" sz="2800" smtClean="0">
              <a:solidFill>
                <a:schemeClr val="accent1">
                  <a:tint val="88000"/>
                  <a:satMod val="150000"/>
                </a:schemeClr>
              </a:solidFill>
            </a:endParaRPr>
          </a:p>
        </p:txBody>
      </p:sp>
      <p:sp>
        <p:nvSpPr>
          <p:cNvPr id="105476" name="Rectangle 3"/>
          <p:cNvSpPr>
            <a:spLocks noGrp="1" noChangeArrowheads="1"/>
          </p:cNvSpPr>
          <p:nvPr>
            <p:ph idx="1"/>
          </p:nvPr>
        </p:nvSpPr>
        <p:spPr>
          <a:xfrm>
            <a:off x="785813" y="2071688"/>
            <a:ext cx="7772400" cy="4114800"/>
          </a:xfrm>
        </p:spPr>
        <p:txBody>
          <a:bodyPr>
            <a:normAutofit lnSpcReduction="10000"/>
          </a:bodyPr>
          <a:lstStyle/>
          <a:p>
            <a:pPr marL="265176" indent="-265176" algn="just" fontAlgn="auto">
              <a:spcAft>
                <a:spcPts val="0"/>
              </a:spcAft>
              <a:buClr>
                <a:schemeClr val="tx1"/>
              </a:buClr>
              <a:buFontTx/>
              <a:buBlip>
                <a:blip r:embed="rId2"/>
              </a:buBlip>
              <a:defRPr/>
            </a:pPr>
            <a:r>
              <a:rPr lang="es-ES_tradnl" smtClean="0"/>
              <a:t>En las investigaciones y práctica de pruebas dentro de los procesos de determinación, aplicación de sanciones, discusión, cobro, devoluciones y compensaciones, se podrán utilizar los instrumentos consagrados por las normas del Código de Procedimiento Penal y del Código Nacional de  Policía en lo que no sean contrarias a las disposiciones del  E.T.</a:t>
            </a:r>
            <a:endParaRPr lang="es-ES" smtClean="0"/>
          </a:p>
        </p:txBody>
      </p:sp>
      <p:sp>
        <p:nvSpPr>
          <p:cNvPr id="105477"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05474" name="5 Marcador de número de diapositiva"/>
          <p:cNvSpPr>
            <a:spLocks noGrp="1"/>
          </p:cNvSpPr>
          <p:nvPr>
            <p:ph type="sldNum" sz="quarter" idx="12"/>
          </p:nvPr>
        </p:nvSpPr>
        <p:spPr/>
        <p:txBody>
          <a:bodyPr/>
          <a:lstStyle/>
          <a:p>
            <a:pPr>
              <a:defRPr/>
            </a:pPr>
            <a:fld id="{3ACEC048-8423-4D74-9837-B19617943445}" type="slidenum">
              <a:rPr lang="es-ES"/>
              <a:pPr>
                <a:defRPr/>
              </a:pPr>
              <a:t>24</a:t>
            </a:fld>
            <a:endParaRPr lang="es-ES"/>
          </a:p>
        </p:txBody>
      </p:sp>
    </p:spTree>
    <p:extLst>
      <p:ext uri="{BB962C8B-B14F-4D97-AF65-F5344CB8AC3E}">
        <p14:creationId xmlns:p14="http://schemas.microsoft.com/office/powerpoint/2010/main" val="15814168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1071563" y="357188"/>
            <a:ext cx="7793037" cy="1143000"/>
          </a:xfrm>
        </p:spPr>
        <p:txBody>
          <a:bodyPr>
            <a:normAutofit fontScale="90000"/>
          </a:bodyPr>
          <a:lstStyle/>
          <a:p>
            <a:pPr algn="ctr" fontAlgn="auto">
              <a:spcAft>
                <a:spcPts val="0"/>
              </a:spcAft>
              <a:defRPr/>
            </a:pPr>
            <a:r>
              <a:rPr lang="es-ES_tradnl" sz="2800" smtClean="0">
                <a:solidFill>
                  <a:schemeClr val="accent1">
                    <a:tint val="88000"/>
                    <a:satMod val="150000"/>
                  </a:schemeClr>
                </a:solidFill>
              </a:rPr>
              <a:t>COMPETENCIA PARA LA ACTUACIÓN DE FISCALIZACIÓN  (ARTÍCULO 688 E.T.)</a:t>
            </a:r>
            <a:endParaRPr lang="es-ES" sz="2800" smtClean="0">
              <a:solidFill>
                <a:schemeClr val="accent1">
                  <a:tint val="88000"/>
                  <a:satMod val="150000"/>
                </a:schemeClr>
              </a:solidFill>
            </a:endParaRPr>
          </a:p>
        </p:txBody>
      </p:sp>
      <p:sp>
        <p:nvSpPr>
          <p:cNvPr id="180227" name="Rectangle 3"/>
          <p:cNvSpPr>
            <a:spLocks noGrp="1" noChangeArrowheads="1"/>
          </p:cNvSpPr>
          <p:nvPr>
            <p:ph idx="1"/>
          </p:nvPr>
        </p:nvSpPr>
        <p:spPr>
          <a:xfrm>
            <a:off x="857250" y="2017713"/>
            <a:ext cx="7772400" cy="4114800"/>
          </a:xfrm>
        </p:spPr>
        <p:txBody>
          <a:bodyPr/>
          <a:lstStyle/>
          <a:p>
            <a:pPr algn="just">
              <a:lnSpc>
                <a:spcPct val="90000"/>
              </a:lnSpc>
              <a:buClr>
                <a:schemeClr val="tx1"/>
              </a:buClr>
              <a:buFontTx/>
              <a:buNone/>
            </a:pPr>
            <a:r>
              <a:rPr lang="es-ES_tradnl" altLang="es-CO" smtClean="0"/>
              <a:t>Corresponde al Jefe de  Fiscalización, proferir :</a:t>
            </a:r>
          </a:p>
          <a:p>
            <a:pPr lvl="1">
              <a:lnSpc>
                <a:spcPct val="90000"/>
              </a:lnSpc>
              <a:buClr>
                <a:schemeClr val="tx1"/>
              </a:buClr>
            </a:pPr>
            <a:r>
              <a:rPr lang="es-ES_tradnl" altLang="es-CO" smtClean="0"/>
              <a:t>Requerimientos Especiales</a:t>
            </a:r>
          </a:p>
          <a:p>
            <a:pPr lvl="1">
              <a:lnSpc>
                <a:spcPct val="90000"/>
              </a:lnSpc>
              <a:buClr>
                <a:schemeClr val="tx1"/>
              </a:buClr>
            </a:pPr>
            <a:r>
              <a:rPr lang="es-ES_tradnl" altLang="es-CO" smtClean="0"/>
              <a:t>Pliegos y traslados de Cargos o actas</a:t>
            </a:r>
          </a:p>
          <a:p>
            <a:pPr lvl="1">
              <a:lnSpc>
                <a:spcPct val="90000"/>
              </a:lnSpc>
              <a:buClr>
                <a:schemeClr val="tx1"/>
              </a:buClr>
            </a:pPr>
            <a:r>
              <a:rPr lang="es-ES_tradnl" altLang="es-CO" smtClean="0"/>
              <a:t>Emplazamientos para corregir</a:t>
            </a:r>
          </a:p>
          <a:p>
            <a:pPr lvl="1">
              <a:lnSpc>
                <a:spcPct val="90000"/>
              </a:lnSpc>
              <a:buClr>
                <a:schemeClr val="tx1"/>
              </a:buClr>
            </a:pPr>
            <a:r>
              <a:rPr lang="es-ES_tradnl" altLang="es-CO" smtClean="0"/>
              <a:t>Emplazamientos para declarar</a:t>
            </a:r>
          </a:p>
          <a:p>
            <a:pPr lvl="1">
              <a:lnSpc>
                <a:spcPct val="90000"/>
              </a:lnSpc>
              <a:buClr>
                <a:schemeClr val="tx1"/>
              </a:buClr>
            </a:pPr>
            <a:r>
              <a:rPr lang="es-ES_tradnl" altLang="es-CO" smtClean="0"/>
              <a:t>Demás actos de trámite en los procesos de determinación de impuestos</a:t>
            </a:r>
            <a:endParaRPr lang="es-ES" altLang="es-CO" smtClean="0"/>
          </a:p>
        </p:txBody>
      </p:sp>
      <p:sp>
        <p:nvSpPr>
          <p:cNvPr id="106501"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06498" name="5 Marcador de número de diapositiva"/>
          <p:cNvSpPr>
            <a:spLocks noGrp="1"/>
          </p:cNvSpPr>
          <p:nvPr>
            <p:ph type="sldNum" sz="quarter" idx="12"/>
          </p:nvPr>
        </p:nvSpPr>
        <p:spPr/>
        <p:txBody>
          <a:bodyPr/>
          <a:lstStyle/>
          <a:p>
            <a:pPr>
              <a:defRPr/>
            </a:pPr>
            <a:fld id="{ED46D8FE-AD34-498C-A1DE-D53912DCD056}" type="slidenum">
              <a:rPr lang="es-ES"/>
              <a:pPr>
                <a:defRPr/>
              </a:pPr>
              <a:t>25</a:t>
            </a:fld>
            <a:endParaRPr lang="es-ES"/>
          </a:p>
        </p:txBody>
      </p:sp>
    </p:spTree>
    <p:extLst>
      <p:ext uri="{BB962C8B-B14F-4D97-AF65-F5344CB8AC3E}">
        <p14:creationId xmlns:p14="http://schemas.microsoft.com/office/powerpoint/2010/main" val="7382280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0226"/>
                                        </p:tgtEl>
                                        <p:attrNameLst>
                                          <p:attrName>style.visibility</p:attrName>
                                        </p:attrNameLst>
                                      </p:cBhvr>
                                      <p:to>
                                        <p:strVal val="visible"/>
                                      </p:to>
                                    </p:set>
                                    <p:anim calcmode="lin" valueType="num">
                                      <p:cBhvr additive="base">
                                        <p:cTn id="7" dur="500" fill="hold"/>
                                        <p:tgtEl>
                                          <p:spTgt spid="180226"/>
                                        </p:tgtEl>
                                        <p:attrNameLst>
                                          <p:attrName>ppt_x</p:attrName>
                                        </p:attrNameLst>
                                      </p:cBhvr>
                                      <p:tavLst>
                                        <p:tav tm="0">
                                          <p:val>
                                            <p:strVal val="0-#ppt_w/2"/>
                                          </p:val>
                                        </p:tav>
                                        <p:tav tm="100000">
                                          <p:val>
                                            <p:strVal val="#ppt_x"/>
                                          </p:val>
                                        </p:tav>
                                      </p:tavLst>
                                    </p:anim>
                                    <p:anim calcmode="lin" valueType="num">
                                      <p:cBhvr additive="base">
                                        <p:cTn id="8" dur="500" fill="hold"/>
                                        <p:tgtEl>
                                          <p:spTgt spid="18022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80227">
                                            <p:txEl>
                                              <p:pRg st="0" end="0"/>
                                            </p:txEl>
                                          </p:spTgt>
                                        </p:tgtEl>
                                        <p:attrNameLst>
                                          <p:attrName>style.visibility</p:attrName>
                                        </p:attrNameLst>
                                      </p:cBhvr>
                                      <p:to>
                                        <p:strVal val="visible"/>
                                      </p:to>
                                    </p:set>
                                    <p:animEffect transition="in" filter="checkerboard(across)">
                                      <p:cBhvr>
                                        <p:cTn id="13" dur="500"/>
                                        <p:tgtEl>
                                          <p:spTgt spid="180227">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180227">
                                            <p:txEl>
                                              <p:pRg st="1" end="1"/>
                                            </p:txEl>
                                          </p:spTgt>
                                        </p:tgtEl>
                                        <p:attrNameLst>
                                          <p:attrName>style.visibility</p:attrName>
                                        </p:attrNameLst>
                                      </p:cBhvr>
                                      <p:to>
                                        <p:strVal val="visible"/>
                                      </p:to>
                                    </p:set>
                                    <p:animEffect transition="in" filter="checkerboard(across)">
                                      <p:cBhvr>
                                        <p:cTn id="18" dur="500"/>
                                        <p:tgtEl>
                                          <p:spTgt spid="180227">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180227">
                                            <p:txEl>
                                              <p:pRg st="2" end="2"/>
                                            </p:txEl>
                                          </p:spTgt>
                                        </p:tgtEl>
                                        <p:attrNameLst>
                                          <p:attrName>style.visibility</p:attrName>
                                        </p:attrNameLst>
                                      </p:cBhvr>
                                      <p:to>
                                        <p:strVal val="visible"/>
                                      </p:to>
                                    </p:set>
                                    <p:animEffect transition="in" filter="checkerboard(across)">
                                      <p:cBhvr>
                                        <p:cTn id="23" dur="500"/>
                                        <p:tgtEl>
                                          <p:spTgt spid="180227">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180227">
                                            <p:txEl>
                                              <p:pRg st="3" end="3"/>
                                            </p:txEl>
                                          </p:spTgt>
                                        </p:tgtEl>
                                        <p:attrNameLst>
                                          <p:attrName>style.visibility</p:attrName>
                                        </p:attrNameLst>
                                      </p:cBhvr>
                                      <p:to>
                                        <p:strVal val="visible"/>
                                      </p:to>
                                    </p:set>
                                    <p:animEffect transition="in" filter="checkerboard(across)">
                                      <p:cBhvr>
                                        <p:cTn id="28" dur="500"/>
                                        <p:tgtEl>
                                          <p:spTgt spid="180227">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180227">
                                            <p:txEl>
                                              <p:pRg st="4" end="4"/>
                                            </p:txEl>
                                          </p:spTgt>
                                        </p:tgtEl>
                                        <p:attrNameLst>
                                          <p:attrName>style.visibility</p:attrName>
                                        </p:attrNameLst>
                                      </p:cBhvr>
                                      <p:to>
                                        <p:strVal val="visible"/>
                                      </p:to>
                                    </p:set>
                                    <p:animEffect transition="in" filter="checkerboard(across)">
                                      <p:cBhvr>
                                        <p:cTn id="33" dur="500"/>
                                        <p:tgtEl>
                                          <p:spTgt spid="180227">
                                            <p:txEl>
                                              <p:pRg st="4" end="4"/>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180227">
                                            <p:txEl>
                                              <p:pRg st="5" end="5"/>
                                            </p:txEl>
                                          </p:spTgt>
                                        </p:tgtEl>
                                        <p:attrNameLst>
                                          <p:attrName>style.visibility</p:attrName>
                                        </p:attrNameLst>
                                      </p:cBhvr>
                                      <p:to>
                                        <p:strVal val="visible"/>
                                      </p:to>
                                    </p:set>
                                    <p:animEffect transition="in" filter="checkerboard(across)">
                                      <p:cBhvr>
                                        <p:cTn id="38" dur="500"/>
                                        <p:tgtEl>
                                          <p:spTgt spid="1802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6" grpId="0" autoUpdateAnimBg="0"/>
      <p:bldP spid="180227"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3" name="Rectangle 2"/>
          <p:cNvSpPr>
            <a:spLocks noGrp="1" noChangeArrowheads="1"/>
          </p:cNvSpPr>
          <p:nvPr>
            <p:ph type="title"/>
          </p:nvPr>
        </p:nvSpPr>
        <p:spPr>
          <a:xfrm>
            <a:off x="685800" y="762000"/>
            <a:ext cx="7772400" cy="1143000"/>
          </a:xfrm>
        </p:spPr>
        <p:txBody>
          <a:bodyPr>
            <a:normAutofit fontScale="90000"/>
          </a:bodyPr>
          <a:lstStyle/>
          <a:p>
            <a:pPr fontAlgn="auto">
              <a:spcAft>
                <a:spcPts val="0"/>
              </a:spcAft>
              <a:defRPr/>
            </a:pPr>
            <a:r>
              <a:rPr lang="es-ES_tradnl" smtClean="0">
                <a:solidFill>
                  <a:schemeClr val="accent1">
                    <a:tint val="88000"/>
                    <a:satMod val="150000"/>
                  </a:schemeClr>
                </a:solidFill>
              </a:rPr>
              <a:t>COMPETENCIA PARA LA ACTUACIÓN FISCALIZADORA (A</a:t>
            </a:r>
            <a:r>
              <a:rPr lang="es-ES_tradnl" sz="2400" smtClean="0">
                <a:solidFill>
                  <a:schemeClr val="accent1">
                    <a:tint val="88000"/>
                    <a:satMod val="150000"/>
                  </a:schemeClr>
                </a:solidFill>
              </a:rPr>
              <a:t>RTÍCULO 688 E.T.)</a:t>
            </a:r>
            <a:endParaRPr lang="es-ES" sz="2400" smtClean="0">
              <a:solidFill>
                <a:schemeClr val="accent1">
                  <a:tint val="88000"/>
                  <a:satMod val="150000"/>
                </a:schemeClr>
              </a:solidFill>
            </a:endParaRPr>
          </a:p>
        </p:txBody>
      </p:sp>
      <p:sp>
        <p:nvSpPr>
          <p:cNvPr id="181251" name="Rectangle 3"/>
          <p:cNvSpPr>
            <a:spLocks noGrp="1" noChangeArrowheads="1"/>
          </p:cNvSpPr>
          <p:nvPr>
            <p:ph idx="1"/>
          </p:nvPr>
        </p:nvSpPr>
        <p:spPr>
          <a:xfrm>
            <a:off x="685800" y="1981200"/>
            <a:ext cx="7772400" cy="4191000"/>
          </a:xfrm>
        </p:spPr>
        <p:txBody>
          <a:bodyPr/>
          <a:lstStyle/>
          <a:p>
            <a:pPr algn="just">
              <a:lnSpc>
                <a:spcPct val="90000"/>
              </a:lnSpc>
              <a:buClr>
                <a:schemeClr val="tx1"/>
              </a:buClr>
              <a:buFontTx/>
              <a:buNone/>
            </a:pPr>
            <a:r>
              <a:rPr lang="es-ES_tradnl" altLang="es-CO" smtClean="0"/>
              <a:t>Corresponde a los funcionarios, previa autorización o comisión del jefe de fiscalización :</a:t>
            </a:r>
          </a:p>
          <a:p>
            <a:pPr algn="just">
              <a:lnSpc>
                <a:spcPct val="90000"/>
              </a:lnSpc>
              <a:buClr>
                <a:schemeClr val="tx1"/>
              </a:buClr>
              <a:buFontTx/>
              <a:buNone/>
            </a:pPr>
            <a:endParaRPr lang="es-ES_tradnl" altLang="es-CO" smtClean="0"/>
          </a:p>
          <a:p>
            <a:pPr lvl="1" algn="just">
              <a:lnSpc>
                <a:spcPct val="90000"/>
              </a:lnSpc>
              <a:buClr>
                <a:schemeClr val="tx1"/>
              </a:buClr>
              <a:buFontTx/>
              <a:buBlip>
                <a:blip r:embed="rId2"/>
              </a:buBlip>
            </a:pPr>
            <a:r>
              <a:rPr lang="es-ES_tradnl" altLang="es-CO" smtClean="0"/>
              <a:t>Adelantar visitas </a:t>
            </a:r>
          </a:p>
          <a:p>
            <a:pPr algn="just">
              <a:lnSpc>
                <a:spcPct val="90000"/>
              </a:lnSpc>
              <a:buClr>
                <a:schemeClr val="tx1"/>
              </a:buClr>
              <a:buFontTx/>
              <a:buNone/>
            </a:pPr>
            <a:endParaRPr lang="es-ES_tradnl" altLang="es-CO" smtClean="0"/>
          </a:p>
          <a:p>
            <a:pPr lvl="1" algn="just">
              <a:lnSpc>
                <a:spcPct val="90000"/>
              </a:lnSpc>
              <a:buClr>
                <a:schemeClr val="tx1"/>
              </a:buClr>
              <a:buFontTx/>
              <a:buBlip>
                <a:blip r:embed="rId2"/>
              </a:buBlip>
            </a:pPr>
            <a:r>
              <a:rPr lang="es-ES_tradnl" altLang="es-CO" smtClean="0"/>
              <a:t>Realizar investigaciones, verificaciones, cruces, requerimientos ordinarios y en general, todas las actuaciones preparatorias a los actos de competencia del jefe  (proceso de determinación).</a:t>
            </a:r>
            <a:endParaRPr lang="es-ES" altLang="es-CO" smtClean="0"/>
          </a:p>
        </p:txBody>
      </p:sp>
      <p:sp>
        <p:nvSpPr>
          <p:cNvPr id="107525"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07522" name="5 Marcador de número de diapositiva"/>
          <p:cNvSpPr>
            <a:spLocks noGrp="1"/>
          </p:cNvSpPr>
          <p:nvPr>
            <p:ph type="sldNum" sz="quarter" idx="12"/>
          </p:nvPr>
        </p:nvSpPr>
        <p:spPr/>
        <p:txBody>
          <a:bodyPr/>
          <a:lstStyle/>
          <a:p>
            <a:pPr>
              <a:defRPr/>
            </a:pPr>
            <a:fld id="{F5BD2160-5E23-4E7F-9157-9FBD1AAD30D1}" type="slidenum">
              <a:rPr lang="es-ES"/>
              <a:pPr>
                <a:defRPr/>
              </a:pPr>
              <a:t>26</a:t>
            </a:fld>
            <a:endParaRPr lang="es-ES"/>
          </a:p>
        </p:txBody>
      </p:sp>
    </p:spTree>
    <p:extLst>
      <p:ext uri="{BB962C8B-B14F-4D97-AF65-F5344CB8AC3E}">
        <p14:creationId xmlns:p14="http://schemas.microsoft.com/office/powerpoint/2010/main" val="8271989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1251">
                                            <p:txEl>
                                              <p:pRg st="0" end="0"/>
                                            </p:txEl>
                                          </p:spTgt>
                                        </p:tgtEl>
                                        <p:attrNameLst>
                                          <p:attrName>style.visibility</p:attrName>
                                        </p:attrNameLst>
                                      </p:cBhvr>
                                      <p:to>
                                        <p:strVal val="visible"/>
                                      </p:to>
                                    </p:set>
                                    <p:animEffect transition="in" filter="box(in)">
                                      <p:cBhvr>
                                        <p:cTn id="7" dur="500"/>
                                        <p:tgtEl>
                                          <p:spTgt spid="1812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1251">
                                            <p:txEl>
                                              <p:pRg st="2" end="2"/>
                                            </p:txEl>
                                          </p:spTgt>
                                        </p:tgtEl>
                                        <p:attrNameLst>
                                          <p:attrName>style.visibility</p:attrName>
                                        </p:attrNameLst>
                                      </p:cBhvr>
                                      <p:to>
                                        <p:strVal val="visible"/>
                                      </p:to>
                                    </p:set>
                                    <p:animEffect transition="in" filter="box(in)">
                                      <p:cBhvr>
                                        <p:cTn id="12" dur="500"/>
                                        <p:tgtEl>
                                          <p:spTgt spid="18125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81251">
                                            <p:txEl>
                                              <p:pRg st="4" end="4"/>
                                            </p:txEl>
                                          </p:spTgt>
                                        </p:tgtEl>
                                        <p:attrNameLst>
                                          <p:attrName>style.visibility</p:attrName>
                                        </p:attrNameLst>
                                      </p:cBhvr>
                                      <p:to>
                                        <p:strVal val="visible"/>
                                      </p:to>
                                    </p:set>
                                    <p:animEffect transition="in" filter="box(in)">
                                      <p:cBhvr>
                                        <p:cTn id="17" dur="500"/>
                                        <p:tgtEl>
                                          <p:spTgt spid="1812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1"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2"/>
          <p:cNvSpPr>
            <a:spLocks noGrp="1" noChangeArrowheads="1"/>
          </p:cNvSpPr>
          <p:nvPr>
            <p:ph type="title"/>
          </p:nvPr>
        </p:nvSpPr>
        <p:spPr>
          <a:xfrm>
            <a:off x="657225" y="1828800"/>
            <a:ext cx="7772400" cy="2100263"/>
          </a:xfrm>
        </p:spPr>
        <p:txBody>
          <a:bodyPr/>
          <a:lstStyle/>
          <a:p>
            <a:pPr algn="ctr" fontAlgn="auto">
              <a:spcAft>
                <a:spcPts val="0"/>
              </a:spcAft>
              <a:defRPr/>
            </a:pPr>
            <a:r>
              <a:rPr lang="es-ES_tradnl" smtClean="0">
                <a:solidFill>
                  <a:schemeClr val="accent1">
                    <a:tint val="88000"/>
                    <a:satMod val="150000"/>
                  </a:schemeClr>
                </a:solidFill>
              </a:rPr>
              <a:t>ACTOS ADMINISTRATIVOS EN EL PROCESO DE DETERMINACIÓN</a:t>
            </a:r>
            <a:endParaRPr lang="es-ES" smtClean="0">
              <a:solidFill>
                <a:schemeClr val="accent1">
                  <a:tint val="88000"/>
                  <a:satMod val="150000"/>
                </a:schemeClr>
              </a:solidFill>
            </a:endParaRPr>
          </a:p>
        </p:txBody>
      </p:sp>
      <p:sp>
        <p:nvSpPr>
          <p:cNvPr id="108548" name="3 Marcador de pie de página"/>
          <p:cNvSpPr>
            <a:spLocks noGrp="1"/>
          </p:cNvSpPr>
          <p:nvPr>
            <p:ph type="ftr" sz="quarter" idx="11"/>
          </p:nvPr>
        </p:nvSpPr>
        <p:spPr/>
        <p:txBody>
          <a:bodyPr/>
          <a:lstStyle/>
          <a:p>
            <a:pPr>
              <a:defRPr/>
            </a:pPr>
            <a:r>
              <a:rPr lang="es-ES" smtClean="0"/>
              <a:t>HECTOR RUEDA T - 2016</a:t>
            </a:r>
            <a:endParaRPr lang="es-ES"/>
          </a:p>
        </p:txBody>
      </p:sp>
      <p:sp>
        <p:nvSpPr>
          <p:cNvPr id="108546" name="4 Marcador de número de diapositiva"/>
          <p:cNvSpPr>
            <a:spLocks noGrp="1"/>
          </p:cNvSpPr>
          <p:nvPr>
            <p:ph type="sldNum" sz="quarter" idx="12"/>
          </p:nvPr>
        </p:nvSpPr>
        <p:spPr/>
        <p:txBody>
          <a:bodyPr/>
          <a:lstStyle/>
          <a:p>
            <a:pPr>
              <a:defRPr/>
            </a:pPr>
            <a:fld id="{80DACA49-193D-4EA0-BD0F-644AC3058448}" type="slidenum">
              <a:rPr lang="es-ES"/>
              <a:pPr>
                <a:defRPr/>
              </a:pPr>
              <a:t>27</a:t>
            </a:fld>
            <a:endParaRPr lang="es-ES"/>
          </a:p>
        </p:txBody>
      </p:sp>
    </p:spTree>
    <p:extLst>
      <p:ext uri="{BB962C8B-B14F-4D97-AF65-F5344CB8AC3E}">
        <p14:creationId xmlns:p14="http://schemas.microsoft.com/office/powerpoint/2010/main" val="2594590024"/>
      </p:ext>
    </p:extLst>
  </p:cSld>
  <p:clrMapOvr>
    <a:masterClrMapping/>
  </p:clrMapOvr>
  <p:transition spd="slow">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2"/>
          <p:cNvSpPr>
            <a:spLocks noGrp="1" noChangeArrowheads="1"/>
          </p:cNvSpPr>
          <p:nvPr>
            <p:ph type="title"/>
          </p:nvPr>
        </p:nvSpPr>
        <p:spPr>
          <a:xfrm>
            <a:off x="468313" y="571500"/>
            <a:ext cx="8280400" cy="909638"/>
          </a:xfrm>
        </p:spPr>
        <p:txBody>
          <a:bodyPr/>
          <a:lstStyle/>
          <a:p>
            <a:pPr algn="ctr" fontAlgn="auto">
              <a:spcAft>
                <a:spcPts val="0"/>
              </a:spcAft>
              <a:defRPr/>
            </a:pPr>
            <a:r>
              <a:rPr lang="es-ES_tradnl" sz="2500" smtClean="0">
                <a:solidFill>
                  <a:schemeClr val="accent1">
                    <a:tint val="88000"/>
                    <a:satMod val="150000"/>
                  </a:schemeClr>
                </a:solidFill>
              </a:rPr>
              <a:t>PROCEDIMIENTO TRIBUTARIO</a:t>
            </a:r>
            <a:endParaRPr lang="es-ES" sz="2500" smtClean="0">
              <a:solidFill>
                <a:schemeClr val="accent1">
                  <a:tint val="88000"/>
                  <a:satMod val="150000"/>
                </a:schemeClr>
              </a:solidFill>
            </a:endParaRPr>
          </a:p>
        </p:txBody>
      </p:sp>
      <p:graphicFrame>
        <p:nvGraphicFramePr>
          <p:cNvPr id="184336" name="Group 16"/>
          <p:cNvGraphicFramePr>
            <a:graphicFrameLocks noGrp="1"/>
          </p:cNvGraphicFramePr>
          <p:nvPr>
            <p:ph type="tbl" idx="1"/>
          </p:nvPr>
        </p:nvGraphicFramePr>
        <p:xfrm>
          <a:off x="214313" y="1916113"/>
          <a:ext cx="8715375" cy="4401296"/>
        </p:xfrm>
        <a:graphic>
          <a:graphicData uri="http://schemas.openxmlformats.org/drawingml/2006/table">
            <a:tbl>
              <a:tblPr/>
              <a:tblGrid>
                <a:gridCol w="2733466"/>
                <a:gridCol w="2658104"/>
                <a:gridCol w="3323805"/>
              </a:tblGrid>
              <a:tr h="44005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_tradnl" sz="22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_tradnl" sz="22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200" b="0" i="0" u="none" strike="noStrike" cap="none" normalizeH="0" baseline="0" dirty="0" smtClean="0">
                          <a:ln>
                            <a:noFill/>
                          </a:ln>
                          <a:solidFill>
                            <a:schemeClr val="tx1"/>
                          </a:solidFill>
                          <a:effectLst/>
                          <a:latin typeface="Arial" charset="0"/>
                        </a:rPr>
                        <a:t>FISCALIZACIÓN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200" b="0" i="0" u="none" strike="noStrike" cap="none" normalizeH="0" baseline="0" dirty="0" smtClean="0">
                          <a:ln>
                            <a:noFill/>
                          </a:ln>
                          <a:solidFill>
                            <a:schemeClr val="tx1"/>
                          </a:solidFill>
                          <a:effectLst/>
                          <a:latin typeface="Arial" charset="0"/>
                        </a:rPr>
                        <a:t>E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200" b="0" i="0" u="none" strike="noStrike" cap="none" normalizeH="0" baseline="0" dirty="0" smtClean="0">
                          <a:ln>
                            <a:noFill/>
                          </a:ln>
                          <a:solidFill>
                            <a:schemeClr val="tx1"/>
                          </a:solidFill>
                          <a:effectLst/>
                          <a:latin typeface="Arial" charset="0"/>
                        </a:rPr>
                        <a:t>INVESTIGACIÓN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200" b="0" i="0" u="none" strike="noStrike" cap="none" normalizeH="0" baseline="0" dirty="0" smtClean="0">
                          <a:ln>
                            <a:noFill/>
                          </a:ln>
                          <a:solidFill>
                            <a:schemeClr val="tx1"/>
                          </a:solidFill>
                          <a:effectLst/>
                          <a:latin typeface="Arial" charset="0"/>
                        </a:rPr>
                        <a:t>(Seleccionado Programa)</a:t>
                      </a:r>
                      <a:endParaRPr kumimoji="0" lang="es-ES" sz="2200" b="0" i="0" u="none" strike="noStrike" cap="none" normalizeH="0" baseline="0" dirty="0" smtClean="0">
                        <a:ln>
                          <a:noFill/>
                        </a:ln>
                        <a:solidFill>
                          <a:schemeClr val="tx1"/>
                        </a:solidFill>
                        <a:effectLst/>
                        <a:latin typeface="Arial" charset="0"/>
                      </a:endParaRPr>
                    </a:p>
                  </a:txBody>
                  <a:tcPr marL="91439" marR="91439"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_tradnl" sz="2200" b="0" i="0" u="none" strike="noStrike" cap="none" normalizeH="0" baseline="0" dirty="0" smtClean="0">
                          <a:ln>
                            <a:noFill/>
                          </a:ln>
                          <a:solidFill>
                            <a:schemeClr val="tx1"/>
                          </a:solidFill>
                          <a:effectLst/>
                          <a:latin typeface="Arial" charset="0"/>
                        </a:rPr>
                        <a:t>Requerimiento Ordinario</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_tradnl" sz="2200" b="0" i="0" u="none" strike="noStrike" cap="none" normalizeH="0" baseline="0" dirty="0" smtClean="0">
                          <a:ln>
                            <a:noFill/>
                          </a:ln>
                          <a:solidFill>
                            <a:schemeClr val="tx1"/>
                          </a:solidFill>
                          <a:effectLst/>
                          <a:latin typeface="Arial" charset="0"/>
                        </a:rPr>
                        <a:t>Emplazamiento Corregir</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_tradnl" sz="2200" b="0" i="0" u="none" strike="noStrike" cap="none" normalizeH="0" baseline="0" dirty="0" smtClean="0">
                          <a:ln>
                            <a:noFill/>
                          </a:ln>
                          <a:solidFill>
                            <a:schemeClr val="tx1"/>
                          </a:solidFill>
                          <a:effectLst/>
                          <a:latin typeface="Arial" charset="0"/>
                        </a:rPr>
                        <a:t>Inspección Tributaria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_tradnl" sz="2200" b="0" i="0" u="none" strike="noStrike" cap="none" normalizeH="0" baseline="0" dirty="0" smtClean="0">
                          <a:ln>
                            <a:noFill/>
                          </a:ln>
                          <a:solidFill>
                            <a:schemeClr val="tx1"/>
                          </a:solidFill>
                          <a:effectLst/>
                          <a:latin typeface="Arial" charset="0"/>
                        </a:rPr>
                        <a:t>Inspección Contable</a:t>
                      </a:r>
                    </a:p>
                    <a:p>
                      <a:pPr marL="0" marR="0" lvl="0" indent="0" algn="l" defTabSz="914400" rtl="0" eaLnBrk="1" fontAlgn="base" latinLnBrk="0" hangingPunct="1">
                        <a:lnSpc>
                          <a:spcPct val="100000"/>
                        </a:lnSpc>
                        <a:spcBef>
                          <a:spcPct val="20000"/>
                        </a:spcBef>
                        <a:spcAft>
                          <a:spcPct val="0"/>
                        </a:spcAft>
                        <a:buClrTx/>
                        <a:buSzTx/>
                        <a:buFontTx/>
                        <a:buChar char="•"/>
                        <a:tabLst/>
                      </a:pPr>
                      <a:endParaRPr kumimoji="0" lang="es-ES_tradnl" sz="5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s-ES_tradnl" sz="2200" b="0" i="0" u="none" strike="noStrike" cap="none" normalizeH="0" baseline="0" dirty="0" smtClean="0">
                          <a:ln>
                            <a:noFill/>
                          </a:ln>
                          <a:solidFill>
                            <a:schemeClr val="tx1"/>
                          </a:solidFill>
                          <a:effectLst/>
                          <a:latin typeface="Arial" charset="0"/>
                        </a:rPr>
                        <a:t>Requerimiento Especial</a:t>
                      </a:r>
                      <a:endParaRPr kumimoji="0" lang="es-ES" sz="2200" b="0" i="0" u="none" strike="noStrike" cap="none" normalizeH="0" baseline="0" dirty="0" smtClean="0">
                        <a:ln>
                          <a:noFill/>
                        </a:ln>
                        <a:solidFill>
                          <a:schemeClr val="tx1"/>
                        </a:solidFill>
                        <a:effectLst/>
                        <a:latin typeface="Arial" charset="0"/>
                      </a:endParaRPr>
                    </a:p>
                  </a:txBody>
                  <a:tcPr marL="91439" marR="91439"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200" b="0" i="0" u="none" strike="noStrike" cap="none" normalizeH="0" baseline="0" dirty="0" smtClean="0">
                          <a:ln>
                            <a:noFill/>
                          </a:ln>
                          <a:solidFill>
                            <a:schemeClr val="tx1"/>
                          </a:solidFill>
                          <a:effectLst/>
                          <a:latin typeface="Arial" charset="0"/>
                        </a:rPr>
                        <a:t>15 días</a:t>
                      </a:r>
                      <a:endParaRPr kumimoji="0" lang="es-ES_tradnl" sz="22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22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200" b="0" i="0" u="none" strike="noStrike" cap="none" normalizeH="0" baseline="0" dirty="0" smtClean="0">
                          <a:ln>
                            <a:noFill/>
                          </a:ln>
                          <a:solidFill>
                            <a:schemeClr val="tx1"/>
                          </a:solidFill>
                          <a:effectLst/>
                          <a:latin typeface="Arial" charset="0"/>
                        </a:rPr>
                        <a:t>1 mes</a:t>
                      </a:r>
                      <a:endParaRPr kumimoji="0" lang="es-ES_tradnl" sz="22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22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200" b="0" i="0" u="none" strike="noStrike" cap="none" normalizeH="0" baseline="0" dirty="0" smtClean="0">
                          <a:ln>
                            <a:noFill/>
                          </a:ln>
                          <a:solidFill>
                            <a:schemeClr val="tx1"/>
                          </a:solidFill>
                          <a:effectLst/>
                          <a:latin typeface="Arial" charset="0"/>
                        </a:rPr>
                        <a:t>Hasta 3 meses</a:t>
                      </a:r>
                      <a:endParaRPr kumimoji="0" lang="es-ES_tradnl" sz="22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12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200" b="0" i="0" u="none" strike="noStrike" cap="none" normalizeH="0" baseline="0" dirty="0" smtClean="0">
                          <a:ln>
                            <a:noFill/>
                          </a:ln>
                          <a:solidFill>
                            <a:schemeClr val="tx1"/>
                          </a:solidFill>
                          <a:effectLst/>
                          <a:latin typeface="Arial" charset="0"/>
                        </a:rPr>
                        <a:t>Por el tiempo que dure la investigación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200" b="0" i="0" u="none" strike="noStrike" cap="none" normalizeH="0" baseline="0" dirty="0" smtClean="0">
                          <a:ln>
                            <a:noFill/>
                          </a:ln>
                          <a:solidFill>
                            <a:schemeClr val="tx1"/>
                          </a:solidFill>
                          <a:effectLst/>
                          <a:latin typeface="Arial" charset="0"/>
                        </a:rPr>
                        <a:t>Dentro de los 2 años siguientes a la presentación de la declaración</a:t>
                      </a:r>
                      <a:endParaRPr kumimoji="0" lang="es-ES" sz="2200" b="0" i="0" u="none" strike="noStrike" cap="none" normalizeH="0" baseline="0" dirty="0" smtClean="0">
                        <a:ln>
                          <a:noFill/>
                        </a:ln>
                        <a:solidFill>
                          <a:schemeClr val="tx1"/>
                        </a:solidFill>
                        <a:effectLst/>
                        <a:latin typeface="Arial" charset="0"/>
                      </a:endParaRPr>
                    </a:p>
                  </a:txBody>
                  <a:tcPr marL="91439" marR="91439"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0606" name="4 Marcador de pie de página"/>
          <p:cNvSpPr>
            <a:spLocks noGrp="1"/>
          </p:cNvSpPr>
          <p:nvPr>
            <p:ph type="ftr" sz="quarter" idx="11"/>
          </p:nvPr>
        </p:nvSpPr>
        <p:spPr/>
        <p:txBody>
          <a:bodyPr/>
          <a:lstStyle/>
          <a:p>
            <a:pPr>
              <a:defRPr/>
            </a:pPr>
            <a:r>
              <a:rPr lang="es-ES" smtClean="0"/>
              <a:t>HECTOR RUEDA T - 2016</a:t>
            </a:r>
          </a:p>
        </p:txBody>
      </p:sp>
      <p:sp>
        <p:nvSpPr>
          <p:cNvPr id="110594" name="5 Marcador de número de diapositiva"/>
          <p:cNvSpPr>
            <a:spLocks noGrp="1"/>
          </p:cNvSpPr>
          <p:nvPr>
            <p:ph type="sldNum" sz="quarter" idx="12"/>
          </p:nvPr>
        </p:nvSpPr>
        <p:spPr/>
        <p:txBody>
          <a:bodyPr/>
          <a:lstStyle/>
          <a:p>
            <a:pPr>
              <a:defRPr/>
            </a:pPr>
            <a:fld id="{B17BB22C-2A1C-4AA9-A915-DEC64E7A10B3}" type="slidenum">
              <a:rPr lang="es-ES" smtClean="0"/>
              <a:pPr>
                <a:defRPr/>
              </a:pPr>
              <a:t>28</a:t>
            </a:fld>
            <a:endParaRPr lang="es-ES" smtClean="0"/>
          </a:p>
        </p:txBody>
      </p:sp>
    </p:spTree>
    <p:extLst>
      <p:ext uri="{BB962C8B-B14F-4D97-AF65-F5344CB8AC3E}">
        <p14:creationId xmlns:p14="http://schemas.microsoft.com/office/powerpoint/2010/main" val="9412844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9" name="Rectangle 2"/>
          <p:cNvSpPr>
            <a:spLocks noGrp="1" noChangeArrowheads="1"/>
          </p:cNvSpPr>
          <p:nvPr>
            <p:ph type="title"/>
          </p:nvPr>
        </p:nvSpPr>
        <p:spPr>
          <a:xfrm>
            <a:off x="762000" y="76200"/>
            <a:ext cx="7772400" cy="1143000"/>
          </a:xfrm>
        </p:spPr>
        <p:txBody>
          <a:bodyPr/>
          <a:lstStyle/>
          <a:p>
            <a:pPr algn="ctr" fontAlgn="auto">
              <a:spcAft>
                <a:spcPts val="0"/>
              </a:spcAft>
              <a:defRPr/>
            </a:pPr>
            <a:r>
              <a:rPr lang="es-ES_tradnl" sz="2500" smtClean="0">
                <a:solidFill>
                  <a:schemeClr val="accent1">
                    <a:tint val="88000"/>
                    <a:satMod val="150000"/>
                  </a:schemeClr>
                </a:solidFill>
              </a:rPr>
              <a:t>PROCEDIMIENTO TRIBUTARIO</a:t>
            </a:r>
            <a:endParaRPr lang="es-ES" sz="2500" smtClean="0">
              <a:solidFill>
                <a:schemeClr val="accent1">
                  <a:tint val="88000"/>
                  <a:satMod val="150000"/>
                </a:schemeClr>
              </a:solidFill>
            </a:endParaRPr>
          </a:p>
        </p:txBody>
      </p:sp>
      <p:graphicFrame>
        <p:nvGraphicFramePr>
          <p:cNvPr id="185347" name="Group 3"/>
          <p:cNvGraphicFramePr>
            <a:graphicFrameLocks noGrp="1"/>
          </p:cNvGraphicFramePr>
          <p:nvPr>
            <p:ph type="tbl" idx="1"/>
          </p:nvPr>
        </p:nvGraphicFramePr>
        <p:xfrm>
          <a:off x="285750" y="1649413"/>
          <a:ext cx="8643938" cy="4614862"/>
        </p:xfrm>
        <a:graphic>
          <a:graphicData uri="http://schemas.openxmlformats.org/drawingml/2006/table">
            <a:tbl>
              <a:tblPr/>
              <a:tblGrid>
                <a:gridCol w="3305573"/>
                <a:gridCol w="3287261"/>
                <a:gridCol w="2051104"/>
              </a:tblGrid>
              <a:tr h="461486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_tradnl" sz="2800"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_tradnl" sz="2800"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_tradnl" sz="2800"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0" i="0" u="none" strike="noStrike" cap="none" normalizeH="0" baseline="0" dirty="0" smtClean="0">
                          <a:ln>
                            <a:noFill/>
                          </a:ln>
                          <a:solidFill>
                            <a:schemeClr val="tx1"/>
                          </a:solidFill>
                          <a:effectLst/>
                          <a:latin typeface="Arial" charset="0"/>
                        </a:rPr>
                        <a:t>DETERMINACIÓN</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_tradnl" sz="1200"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0" i="0" u="none" strike="noStrike" cap="none" normalizeH="0" baseline="0" dirty="0" smtClean="0">
                          <a:ln>
                            <a:noFill/>
                          </a:ln>
                          <a:solidFill>
                            <a:schemeClr val="tx1"/>
                          </a:solidFill>
                          <a:effectLst/>
                          <a:latin typeface="Arial" charset="0"/>
                        </a:rPr>
                        <a:t>OFICIAL</a:t>
                      </a:r>
                      <a:endParaRPr kumimoji="0" lang="es-ES" sz="2800" b="0" i="0" u="none" strike="noStrike" cap="none" normalizeH="0" baseline="0" dirty="0" smtClean="0">
                        <a:ln>
                          <a:noFill/>
                        </a:ln>
                        <a:solidFill>
                          <a:schemeClr val="tx1"/>
                        </a:solidFill>
                        <a:effectLst/>
                        <a:latin typeface="Arial" charset="0"/>
                      </a:endParaRPr>
                    </a:p>
                  </a:txBody>
                  <a:tcPr marL="91439" marR="91439"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AutoNum type="arabicPeriod"/>
                        <a:tabLst/>
                      </a:pPr>
                      <a:endParaRPr kumimoji="0" lang="es-ES_tradnl" sz="2800" b="0" i="0" u="none" strike="noStrike" cap="none" normalizeH="0" baseline="0" smtClean="0">
                        <a:ln>
                          <a:noFill/>
                        </a:ln>
                        <a:solidFill>
                          <a:schemeClr val="tx1"/>
                        </a:solidFill>
                        <a:effectLst/>
                        <a:latin typeface="Arial" charset="0"/>
                      </a:endParaRPr>
                    </a:p>
                    <a:p>
                      <a:pPr marL="533400" marR="0" lvl="0" indent="-533400" algn="l" defTabSz="914400" rtl="0" eaLnBrk="1" fontAlgn="base" latinLnBrk="0" hangingPunct="1">
                        <a:lnSpc>
                          <a:spcPct val="100000"/>
                        </a:lnSpc>
                        <a:spcBef>
                          <a:spcPct val="20000"/>
                        </a:spcBef>
                        <a:spcAft>
                          <a:spcPct val="0"/>
                        </a:spcAft>
                        <a:buClrTx/>
                        <a:buSzTx/>
                        <a:buFontTx/>
                        <a:buAutoNum type="arabicPeriod"/>
                        <a:tabLst/>
                      </a:pPr>
                      <a:r>
                        <a:rPr kumimoji="0" lang="es-ES_tradnl" sz="2800" b="0" i="0" u="none" strike="noStrike" cap="none" normalizeH="0" baseline="0" smtClean="0">
                          <a:ln>
                            <a:noFill/>
                          </a:ln>
                          <a:solidFill>
                            <a:schemeClr val="tx1"/>
                          </a:solidFill>
                          <a:effectLst/>
                          <a:latin typeface="Arial" charset="0"/>
                        </a:rPr>
                        <a:t>Respuesta al       Requerimiento</a:t>
                      </a:r>
                    </a:p>
                    <a:p>
                      <a:pPr marL="533400" marR="0" lvl="0" indent="-533400" algn="l" defTabSz="914400" rtl="0" eaLnBrk="1" fontAlgn="base" latinLnBrk="0" hangingPunct="1">
                        <a:lnSpc>
                          <a:spcPct val="100000"/>
                        </a:lnSpc>
                        <a:spcBef>
                          <a:spcPct val="20000"/>
                        </a:spcBef>
                        <a:spcAft>
                          <a:spcPct val="0"/>
                        </a:spcAft>
                        <a:buClrTx/>
                        <a:buSzTx/>
                        <a:buFontTx/>
                        <a:buAutoNum type="arabicPeriod"/>
                        <a:tabLst/>
                      </a:pPr>
                      <a:r>
                        <a:rPr kumimoji="0" lang="es-ES_tradnl" sz="2800" b="0" i="0" u="none" strike="noStrike" cap="none" normalizeH="0" baseline="0" smtClean="0">
                          <a:ln>
                            <a:noFill/>
                          </a:ln>
                          <a:solidFill>
                            <a:schemeClr val="tx1"/>
                          </a:solidFill>
                          <a:effectLst/>
                          <a:latin typeface="Arial" charset="0"/>
                        </a:rPr>
                        <a:t>Ampliación Requerimiento</a:t>
                      </a:r>
                    </a:p>
                    <a:p>
                      <a:pPr marL="533400" marR="0" lvl="0" indent="-533400" algn="l" defTabSz="914400" rtl="0" eaLnBrk="1" fontAlgn="base" latinLnBrk="0" hangingPunct="1">
                        <a:lnSpc>
                          <a:spcPct val="100000"/>
                        </a:lnSpc>
                        <a:spcBef>
                          <a:spcPct val="20000"/>
                        </a:spcBef>
                        <a:spcAft>
                          <a:spcPct val="0"/>
                        </a:spcAft>
                        <a:buClrTx/>
                        <a:buSzTx/>
                        <a:buFontTx/>
                        <a:buAutoNum type="arabicPeriod"/>
                        <a:tabLst/>
                      </a:pPr>
                      <a:r>
                        <a:rPr kumimoji="0" lang="es-ES_tradnl" sz="2800" b="0" i="0" u="none" strike="noStrike" cap="none" normalizeH="0" baseline="0" smtClean="0">
                          <a:ln>
                            <a:noFill/>
                          </a:ln>
                          <a:solidFill>
                            <a:schemeClr val="tx1"/>
                          </a:solidFill>
                          <a:effectLst/>
                          <a:latin typeface="Arial" charset="0"/>
                        </a:rPr>
                        <a:t>Respuesta a la Ampliación</a:t>
                      </a:r>
                    </a:p>
                    <a:p>
                      <a:pPr marL="533400" marR="0" lvl="0" indent="-533400" algn="l" defTabSz="914400" rtl="0" eaLnBrk="1" fontAlgn="base" latinLnBrk="0" hangingPunct="1">
                        <a:lnSpc>
                          <a:spcPct val="100000"/>
                        </a:lnSpc>
                        <a:spcBef>
                          <a:spcPct val="20000"/>
                        </a:spcBef>
                        <a:spcAft>
                          <a:spcPct val="0"/>
                        </a:spcAft>
                        <a:buClrTx/>
                        <a:buSzTx/>
                        <a:buFontTx/>
                        <a:buAutoNum type="arabicPeriod"/>
                        <a:tabLst/>
                      </a:pPr>
                      <a:r>
                        <a:rPr kumimoji="0" lang="es-ES_tradnl" sz="2800" b="0" i="0" u="none" strike="noStrike" cap="none" normalizeH="0" baseline="0" smtClean="0">
                          <a:ln>
                            <a:noFill/>
                          </a:ln>
                          <a:solidFill>
                            <a:schemeClr val="tx1"/>
                          </a:solidFill>
                          <a:effectLst/>
                          <a:latin typeface="Arial" charset="0"/>
                        </a:rPr>
                        <a:t>Liquidación de Revisión</a:t>
                      </a:r>
                      <a:endParaRPr kumimoji="0" lang="es-ES" sz="2800" b="0" i="0" u="none" strike="noStrike" cap="none" normalizeH="0" baseline="0" smtClean="0">
                        <a:ln>
                          <a:noFill/>
                        </a:ln>
                        <a:solidFill>
                          <a:schemeClr val="tx1"/>
                        </a:solidFill>
                        <a:effectLst/>
                        <a:latin typeface="Arial" charset="0"/>
                      </a:endParaRPr>
                    </a:p>
                  </a:txBody>
                  <a:tcPr marL="91439" marR="91439"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0" i="0" u="none" strike="noStrike" cap="none" normalizeH="0" baseline="0" dirty="0" smtClean="0">
                          <a:ln>
                            <a:noFill/>
                          </a:ln>
                          <a:solidFill>
                            <a:schemeClr val="tx1"/>
                          </a:solidFill>
                          <a:effectLst/>
                          <a:latin typeface="Arial" charset="0"/>
                        </a:rPr>
                        <a:t>3 meses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0" i="0" u="none" strike="noStrike" cap="none" normalizeH="0" baseline="0" dirty="0" smtClean="0">
                          <a:ln>
                            <a:noFill/>
                          </a:ln>
                          <a:solidFill>
                            <a:schemeClr val="tx1"/>
                          </a:solidFill>
                          <a:effectLst/>
                          <a:latin typeface="Arial" charset="0"/>
                        </a:rPr>
                        <a:t>3 meses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0" i="0" u="none" strike="noStrike" cap="none" normalizeH="0" baseline="0" dirty="0" smtClean="0">
                          <a:ln>
                            <a:noFill/>
                          </a:ln>
                          <a:solidFill>
                            <a:schemeClr val="tx1"/>
                          </a:solidFill>
                          <a:effectLst/>
                          <a:latin typeface="Arial" charset="0"/>
                        </a:rPr>
                        <a:t>6 meses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0" i="0" u="none" strike="noStrike" cap="none" normalizeH="0" baseline="0" dirty="0" smtClean="0">
                          <a:ln>
                            <a:noFill/>
                          </a:ln>
                          <a:solidFill>
                            <a:schemeClr val="tx1"/>
                          </a:solidFill>
                          <a:effectLst/>
                          <a:latin typeface="Arial" charset="0"/>
                        </a:rPr>
                        <a:t>6 meses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2800" b="0" i="0" u="none" strike="noStrike" cap="none" normalizeH="0" baseline="0" dirty="0" smtClean="0">
                        <a:ln>
                          <a:noFill/>
                        </a:ln>
                        <a:solidFill>
                          <a:schemeClr val="tx1"/>
                        </a:solidFill>
                        <a:effectLst/>
                        <a:latin typeface="Arial" charset="0"/>
                      </a:endParaRPr>
                    </a:p>
                  </a:txBody>
                  <a:tcPr marL="91439" marR="91439"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1630" name="4 Marcador de pie de página"/>
          <p:cNvSpPr>
            <a:spLocks noGrp="1"/>
          </p:cNvSpPr>
          <p:nvPr>
            <p:ph type="ftr" sz="quarter" idx="11"/>
          </p:nvPr>
        </p:nvSpPr>
        <p:spPr/>
        <p:txBody>
          <a:bodyPr/>
          <a:lstStyle/>
          <a:p>
            <a:pPr>
              <a:defRPr/>
            </a:pPr>
            <a:r>
              <a:rPr lang="es-ES" smtClean="0"/>
              <a:t>HECTOR RUEDA T - 2016</a:t>
            </a:r>
          </a:p>
        </p:txBody>
      </p:sp>
      <p:sp>
        <p:nvSpPr>
          <p:cNvPr id="111618" name="5 Marcador de número de diapositiva"/>
          <p:cNvSpPr>
            <a:spLocks noGrp="1"/>
          </p:cNvSpPr>
          <p:nvPr>
            <p:ph type="sldNum" sz="quarter" idx="12"/>
          </p:nvPr>
        </p:nvSpPr>
        <p:spPr/>
        <p:txBody>
          <a:bodyPr/>
          <a:lstStyle/>
          <a:p>
            <a:pPr>
              <a:defRPr/>
            </a:pPr>
            <a:fld id="{7532D5F8-1EF9-4BB7-9CDF-40D8687173A8}" type="slidenum">
              <a:rPr lang="es-ES" smtClean="0"/>
              <a:pPr>
                <a:defRPr/>
              </a:pPr>
              <a:t>29</a:t>
            </a:fld>
            <a:endParaRPr lang="es-ES" smtClean="0"/>
          </a:p>
        </p:txBody>
      </p:sp>
    </p:spTree>
    <p:extLst>
      <p:ext uri="{BB962C8B-B14F-4D97-AF65-F5344CB8AC3E}">
        <p14:creationId xmlns:p14="http://schemas.microsoft.com/office/powerpoint/2010/main" val="24683461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503238" y="4983163"/>
            <a:ext cx="8183562" cy="1052512"/>
          </a:xfrm>
        </p:spPr>
        <p:txBody>
          <a:bodyPr>
            <a:normAutofit fontScale="90000"/>
          </a:bodyPr>
          <a:lstStyle/>
          <a:p>
            <a:pPr algn="ctr" fontAlgn="auto">
              <a:spcAft>
                <a:spcPts val="0"/>
              </a:spcAft>
              <a:defRPr/>
            </a:pPr>
            <a:r>
              <a:rPr lang="es-CO" sz="3200" smtClean="0">
                <a:solidFill>
                  <a:schemeClr val="accent1">
                    <a:tint val="88000"/>
                    <a:satMod val="150000"/>
                  </a:schemeClr>
                </a:solidFill>
              </a:rPr>
              <a:t>Principios que rigen la actuación de la Administración</a:t>
            </a:r>
            <a:endParaRPr lang="es-ES" sz="3200" smtClean="0">
              <a:solidFill>
                <a:schemeClr val="accent1">
                  <a:tint val="88000"/>
                  <a:satMod val="150000"/>
                </a:schemeClr>
              </a:solidFill>
            </a:endParaRPr>
          </a:p>
        </p:txBody>
      </p:sp>
      <p:sp>
        <p:nvSpPr>
          <p:cNvPr id="20483" name="Rectangle 3"/>
          <p:cNvSpPr>
            <a:spLocks noGrp="1" noChangeArrowheads="1"/>
          </p:cNvSpPr>
          <p:nvPr>
            <p:ph idx="1"/>
          </p:nvPr>
        </p:nvSpPr>
        <p:spPr>
          <a:xfrm>
            <a:off x="503238" y="530225"/>
            <a:ext cx="8183562" cy="4187825"/>
          </a:xfrm>
        </p:spPr>
        <p:txBody>
          <a:bodyPr/>
          <a:lstStyle/>
          <a:p>
            <a:r>
              <a:rPr lang="es-CO" altLang="es-CO" smtClean="0"/>
              <a:t>Celeridad</a:t>
            </a:r>
          </a:p>
          <a:p>
            <a:r>
              <a:rPr lang="es-CO" altLang="es-CO" smtClean="0"/>
              <a:t>Eficiencia</a:t>
            </a:r>
          </a:p>
          <a:p>
            <a:r>
              <a:rPr lang="es-CO" altLang="es-CO" smtClean="0"/>
              <a:t>Eficacia</a:t>
            </a:r>
          </a:p>
          <a:p>
            <a:r>
              <a:rPr lang="es-CO" altLang="es-CO" smtClean="0"/>
              <a:t>Publicidad</a:t>
            </a:r>
          </a:p>
          <a:p>
            <a:r>
              <a:rPr lang="es-CO" altLang="es-CO" smtClean="0"/>
              <a:t>Contradicción</a:t>
            </a:r>
          </a:p>
          <a:p>
            <a:r>
              <a:rPr lang="es-CO" altLang="es-CO" smtClean="0"/>
              <a:t>Economía procesal</a:t>
            </a:r>
            <a:endParaRPr lang="es-ES" altLang="es-CO" smtClean="0"/>
          </a:p>
        </p:txBody>
      </p:sp>
      <p:sp>
        <p:nvSpPr>
          <p:cNvPr id="64517"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64516" name="3 Marcador de número de diapositiva"/>
          <p:cNvSpPr>
            <a:spLocks noGrp="1"/>
          </p:cNvSpPr>
          <p:nvPr>
            <p:ph type="sldNum" sz="quarter" idx="12"/>
          </p:nvPr>
        </p:nvSpPr>
        <p:spPr/>
        <p:txBody>
          <a:bodyPr/>
          <a:lstStyle/>
          <a:p>
            <a:pPr>
              <a:defRPr/>
            </a:pPr>
            <a:fld id="{8337822F-7193-4B33-B113-598DE3E95789}" type="slidenum">
              <a:rPr lang="es-ES"/>
              <a:pPr>
                <a:defRPr/>
              </a:pPr>
              <a:t>3</a:t>
            </a:fld>
            <a:endParaRPr lang="es-ES"/>
          </a:p>
        </p:txBody>
      </p:sp>
    </p:spTree>
    <p:extLst>
      <p:ext uri="{BB962C8B-B14F-4D97-AF65-F5344CB8AC3E}">
        <p14:creationId xmlns:p14="http://schemas.microsoft.com/office/powerpoint/2010/main" val="3870000639"/>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3" name="Rectangle 2"/>
          <p:cNvSpPr>
            <a:spLocks noGrp="1" noChangeArrowheads="1"/>
          </p:cNvSpPr>
          <p:nvPr>
            <p:ph type="title"/>
          </p:nvPr>
        </p:nvSpPr>
        <p:spPr>
          <a:xfrm>
            <a:off x="468313" y="571500"/>
            <a:ext cx="8280400" cy="1052513"/>
          </a:xfrm>
        </p:spPr>
        <p:txBody>
          <a:bodyPr/>
          <a:lstStyle/>
          <a:p>
            <a:pPr algn="ctr" fontAlgn="auto">
              <a:spcAft>
                <a:spcPts val="0"/>
              </a:spcAft>
              <a:defRPr/>
            </a:pPr>
            <a:r>
              <a:rPr lang="es-ES_tradnl" sz="3200" smtClean="0">
                <a:solidFill>
                  <a:schemeClr val="accent1">
                    <a:tint val="88000"/>
                    <a:satMod val="150000"/>
                  </a:schemeClr>
                </a:solidFill>
              </a:rPr>
              <a:t>PROCEDIMIENTO TRIBUTARIO</a:t>
            </a:r>
            <a:endParaRPr lang="es-ES" sz="3200" smtClean="0">
              <a:solidFill>
                <a:schemeClr val="accent1">
                  <a:tint val="88000"/>
                  <a:satMod val="150000"/>
                </a:schemeClr>
              </a:solidFill>
            </a:endParaRPr>
          </a:p>
        </p:txBody>
      </p:sp>
      <p:graphicFrame>
        <p:nvGraphicFramePr>
          <p:cNvPr id="186382" name="Group 14"/>
          <p:cNvGraphicFramePr>
            <a:graphicFrameLocks noGrp="1"/>
          </p:cNvGraphicFramePr>
          <p:nvPr>
            <p:ph type="tbl" idx="1"/>
          </p:nvPr>
        </p:nvGraphicFramePr>
        <p:xfrm>
          <a:off x="152400" y="1928813"/>
          <a:ext cx="8915400" cy="4443972"/>
        </p:xfrm>
        <a:graphic>
          <a:graphicData uri="http://schemas.openxmlformats.org/drawingml/2006/table">
            <a:tbl>
              <a:tblPr/>
              <a:tblGrid>
                <a:gridCol w="2743200"/>
                <a:gridCol w="3613150"/>
                <a:gridCol w="2559050"/>
              </a:tblGrid>
              <a:tr h="444341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_tradnl" sz="2800"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_tradnl" sz="2800"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0" i="0" u="none" strike="noStrike" cap="none" normalizeH="0" baseline="0" dirty="0" smtClean="0">
                          <a:ln>
                            <a:noFill/>
                          </a:ln>
                          <a:solidFill>
                            <a:schemeClr val="tx1"/>
                          </a:solidFill>
                          <a:effectLst/>
                          <a:latin typeface="Arial" charset="0"/>
                        </a:rPr>
                        <a:t>DISCUSIÓN DEL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2800" b="0" i="0" u="none" strike="noStrike" cap="none" normalizeH="0" baseline="0" dirty="0" smtClean="0">
                          <a:ln>
                            <a:noFill/>
                          </a:ln>
                          <a:solidFill>
                            <a:schemeClr val="tx1"/>
                          </a:solidFill>
                          <a:effectLst/>
                          <a:latin typeface="Arial" charset="0"/>
                        </a:rPr>
                        <a:t>IMPUESTO</a:t>
                      </a:r>
                      <a:endParaRPr kumimoji="0" lang="es-ES" sz="2800" b="0" i="0" u="none" strike="noStrike" cap="none" normalizeH="0" baseline="0" dirty="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es-ES_tradnl" sz="2800" b="0" i="0" u="none" strike="noStrike" cap="none" normalizeH="0" baseline="0" dirty="0" smtClean="0">
                          <a:ln>
                            <a:noFill/>
                          </a:ln>
                          <a:solidFill>
                            <a:schemeClr val="tx1"/>
                          </a:solidFill>
                          <a:effectLst/>
                          <a:latin typeface="Arial" charset="0"/>
                        </a:rPr>
                        <a:t>VÍA GUBERNATIVA</a:t>
                      </a:r>
                    </a:p>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dirty="0" smtClean="0">
                        <a:ln>
                          <a:noFill/>
                        </a:ln>
                        <a:solidFill>
                          <a:schemeClr val="tx1"/>
                        </a:solidFill>
                        <a:effectLst/>
                        <a:latin typeface="Arial" charset="0"/>
                      </a:endParaRPr>
                    </a:p>
                    <a:p>
                      <a:pPr marL="533400" marR="0" lvl="0" indent="-533400" algn="l" defTabSz="914400" rtl="0" eaLnBrk="1" fontAlgn="base" latinLnBrk="0" hangingPunct="1">
                        <a:lnSpc>
                          <a:spcPct val="100000"/>
                        </a:lnSpc>
                        <a:spcBef>
                          <a:spcPct val="20000"/>
                        </a:spcBef>
                        <a:spcAft>
                          <a:spcPct val="0"/>
                        </a:spcAft>
                        <a:buClrTx/>
                        <a:buSzTx/>
                        <a:buFontTx/>
                        <a:buAutoNum type="arabicPeriod"/>
                        <a:tabLst/>
                      </a:pPr>
                      <a:r>
                        <a:rPr kumimoji="0" lang="es-ES_tradnl" sz="2800" b="0" i="0" u="none" strike="noStrike" cap="none" normalizeH="0" baseline="0" dirty="0" smtClean="0">
                          <a:ln>
                            <a:noFill/>
                          </a:ln>
                          <a:solidFill>
                            <a:schemeClr val="tx1"/>
                          </a:solidFill>
                          <a:effectLst/>
                          <a:latin typeface="Arial" charset="0"/>
                        </a:rPr>
                        <a:t>Interpone Recurso</a:t>
                      </a:r>
                    </a:p>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dirty="0" smtClean="0">
                        <a:ln>
                          <a:noFill/>
                        </a:ln>
                        <a:solidFill>
                          <a:schemeClr val="tx1"/>
                        </a:solidFill>
                        <a:effectLst/>
                        <a:latin typeface="Arial" charset="0"/>
                      </a:endParaRPr>
                    </a:p>
                    <a:p>
                      <a:pPr marL="533400" marR="0" lvl="0" indent="-533400" algn="l" defTabSz="914400" rtl="0" eaLnBrk="1" fontAlgn="base" latinLnBrk="0" hangingPunct="1">
                        <a:lnSpc>
                          <a:spcPct val="100000"/>
                        </a:lnSpc>
                        <a:spcBef>
                          <a:spcPct val="20000"/>
                        </a:spcBef>
                        <a:spcAft>
                          <a:spcPct val="0"/>
                        </a:spcAft>
                        <a:buClrTx/>
                        <a:buSzTx/>
                        <a:buFontTx/>
                        <a:buAutoNum type="arabicPeriod" startAt="2"/>
                        <a:tabLst/>
                      </a:pPr>
                      <a:r>
                        <a:rPr kumimoji="0" lang="es-ES_tradnl" sz="2800" b="0" i="0" u="none" strike="noStrike" cap="none" normalizeH="0" baseline="0" dirty="0" smtClean="0">
                          <a:ln>
                            <a:noFill/>
                          </a:ln>
                          <a:solidFill>
                            <a:schemeClr val="tx1"/>
                          </a:solidFill>
                          <a:effectLst/>
                          <a:latin typeface="Arial" charset="0"/>
                        </a:rPr>
                        <a:t>Fallo Recurso de Reconsideración</a:t>
                      </a:r>
                    </a:p>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dirty="0" smtClean="0">
                        <a:ln>
                          <a:noFill/>
                        </a:ln>
                        <a:solidFill>
                          <a:schemeClr val="tx1"/>
                        </a:solidFill>
                        <a:effectLst/>
                        <a:latin typeface="Arial" charset="0"/>
                      </a:endParaRPr>
                    </a:p>
                    <a:p>
                      <a:pPr marL="533400" marR="0" lvl="0" indent="-533400" algn="ctr" defTabSz="914400" rtl="0" eaLnBrk="1" fontAlgn="base" latinLnBrk="0" hangingPunct="1">
                        <a:lnSpc>
                          <a:spcPct val="100000"/>
                        </a:lnSpc>
                        <a:spcBef>
                          <a:spcPct val="20000"/>
                        </a:spcBef>
                        <a:spcAft>
                          <a:spcPct val="0"/>
                        </a:spcAft>
                        <a:buClrTx/>
                        <a:buSzTx/>
                        <a:buFontTx/>
                        <a:buNone/>
                        <a:tabLst/>
                      </a:pPr>
                      <a:endParaRPr kumimoji="0" lang="es-ES" sz="2800" b="0" i="0" u="none" strike="noStrike" cap="none" normalizeH="0" baseline="0" dirty="0" smtClean="0">
                        <a:ln>
                          <a:noFill/>
                        </a:ln>
                        <a:solidFill>
                          <a:schemeClr val="accent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0" i="0" u="none" strike="noStrike" cap="none" normalizeH="0" baseline="0" dirty="0" smtClean="0">
                          <a:ln>
                            <a:noFill/>
                          </a:ln>
                          <a:solidFill>
                            <a:schemeClr val="tx1"/>
                          </a:solidFill>
                          <a:effectLst/>
                          <a:latin typeface="Arial" charset="0"/>
                        </a:rPr>
                        <a:t>TÉRMINO</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0" i="0" u="none" strike="noStrike" cap="none" normalizeH="0" baseline="0" dirty="0" smtClean="0">
                          <a:ln>
                            <a:noFill/>
                          </a:ln>
                          <a:solidFill>
                            <a:schemeClr val="tx1"/>
                          </a:solidFill>
                          <a:effectLst/>
                          <a:latin typeface="Arial" charset="0"/>
                        </a:rPr>
                        <a:t>2 meses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_tradnl" sz="2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0" i="0" u="none" strike="noStrike" cap="none" normalizeH="0" baseline="0" dirty="0" smtClean="0">
                          <a:ln>
                            <a:noFill/>
                          </a:ln>
                          <a:solidFill>
                            <a:schemeClr val="tx1"/>
                          </a:solidFill>
                          <a:effectLst/>
                          <a:latin typeface="Arial" charset="0"/>
                        </a:rPr>
                        <a:t>1 año para decidir </a:t>
                      </a:r>
                      <a:endParaRPr kumimoji="0" lang="es-ES" sz="2800" b="0" i="0" u="none" strike="noStrike" cap="none" normalizeH="0" baseline="0" dirty="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2654" name="4 Marcador de pie de página"/>
          <p:cNvSpPr>
            <a:spLocks noGrp="1"/>
          </p:cNvSpPr>
          <p:nvPr>
            <p:ph type="ftr" sz="quarter" idx="11"/>
          </p:nvPr>
        </p:nvSpPr>
        <p:spPr/>
        <p:txBody>
          <a:bodyPr/>
          <a:lstStyle/>
          <a:p>
            <a:pPr>
              <a:defRPr/>
            </a:pPr>
            <a:r>
              <a:rPr lang="es-ES" smtClean="0"/>
              <a:t>HECTOR RUEDA T - 2016</a:t>
            </a:r>
          </a:p>
        </p:txBody>
      </p:sp>
      <p:sp>
        <p:nvSpPr>
          <p:cNvPr id="112642" name="5 Marcador de número de diapositiva"/>
          <p:cNvSpPr>
            <a:spLocks noGrp="1"/>
          </p:cNvSpPr>
          <p:nvPr>
            <p:ph type="sldNum" sz="quarter" idx="12"/>
          </p:nvPr>
        </p:nvSpPr>
        <p:spPr/>
        <p:txBody>
          <a:bodyPr/>
          <a:lstStyle/>
          <a:p>
            <a:pPr>
              <a:defRPr/>
            </a:pPr>
            <a:fld id="{C62DAA97-9D7D-482D-B9CE-EAA655C0E649}" type="slidenum">
              <a:rPr lang="es-ES" smtClean="0"/>
              <a:pPr>
                <a:defRPr/>
              </a:pPr>
              <a:t>30</a:t>
            </a:fld>
            <a:endParaRPr lang="es-ES" smtClean="0"/>
          </a:p>
        </p:txBody>
      </p:sp>
    </p:spTree>
    <p:extLst>
      <p:ext uri="{BB962C8B-B14F-4D97-AF65-F5344CB8AC3E}">
        <p14:creationId xmlns:p14="http://schemas.microsoft.com/office/powerpoint/2010/main" val="23220560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9" name="Rectangle 2"/>
          <p:cNvSpPr>
            <a:spLocks noGrp="1" noChangeArrowheads="1"/>
          </p:cNvSpPr>
          <p:nvPr>
            <p:ph type="title"/>
          </p:nvPr>
        </p:nvSpPr>
        <p:spPr>
          <a:xfrm>
            <a:off x="685800" y="714375"/>
            <a:ext cx="7772400" cy="1143000"/>
          </a:xfrm>
        </p:spPr>
        <p:txBody>
          <a:bodyPr>
            <a:normAutofit fontScale="90000"/>
          </a:bodyPr>
          <a:lstStyle/>
          <a:p>
            <a:pPr algn="ctr" fontAlgn="auto">
              <a:spcAft>
                <a:spcPts val="0"/>
              </a:spcAft>
              <a:defRPr/>
            </a:pPr>
            <a:r>
              <a:rPr lang="es-ES_tradnl" sz="2800" smtClean="0">
                <a:solidFill>
                  <a:schemeClr val="accent1">
                    <a:tint val="88000"/>
                    <a:satMod val="150000"/>
                  </a:schemeClr>
                </a:solidFill>
              </a:rPr>
              <a:t>AMPLIACIÓN AL REQUERIMIENTO ESPECIAL (Artículo 708 del Estatuto Tributario)</a:t>
            </a:r>
            <a:endParaRPr lang="es-ES" sz="2800" smtClean="0">
              <a:solidFill>
                <a:schemeClr val="accent1">
                  <a:tint val="88000"/>
                  <a:satMod val="150000"/>
                </a:schemeClr>
              </a:solidFill>
            </a:endParaRPr>
          </a:p>
        </p:txBody>
      </p:sp>
      <p:sp>
        <p:nvSpPr>
          <p:cNvPr id="196611" name="Rectangle 3"/>
          <p:cNvSpPr>
            <a:spLocks noGrp="1" noChangeArrowheads="1"/>
          </p:cNvSpPr>
          <p:nvPr>
            <p:ph idx="1"/>
          </p:nvPr>
        </p:nvSpPr>
        <p:spPr>
          <a:xfrm>
            <a:off x="468313" y="2286000"/>
            <a:ext cx="8280400" cy="3529013"/>
          </a:xfrm>
        </p:spPr>
        <p:txBody>
          <a:bodyPr>
            <a:normAutofit lnSpcReduction="10000"/>
          </a:bodyPr>
          <a:lstStyle/>
          <a:p>
            <a:pPr marL="265176" indent="-265176" algn="just" fontAlgn="auto">
              <a:lnSpc>
                <a:spcPct val="90000"/>
              </a:lnSpc>
              <a:spcAft>
                <a:spcPts val="0"/>
              </a:spcAft>
              <a:buClr>
                <a:schemeClr val="tx1"/>
              </a:buClr>
              <a:buFontTx/>
              <a:buBlip>
                <a:blip r:embed="rId2"/>
              </a:buBlip>
              <a:defRPr/>
            </a:pPr>
            <a:r>
              <a:rPr lang="es-ES_tradnl" sz="2400" smtClean="0"/>
              <a:t>Se podrá realizar dentro de los tres (3) meses siguientes a la fecha del vencimiento del plazo para responderlo.</a:t>
            </a:r>
          </a:p>
          <a:p>
            <a:pPr marL="265176" indent="-265176" algn="just" fontAlgn="auto">
              <a:lnSpc>
                <a:spcPct val="90000"/>
              </a:lnSpc>
              <a:spcAft>
                <a:spcPts val="0"/>
              </a:spcAft>
              <a:buClr>
                <a:schemeClr val="tx1"/>
              </a:buClr>
              <a:buFontTx/>
              <a:buBlip>
                <a:blip r:embed="rId2"/>
              </a:buBlip>
              <a:defRPr/>
            </a:pPr>
            <a:r>
              <a:rPr lang="es-ES_tradnl" sz="2400" smtClean="0"/>
              <a:t>Ordenar la ampliación por una sola vez</a:t>
            </a:r>
          </a:p>
          <a:p>
            <a:pPr marL="265176" indent="-265176" algn="just" fontAlgn="auto">
              <a:lnSpc>
                <a:spcPct val="90000"/>
              </a:lnSpc>
              <a:spcAft>
                <a:spcPts val="0"/>
              </a:spcAft>
              <a:buClr>
                <a:schemeClr val="tx1"/>
              </a:buClr>
              <a:buFontTx/>
              <a:buBlip>
                <a:blip r:embed="rId2"/>
              </a:buBlip>
              <a:defRPr/>
            </a:pPr>
            <a:r>
              <a:rPr lang="es-ES_tradnl" sz="2400" smtClean="0"/>
              <a:t>Decretar pruebas que se estime necesarias</a:t>
            </a:r>
          </a:p>
          <a:p>
            <a:pPr marL="265176" indent="-265176" algn="just" fontAlgn="auto">
              <a:lnSpc>
                <a:spcPct val="90000"/>
              </a:lnSpc>
              <a:spcAft>
                <a:spcPts val="0"/>
              </a:spcAft>
              <a:buClr>
                <a:schemeClr val="tx1"/>
              </a:buClr>
              <a:buFontTx/>
              <a:buBlip>
                <a:blip r:embed="rId2"/>
              </a:buBlip>
              <a:defRPr/>
            </a:pPr>
            <a:r>
              <a:rPr lang="es-ES_tradnl" sz="2400" smtClean="0"/>
              <a:t>Podrá incluir hechos y conceptos </a:t>
            </a:r>
            <a:r>
              <a:rPr lang="es-ES_tradnl" sz="2400" u="sng" smtClean="0"/>
              <a:t>no contemplados</a:t>
            </a:r>
            <a:r>
              <a:rPr lang="es-ES_tradnl" sz="2400" smtClean="0"/>
              <a:t>  </a:t>
            </a:r>
          </a:p>
          <a:p>
            <a:pPr marL="265176" indent="-265176" algn="just" fontAlgn="auto">
              <a:lnSpc>
                <a:spcPct val="90000"/>
              </a:lnSpc>
              <a:spcAft>
                <a:spcPts val="0"/>
              </a:spcAft>
              <a:buClr>
                <a:schemeClr val="tx1"/>
              </a:buClr>
              <a:buFontTx/>
              <a:buBlip>
                <a:blip r:embed="rId2"/>
              </a:buBlip>
              <a:defRPr/>
            </a:pPr>
            <a:r>
              <a:rPr lang="es-ES_tradnl" sz="2400" smtClean="0"/>
              <a:t>Proponer una nueva determinación oficial de impuestos </a:t>
            </a:r>
          </a:p>
          <a:p>
            <a:pPr marL="265176" indent="-265176" algn="just" fontAlgn="auto">
              <a:lnSpc>
                <a:spcPct val="90000"/>
              </a:lnSpc>
              <a:spcAft>
                <a:spcPts val="0"/>
              </a:spcAft>
              <a:buClr>
                <a:schemeClr val="tx1"/>
              </a:buClr>
              <a:buFontTx/>
              <a:buBlip>
                <a:blip r:embed="rId2"/>
              </a:buBlip>
              <a:defRPr/>
            </a:pPr>
            <a:r>
              <a:rPr lang="es-ES_tradnl" sz="2400" smtClean="0"/>
              <a:t>Plazo para responder la ampliación no podrá ser inferior a tres  (3) meses ni superior a seis (6).</a:t>
            </a:r>
            <a:endParaRPr lang="es-ES" sz="2400" smtClean="0"/>
          </a:p>
        </p:txBody>
      </p:sp>
      <p:sp>
        <p:nvSpPr>
          <p:cNvPr id="121861"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21858" name="5 Marcador de número de diapositiva"/>
          <p:cNvSpPr>
            <a:spLocks noGrp="1"/>
          </p:cNvSpPr>
          <p:nvPr>
            <p:ph type="sldNum" sz="quarter" idx="12"/>
          </p:nvPr>
        </p:nvSpPr>
        <p:spPr/>
        <p:txBody>
          <a:bodyPr/>
          <a:lstStyle/>
          <a:p>
            <a:pPr>
              <a:defRPr/>
            </a:pPr>
            <a:fld id="{D5BBB811-09DE-40C6-982D-AF4DE516AC44}" type="slidenum">
              <a:rPr lang="es-ES"/>
              <a:pPr>
                <a:defRPr/>
              </a:pPr>
              <a:t>31</a:t>
            </a:fld>
            <a:endParaRPr lang="es-ES"/>
          </a:p>
        </p:txBody>
      </p:sp>
    </p:spTree>
    <p:extLst>
      <p:ext uri="{BB962C8B-B14F-4D97-AF65-F5344CB8AC3E}">
        <p14:creationId xmlns:p14="http://schemas.microsoft.com/office/powerpoint/2010/main" val="8202151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196611">
                                            <p:txEl>
                                              <p:pRg st="0" end="0"/>
                                            </p:txEl>
                                          </p:spTgt>
                                        </p:tgtEl>
                                        <p:attrNameLst>
                                          <p:attrName>style.visibility</p:attrName>
                                        </p:attrNameLst>
                                      </p:cBhvr>
                                      <p:to>
                                        <p:strVal val="visible"/>
                                      </p:to>
                                    </p:set>
                                    <p:animEffect transition="in" filter="blinds(vertical)">
                                      <p:cBhvr>
                                        <p:cTn id="7" dur="500"/>
                                        <p:tgtEl>
                                          <p:spTgt spid="1966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196611">
                                            <p:txEl>
                                              <p:pRg st="1" end="1"/>
                                            </p:txEl>
                                          </p:spTgt>
                                        </p:tgtEl>
                                        <p:attrNameLst>
                                          <p:attrName>style.visibility</p:attrName>
                                        </p:attrNameLst>
                                      </p:cBhvr>
                                      <p:to>
                                        <p:strVal val="visible"/>
                                      </p:to>
                                    </p:set>
                                    <p:animEffect transition="in" filter="blinds(vertical)">
                                      <p:cBhvr>
                                        <p:cTn id="12" dur="500"/>
                                        <p:tgtEl>
                                          <p:spTgt spid="1966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196611">
                                            <p:txEl>
                                              <p:pRg st="2" end="2"/>
                                            </p:txEl>
                                          </p:spTgt>
                                        </p:tgtEl>
                                        <p:attrNameLst>
                                          <p:attrName>style.visibility</p:attrName>
                                        </p:attrNameLst>
                                      </p:cBhvr>
                                      <p:to>
                                        <p:strVal val="visible"/>
                                      </p:to>
                                    </p:set>
                                    <p:animEffect transition="in" filter="blinds(vertical)">
                                      <p:cBhvr>
                                        <p:cTn id="17" dur="500"/>
                                        <p:tgtEl>
                                          <p:spTgt spid="1966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5" fill="hold" grpId="0" nodeType="clickEffect">
                                  <p:stCondLst>
                                    <p:cond delay="0"/>
                                  </p:stCondLst>
                                  <p:childTnLst>
                                    <p:set>
                                      <p:cBhvr>
                                        <p:cTn id="21" dur="1" fill="hold">
                                          <p:stCondLst>
                                            <p:cond delay="0"/>
                                          </p:stCondLst>
                                        </p:cTn>
                                        <p:tgtEl>
                                          <p:spTgt spid="196611">
                                            <p:txEl>
                                              <p:pRg st="3" end="3"/>
                                            </p:txEl>
                                          </p:spTgt>
                                        </p:tgtEl>
                                        <p:attrNameLst>
                                          <p:attrName>style.visibility</p:attrName>
                                        </p:attrNameLst>
                                      </p:cBhvr>
                                      <p:to>
                                        <p:strVal val="visible"/>
                                      </p:to>
                                    </p:set>
                                    <p:animEffect transition="in" filter="blinds(vertical)">
                                      <p:cBhvr>
                                        <p:cTn id="22" dur="500"/>
                                        <p:tgtEl>
                                          <p:spTgt spid="1966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5" fill="hold" grpId="0" nodeType="clickEffect">
                                  <p:stCondLst>
                                    <p:cond delay="0"/>
                                  </p:stCondLst>
                                  <p:childTnLst>
                                    <p:set>
                                      <p:cBhvr>
                                        <p:cTn id="26" dur="1" fill="hold">
                                          <p:stCondLst>
                                            <p:cond delay="0"/>
                                          </p:stCondLst>
                                        </p:cTn>
                                        <p:tgtEl>
                                          <p:spTgt spid="196611">
                                            <p:txEl>
                                              <p:pRg st="4" end="4"/>
                                            </p:txEl>
                                          </p:spTgt>
                                        </p:tgtEl>
                                        <p:attrNameLst>
                                          <p:attrName>style.visibility</p:attrName>
                                        </p:attrNameLst>
                                      </p:cBhvr>
                                      <p:to>
                                        <p:strVal val="visible"/>
                                      </p:to>
                                    </p:set>
                                    <p:animEffect transition="in" filter="blinds(vertical)">
                                      <p:cBhvr>
                                        <p:cTn id="27" dur="500"/>
                                        <p:tgtEl>
                                          <p:spTgt spid="19661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5" fill="hold" grpId="0" nodeType="clickEffect">
                                  <p:stCondLst>
                                    <p:cond delay="0"/>
                                  </p:stCondLst>
                                  <p:childTnLst>
                                    <p:set>
                                      <p:cBhvr>
                                        <p:cTn id="31" dur="1" fill="hold">
                                          <p:stCondLst>
                                            <p:cond delay="0"/>
                                          </p:stCondLst>
                                        </p:cTn>
                                        <p:tgtEl>
                                          <p:spTgt spid="196611">
                                            <p:txEl>
                                              <p:pRg st="5" end="5"/>
                                            </p:txEl>
                                          </p:spTgt>
                                        </p:tgtEl>
                                        <p:attrNameLst>
                                          <p:attrName>style.visibility</p:attrName>
                                        </p:attrNameLst>
                                      </p:cBhvr>
                                      <p:to>
                                        <p:strVal val="visible"/>
                                      </p:to>
                                    </p:set>
                                    <p:animEffect transition="in" filter="blinds(vertical)">
                                      <p:cBhvr>
                                        <p:cTn id="32" dur="500"/>
                                        <p:tgtEl>
                                          <p:spTgt spid="1966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1"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2"/>
          <p:cNvSpPr>
            <a:spLocks noGrp="1" noChangeArrowheads="1"/>
          </p:cNvSpPr>
          <p:nvPr>
            <p:ph type="title"/>
          </p:nvPr>
        </p:nvSpPr>
        <p:spPr>
          <a:xfrm>
            <a:off x="685800" y="500063"/>
            <a:ext cx="7772400" cy="1143000"/>
          </a:xfrm>
        </p:spPr>
        <p:txBody>
          <a:bodyPr>
            <a:normAutofit fontScale="90000"/>
          </a:bodyPr>
          <a:lstStyle/>
          <a:p>
            <a:pPr algn="ctr" fontAlgn="auto">
              <a:spcAft>
                <a:spcPts val="0"/>
              </a:spcAft>
              <a:defRPr/>
            </a:pPr>
            <a:r>
              <a:rPr lang="es-ES_tradnl" sz="2800" smtClean="0">
                <a:solidFill>
                  <a:schemeClr val="accent1">
                    <a:tint val="88000"/>
                    <a:satMod val="150000"/>
                  </a:schemeClr>
                </a:solidFill>
              </a:rPr>
              <a:t>CORRESPONDENCIA ENTRE EL REQUERIMIENTO Y LA LIQUIDACIÓN</a:t>
            </a:r>
            <a:br>
              <a:rPr lang="es-ES_tradnl" sz="2800" smtClean="0">
                <a:solidFill>
                  <a:schemeClr val="accent1">
                    <a:tint val="88000"/>
                    <a:satMod val="150000"/>
                  </a:schemeClr>
                </a:solidFill>
              </a:rPr>
            </a:br>
            <a:r>
              <a:rPr lang="es-ES_tradnl" sz="2800" smtClean="0">
                <a:solidFill>
                  <a:schemeClr val="accent1">
                    <a:tint val="88000"/>
                    <a:satMod val="150000"/>
                  </a:schemeClr>
                </a:solidFill>
              </a:rPr>
              <a:t> Artículo 711del Estatuto Tributario</a:t>
            </a:r>
            <a:endParaRPr lang="es-ES" sz="2800" smtClean="0">
              <a:solidFill>
                <a:schemeClr val="accent1">
                  <a:tint val="88000"/>
                  <a:satMod val="150000"/>
                </a:schemeClr>
              </a:solidFill>
            </a:endParaRPr>
          </a:p>
        </p:txBody>
      </p:sp>
      <p:sp>
        <p:nvSpPr>
          <p:cNvPr id="75779" name="Rectangle 3"/>
          <p:cNvSpPr>
            <a:spLocks noGrp="1" noChangeArrowheads="1"/>
          </p:cNvSpPr>
          <p:nvPr>
            <p:ph idx="1"/>
          </p:nvPr>
        </p:nvSpPr>
        <p:spPr>
          <a:xfrm>
            <a:off x="468313" y="2214563"/>
            <a:ext cx="8280400" cy="3178175"/>
          </a:xfrm>
        </p:spPr>
        <p:txBody>
          <a:bodyPr/>
          <a:lstStyle/>
          <a:p>
            <a:pPr marL="0" indent="0" algn="ctr">
              <a:buClr>
                <a:schemeClr val="tx1"/>
              </a:buClr>
              <a:buFont typeface="Wingdings" pitchFamily="2" charset="2"/>
              <a:buChar char="v"/>
            </a:pPr>
            <a:endParaRPr lang="es-ES_tradnl" altLang="es-CO" smtClean="0"/>
          </a:p>
          <a:p>
            <a:pPr marL="0" indent="0" algn="just">
              <a:buClr>
                <a:schemeClr val="tx1"/>
              </a:buClr>
              <a:buFont typeface="Wingdings" pitchFamily="2" charset="2"/>
              <a:buNone/>
            </a:pPr>
            <a:r>
              <a:rPr lang="es-ES_tradnl" altLang="es-CO" smtClean="0"/>
              <a:t>La Liquidación de revisión deberá contraerse exclusivamente a la declaración del contribuyente  y a los hechos que hubieren sido contemplados en el requerimiento especial o en su ampliación, si la hubiere.</a:t>
            </a:r>
            <a:endParaRPr lang="es-ES" altLang="es-CO" smtClean="0"/>
          </a:p>
        </p:txBody>
      </p:sp>
      <p:sp>
        <p:nvSpPr>
          <p:cNvPr id="122885"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22882" name="5 Marcador de número de diapositiva"/>
          <p:cNvSpPr>
            <a:spLocks noGrp="1"/>
          </p:cNvSpPr>
          <p:nvPr>
            <p:ph type="sldNum" sz="quarter" idx="12"/>
          </p:nvPr>
        </p:nvSpPr>
        <p:spPr/>
        <p:txBody>
          <a:bodyPr/>
          <a:lstStyle/>
          <a:p>
            <a:pPr>
              <a:defRPr/>
            </a:pPr>
            <a:fld id="{F711ABAF-9981-4748-B0F5-D8A7BB475B85}" type="slidenum">
              <a:rPr lang="es-ES"/>
              <a:pPr>
                <a:defRPr/>
              </a:pPr>
              <a:t>32</a:t>
            </a:fld>
            <a:endParaRPr lang="es-ES"/>
          </a:p>
        </p:txBody>
      </p:sp>
    </p:spTree>
    <p:extLst>
      <p:ext uri="{BB962C8B-B14F-4D97-AF65-F5344CB8AC3E}">
        <p14:creationId xmlns:p14="http://schemas.microsoft.com/office/powerpoint/2010/main" val="1245825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2"/>
          <p:cNvSpPr>
            <a:spLocks noGrp="1" noChangeArrowheads="1"/>
          </p:cNvSpPr>
          <p:nvPr>
            <p:ph type="title"/>
          </p:nvPr>
        </p:nvSpPr>
        <p:spPr>
          <a:xfrm>
            <a:off x="1150938" y="642938"/>
            <a:ext cx="7793037" cy="974725"/>
          </a:xfrm>
        </p:spPr>
        <p:txBody>
          <a:bodyPr/>
          <a:lstStyle/>
          <a:p>
            <a:pPr algn="ctr" fontAlgn="auto">
              <a:spcAft>
                <a:spcPts val="0"/>
              </a:spcAft>
              <a:defRPr/>
            </a:pPr>
            <a:r>
              <a:rPr lang="es-ES_tradnl" sz="3200" smtClean="0">
                <a:solidFill>
                  <a:schemeClr val="accent1">
                    <a:tint val="88000"/>
                    <a:satMod val="150000"/>
                  </a:schemeClr>
                </a:solidFill>
              </a:rPr>
              <a:t>LIQUIDACIÓN DE CORRECCIÓN</a:t>
            </a:r>
            <a:endParaRPr lang="es-ES" sz="3200" smtClean="0">
              <a:solidFill>
                <a:schemeClr val="accent1">
                  <a:tint val="88000"/>
                  <a:satMod val="150000"/>
                </a:schemeClr>
              </a:solidFill>
            </a:endParaRPr>
          </a:p>
        </p:txBody>
      </p:sp>
      <p:sp>
        <p:nvSpPr>
          <p:cNvPr id="205827" name="Rectangle 3"/>
          <p:cNvSpPr>
            <a:spLocks noGrp="1" noChangeArrowheads="1"/>
          </p:cNvSpPr>
          <p:nvPr>
            <p:ph idx="1"/>
          </p:nvPr>
        </p:nvSpPr>
        <p:spPr>
          <a:xfrm>
            <a:off x="1071563" y="1785938"/>
            <a:ext cx="7772400" cy="4114800"/>
          </a:xfrm>
        </p:spPr>
        <p:txBody>
          <a:bodyPr/>
          <a:lstStyle/>
          <a:p>
            <a:pPr>
              <a:lnSpc>
                <a:spcPct val="90000"/>
              </a:lnSpc>
              <a:buClr>
                <a:schemeClr val="tx1"/>
              </a:buClr>
              <a:buFontTx/>
              <a:buNone/>
            </a:pPr>
            <a:endParaRPr lang="es-ES_tradnl" altLang="es-CO" smtClean="0"/>
          </a:p>
          <a:p>
            <a:pPr>
              <a:lnSpc>
                <a:spcPct val="90000"/>
              </a:lnSpc>
              <a:buClr>
                <a:schemeClr val="tx1"/>
              </a:buClr>
              <a:buFontTx/>
              <a:buBlip>
                <a:blip r:embed="rId2"/>
              </a:buBlip>
            </a:pPr>
            <a:r>
              <a:rPr lang="es-ES_tradnl" altLang="es-CO" smtClean="0"/>
              <a:t>Deberá  proferirse dentro de los (2) dos años siguientes a la fecha de presentación de la respectiva declaración.</a:t>
            </a:r>
          </a:p>
          <a:p>
            <a:pPr>
              <a:lnSpc>
                <a:spcPct val="90000"/>
              </a:lnSpc>
              <a:buClr>
                <a:schemeClr val="tx1"/>
              </a:buClr>
              <a:buFontTx/>
              <a:buNone/>
            </a:pPr>
            <a:endParaRPr lang="es-ES_tradnl" altLang="es-CO" smtClean="0"/>
          </a:p>
          <a:p>
            <a:pPr>
              <a:lnSpc>
                <a:spcPct val="90000"/>
              </a:lnSpc>
              <a:buClr>
                <a:schemeClr val="tx1"/>
              </a:buClr>
              <a:buFontTx/>
              <a:buBlip>
                <a:blip r:embed="rId2"/>
              </a:buBlip>
            </a:pPr>
            <a:r>
              <a:rPr lang="es-ES_tradnl" altLang="es-CO" smtClean="0"/>
              <a:t>Esta liquidación se profiere sin perjuicio de la facultad de revisión.</a:t>
            </a:r>
            <a:endParaRPr lang="es-ES" altLang="es-CO" smtClean="0"/>
          </a:p>
        </p:txBody>
      </p:sp>
      <p:sp>
        <p:nvSpPr>
          <p:cNvPr id="126981"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26978" name="5 Marcador de número de diapositiva"/>
          <p:cNvSpPr>
            <a:spLocks noGrp="1"/>
          </p:cNvSpPr>
          <p:nvPr>
            <p:ph type="sldNum" sz="quarter" idx="12"/>
          </p:nvPr>
        </p:nvSpPr>
        <p:spPr/>
        <p:txBody>
          <a:bodyPr/>
          <a:lstStyle/>
          <a:p>
            <a:pPr>
              <a:defRPr/>
            </a:pPr>
            <a:fld id="{3BA4013D-00C9-497C-94F3-A1B8A3FBD0D9}" type="slidenum">
              <a:rPr lang="es-ES"/>
              <a:pPr>
                <a:defRPr/>
              </a:pPr>
              <a:t>33</a:t>
            </a:fld>
            <a:endParaRPr lang="es-ES"/>
          </a:p>
        </p:txBody>
      </p:sp>
    </p:spTree>
    <p:extLst>
      <p:ext uri="{BB962C8B-B14F-4D97-AF65-F5344CB8AC3E}">
        <p14:creationId xmlns:p14="http://schemas.microsoft.com/office/powerpoint/2010/main" val="3923304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5827">
                                            <p:txEl>
                                              <p:pRg st="1" end="1"/>
                                            </p:txEl>
                                          </p:spTgt>
                                        </p:tgtEl>
                                        <p:attrNameLst>
                                          <p:attrName>style.visibility</p:attrName>
                                        </p:attrNameLst>
                                      </p:cBhvr>
                                      <p:to>
                                        <p:strVal val="visible"/>
                                      </p:to>
                                    </p:set>
                                    <p:animEffect transition="in" filter="checkerboard(across)">
                                      <p:cBhvr>
                                        <p:cTn id="7" dur="500"/>
                                        <p:tgtEl>
                                          <p:spTgt spid="20582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5827">
                                            <p:txEl>
                                              <p:pRg st="3" end="3"/>
                                            </p:txEl>
                                          </p:spTgt>
                                        </p:tgtEl>
                                        <p:attrNameLst>
                                          <p:attrName>style.visibility</p:attrName>
                                        </p:attrNameLst>
                                      </p:cBhvr>
                                      <p:to>
                                        <p:strVal val="visible"/>
                                      </p:to>
                                    </p:set>
                                    <p:animEffect transition="in" filter="checkerboard(across)">
                                      <p:cBhvr>
                                        <p:cTn id="12" dur="500"/>
                                        <p:tgtEl>
                                          <p:spTgt spid="2058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27"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7" name="Rectangle 2"/>
          <p:cNvSpPr>
            <a:spLocks noGrp="1" noChangeArrowheads="1"/>
          </p:cNvSpPr>
          <p:nvPr>
            <p:ph type="title"/>
          </p:nvPr>
        </p:nvSpPr>
        <p:spPr>
          <a:xfrm>
            <a:off x="1150938" y="571500"/>
            <a:ext cx="7793037" cy="974725"/>
          </a:xfrm>
        </p:spPr>
        <p:txBody>
          <a:bodyPr/>
          <a:lstStyle/>
          <a:p>
            <a:pPr algn="ctr" fontAlgn="auto">
              <a:spcAft>
                <a:spcPts val="0"/>
              </a:spcAft>
              <a:defRPr/>
            </a:pPr>
            <a:r>
              <a:rPr lang="es-ES_tradnl" sz="2800" smtClean="0">
                <a:solidFill>
                  <a:schemeClr val="accent1">
                    <a:tint val="88000"/>
                    <a:satMod val="150000"/>
                  </a:schemeClr>
                </a:solidFill>
              </a:rPr>
              <a:t>CORRECCIÓN DE SANCIONES</a:t>
            </a:r>
            <a:endParaRPr lang="es-ES" sz="2800" smtClean="0">
              <a:solidFill>
                <a:schemeClr val="accent1">
                  <a:tint val="88000"/>
                  <a:satMod val="150000"/>
                </a:schemeClr>
              </a:solidFill>
            </a:endParaRPr>
          </a:p>
        </p:txBody>
      </p:sp>
      <p:sp>
        <p:nvSpPr>
          <p:cNvPr id="207875" name="Rectangle 3"/>
          <p:cNvSpPr>
            <a:spLocks noGrp="1" noChangeArrowheads="1"/>
          </p:cNvSpPr>
          <p:nvPr>
            <p:ph idx="1"/>
          </p:nvPr>
        </p:nvSpPr>
        <p:spPr>
          <a:xfrm>
            <a:off x="928688" y="2017713"/>
            <a:ext cx="7772400" cy="4114800"/>
          </a:xfrm>
        </p:spPr>
        <p:txBody>
          <a:bodyPr>
            <a:normAutofit lnSpcReduction="10000"/>
          </a:bodyPr>
          <a:lstStyle/>
          <a:p>
            <a:pPr marL="265176" indent="-265176" algn="just" fontAlgn="auto">
              <a:spcAft>
                <a:spcPts val="0"/>
              </a:spcAft>
              <a:buClr>
                <a:schemeClr val="tx1"/>
              </a:buClr>
              <a:buFontTx/>
              <a:buBlip>
                <a:blip r:embed="rId2"/>
              </a:buBlip>
              <a:defRPr/>
            </a:pPr>
            <a:r>
              <a:rPr lang="es-ES_tradnl" smtClean="0"/>
              <a:t>Cuando no se hubieren liquidado en su declaración las sanciones a que estuviere obligado o las hubiere liquidado incorrectamente, la administración las liquidará incrementadas en un 30%.</a:t>
            </a:r>
          </a:p>
          <a:p>
            <a:pPr marL="265176" indent="-265176" algn="just" fontAlgn="auto">
              <a:spcAft>
                <a:spcPts val="0"/>
              </a:spcAft>
              <a:buClr>
                <a:schemeClr val="tx1"/>
              </a:buClr>
              <a:buFontTx/>
              <a:buBlip>
                <a:blip r:embed="rId2"/>
              </a:buBlip>
              <a:defRPr/>
            </a:pPr>
            <a:r>
              <a:rPr lang="es-ES_tradnl" smtClean="0"/>
              <a:t>Se reduce a la mitad si dentro del término del recurso acepta los hechos, renuncia y cancela la sanción más el incremento reducido en un 50%. </a:t>
            </a:r>
            <a:endParaRPr lang="es-ES" smtClean="0"/>
          </a:p>
        </p:txBody>
      </p:sp>
      <p:sp>
        <p:nvSpPr>
          <p:cNvPr id="129029"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29026" name="5 Marcador de número de diapositiva"/>
          <p:cNvSpPr>
            <a:spLocks noGrp="1"/>
          </p:cNvSpPr>
          <p:nvPr>
            <p:ph type="sldNum" sz="quarter" idx="12"/>
          </p:nvPr>
        </p:nvSpPr>
        <p:spPr/>
        <p:txBody>
          <a:bodyPr/>
          <a:lstStyle/>
          <a:p>
            <a:pPr>
              <a:defRPr/>
            </a:pPr>
            <a:fld id="{827E84C3-4247-415B-878D-739174B9877A}" type="slidenum">
              <a:rPr lang="es-ES"/>
              <a:pPr>
                <a:defRPr/>
              </a:pPr>
              <a:t>34</a:t>
            </a:fld>
            <a:endParaRPr lang="es-ES"/>
          </a:p>
        </p:txBody>
      </p:sp>
    </p:spTree>
    <p:extLst>
      <p:ext uri="{BB962C8B-B14F-4D97-AF65-F5344CB8AC3E}">
        <p14:creationId xmlns:p14="http://schemas.microsoft.com/office/powerpoint/2010/main" val="7275492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grpId="0" nodeType="clickEffect">
                                  <p:stCondLst>
                                    <p:cond delay="0"/>
                                  </p:stCondLst>
                                  <p:childTnLst>
                                    <p:set>
                                      <p:cBhvr>
                                        <p:cTn id="6" dur="1" fill="hold">
                                          <p:stCondLst>
                                            <p:cond delay="0"/>
                                          </p:stCondLst>
                                        </p:cTn>
                                        <p:tgtEl>
                                          <p:spTgt spid="207875">
                                            <p:txEl>
                                              <p:pRg st="0" end="0"/>
                                            </p:txEl>
                                          </p:spTgt>
                                        </p:tgtEl>
                                        <p:attrNameLst>
                                          <p:attrName>style.visibility</p:attrName>
                                        </p:attrNameLst>
                                      </p:cBhvr>
                                      <p:to>
                                        <p:strVal val="visible"/>
                                      </p:to>
                                    </p:set>
                                    <p:animEffect transition="in" filter="blinds(vertical)">
                                      <p:cBhvr>
                                        <p:cTn id="7" dur="500"/>
                                        <p:tgtEl>
                                          <p:spTgt spid="2078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207875">
                                            <p:txEl>
                                              <p:pRg st="1" end="1"/>
                                            </p:txEl>
                                          </p:spTgt>
                                        </p:tgtEl>
                                        <p:attrNameLst>
                                          <p:attrName>style.visibility</p:attrName>
                                        </p:attrNameLst>
                                      </p:cBhvr>
                                      <p:to>
                                        <p:strVal val="visible"/>
                                      </p:to>
                                    </p:set>
                                    <p:animEffect transition="in" filter="blinds(vertical)">
                                      <p:cBhvr>
                                        <p:cTn id="12" dur="500"/>
                                        <p:tgtEl>
                                          <p:spTgt spid="2078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2"/>
          <p:cNvSpPr>
            <a:spLocks noGrp="1" noChangeArrowheads="1"/>
          </p:cNvSpPr>
          <p:nvPr>
            <p:ph type="title"/>
          </p:nvPr>
        </p:nvSpPr>
        <p:spPr>
          <a:xfrm>
            <a:off x="611188" y="642938"/>
            <a:ext cx="7772400" cy="1143000"/>
          </a:xfrm>
        </p:spPr>
        <p:txBody>
          <a:bodyPr/>
          <a:lstStyle/>
          <a:p>
            <a:pPr algn="ctr" fontAlgn="auto">
              <a:spcAft>
                <a:spcPts val="0"/>
              </a:spcAft>
              <a:defRPr/>
            </a:pPr>
            <a:r>
              <a:rPr lang="es-ES_tradnl" smtClean="0">
                <a:solidFill>
                  <a:schemeClr val="accent1">
                    <a:tint val="88000"/>
                    <a:satMod val="150000"/>
                  </a:schemeClr>
                </a:solidFill>
              </a:rPr>
              <a:t>LIQUIDACIÓN DE AFORO</a:t>
            </a:r>
            <a:endParaRPr lang="es-ES" smtClean="0">
              <a:solidFill>
                <a:schemeClr val="accent1">
                  <a:tint val="88000"/>
                  <a:satMod val="150000"/>
                </a:schemeClr>
              </a:solidFill>
            </a:endParaRPr>
          </a:p>
        </p:txBody>
      </p:sp>
      <p:sp>
        <p:nvSpPr>
          <p:cNvPr id="208899" name="Rectangle 3"/>
          <p:cNvSpPr>
            <a:spLocks noGrp="1" noChangeArrowheads="1"/>
          </p:cNvSpPr>
          <p:nvPr>
            <p:ph idx="1"/>
          </p:nvPr>
        </p:nvSpPr>
        <p:spPr>
          <a:xfrm>
            <a:off x="468313" y="1857375"/>
            <a:ext cx="8280400" cy="3673475"/>
          </a:xfrm>
        </p:spPr>
        <p:txBody>
          <a:bodyPr/>
          <a:lstStyle/>
          <a:p>
            <a:pPr algn="just"/>
            <a:endParaRPr lang="es-ES_tradnl" altLang="es-CO" smtClean="0"/>
          </a:p>
          <a:p>
            <a:pPr algn="just"/>
            <a:r>
              <a:rPr lang="es-ES_tradnl" altLang="es-CO" smtClean="0"/>
              <a:t>Emplazamiento previo por no declarar.</a:t>
            </a:r>
          </a:p>
          <a:p>
            <a:pPr algn="just"/>
            <a:r>
              <a:rPr lang="es-ES_tradnl" altLang="es-CO" smtClean="0"/>
              <a:t>Quienes incumplan con la obligación de presentar declaración, serán emplazados por la administración de impuestos, previa comprobación de su obligación, para que declare en un  término perentorio de un (1) mes.</a:t>
            </a:r>
            <a:endParaRPr lang="es-ES" altLang="es-CO" smtClean="0"/>
          </a:p>
        </p:txBody>
      </p:sp>
      <p:sp>
        <p:nvSpPr>
          <p:cNvPr id="130053"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30050" name="5 Marcador de número de diapositiva"/>
          <p:cNvSpPr>
            <a:spLocks noGrp="1"/>
          </p:cNvSpPr>
          <p:nvPr>
            <p:ph type="sldNum" sz="quarter" idx="12"/>
          </p:nvPr>
        </p:nvSpPr>
        <p:spPr/>
        <p:txBody>
          <a:bodyPr/>
          <a:lstStyle/>
          <a:p>
            <a:pPr>
              <a:defRPr/>
            </a:pPr>
            <a:fld id="{7A4DCB22-8242-4421-974D-9C53A6B28D2D}" type="slidenum">
              <a:rPr lang="es-ES"/>
              <a:pPr>
                <a:defRPr/>
              </a:pPr>
              <a:t>35</a:t>
            </a:fld>
            <a:endParaRPr lang="es-ES"/>
          </a:p>
        </p:txBody>
      </p:sp>
    </p:spTree>
    <p:extLst>
      <p:ext uri="{BB962C8B-B14F-4D97-AF65-F5344CB8AC3E}">
        <p14:creationId xmlns:p14="http://schemas.microsoft.com/office/powerpoint/2010/main" val="18002839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8899">
                                            <p:txEl>
                                              <p:pRg st="1" end="1"/>
                                            </p:txEl>
                                          </p:spTgt>
                                        </p:tgtEl>
                                        <p:attrNameLst>
                                          <p:attrName>style.visibility</p:attrName>
                                        </p:attrNameLst>
                                      </p:cBhvr>
                                      <p:to>
                                        <p:strVal val="visible"/>
                                      </p:to>
                                    </p:set>
                                    <p:animEffect transition="in" filter="blinds(horizontal)">
                                      <p:cBhvr>
                                        <p:cTn id="7" dur="500"/>
                                        <p:tgtEl>
                                          <p:spTgt spid="20889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8899">
                                            <p:txEl>
                                              <p:pRg st="2" end="2"/>
                                            </p:txEl>
                                          </p:spTgt>
                                        </p:tgtEl>
                                        <p:attrNameLst>
                                          <p:attrName>style.visibility</p:attrName>
                                        </p:attrNameLst>
                                      </p:cBhvr>
                                      <p:to>
                                        <p:strVal val="visible"/>
                                      </p:to>
                                    </p:set>
                                    <p:animEffect transition="in" filter="blinds(horizontal)">
                                      <p:cBhvr>
                                        <p:cTn id="12" dur="500"/>
                                        <p:tgtEl>
                                          <p:spTgt spid="2088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899"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Rectangle 2"/>
          <p:cNvSpPr>
            <a:spLocks noGrp="1" noChangeArrowheads="1"/>
          </p:cNvSpPr>
          <p:nvPr>
            <p:ph type="title"/>
          </p:nvPr>
        </p:nvSpPr>
        <p:spPr>
          <a:xfrm>
            <a:off x="685800" y="428625"/>
            <a:ext cx="7772400" cy="990600"/>
          </a:xfrm>
        </p:spPr>
        <p:txBody>
          <a:bodyPr>
            <a:normAutofit fontScale="90000"/>
          </a:bodyPr>
          <a:lstStyle/>
          <a:p>
            <a:pPr algn="ctr" fontAlgn="auto">
              <a:spcAft>
                <a:spcPts val="0"/>
              </a:spcAft>
              <a:defRPr/>
            </a:pPr>
            <a:r>
              <a:rPr lang="es-ES_tradnl" sz="3200" smtClean="0">
                <a:solidFill>
                  <a:schemeClr val="accent1">
                    <a:tint val="88000"/>
                    <a:satMod val="150000"/>
                  </a:schemeClr>
                </a:solidFill>
              </a:rPr>
              <a:t>Que debe Hacer el Contribuyente?</a:t>
            </a:r>
            <a:endParaRPr lang="es-ES" sz="3200" smtClean="0">
              <a:solidFill>
                <a:schemeClr val="accent1">
                  <a:tint val="88000"/>
                  <a:satMod val="150000"/>
                </a:schemeClr>
              </a:solidFill>
            </a:endParaRPr>
          </a:p>
        </p:txBody>
      </p:sp>
      <p:sp>
        <p:nvSpPr>
          <p:cNvPr id="83971" name="Rectangle 3"/>
          <p:cNvSpPr>
            <a:spLocks noGrp="1" noChangeArrowheads="1"/>
          </p:cNvSpPr>
          <p:nvPr>
            <p:ph idx="1"/>
          </p:nvPr>
        </p:nvSpPr>
        <p:spPr>
          <a:xfrm>
            <a:off x="857250" y="1743075"/>
            <a:ext cx="7772400" cy="4114800"/>
          </a:xfrm>
        </p:spPr>
        <p:txBody>
          <a:bodyPr/>
          <a:lstStyle/>
          <a:p>
            <a:pPr algn="just">
              <a:lnSpc>
                <a:spcPct val="90000"/>
              </a:lnSpc>
              <a:buClr>
                <a:schemeClr val="tx1"/>
              </a:buClr>
              <a:buFontTx/>
              <a:buNone/>
            </a:pPr>
            <a:endParaRPr lang="es-ES_tradnl" altLang="es-CO" smtClean="0"/>
          </a:p>
          <a:p>
            <a:pPr algn="just">
              <a:lnSpc>
                <a:spcPct val="90000"/>
              </a:lnSpc>
              <a:buClr>
                <a:schemeClr val="tx1"/>
              </a:buClr>
            </a:pPr>
            <a:r>
              <a:rPr lang="es-ES_tradnl" altLang="es-CO" smtClean="0"/>
              <a:t>El contribuyente, responsable, agente retenedor o declarante, deberá  presentar la declaración y si lo hace con posterioridad al emplazamiento, se liquidará la sanción por extemporaneidad de conformidad con el artículo 642 del estatuto tributario.  </a:t>
            </a:r>
            <a:endParaRPr lang="es-ES" altLang="es-CO" smtClean="0"/>
          </a:p>
        </p:txBody>
      </p:sp>
      <p:sp>
        <p:nvSpPr>
          <p:cNvPr id="131077"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31074" name="5 Marcador de número de diapositiva"/>
          <p:cNvSpPr>
            <a:spLocks noGrp="1"/>
          </p:cNvSpPr>
          <p:nvPr>
            <p:ph type="sldNum" sz="quarter" idx="12"/>
          </p:nvPr>
        </p:nvSpPr>
        <p:spPr/>
        <p:txBody>
          <a:bodyPr/>
          <a:lstStyle/>
          <a:p>
            <a:pPr>
              <a:defRPr/>
            </a:pPr>
            <a:fld id="{B665EF5B-B9AC-47F9-83DF-4C5B115DC5BD}" type="slidenum">
              <a:rPr lang="es-ES"/>
              <a:pPr>
                <a:defRPr/>
              </a:pPr>
              <a:t>36</a:t>
            </a:fld>
            <a:endParaRPr lang="es-ES"/>
          </a:p>
        </p:txBody>
      </p:sp>
    </p:spTree>
    <p:extLst>
      <p:ext uri="{BB962C8B-B14F-4D97-AF65-F5344CB8AC3E}">
        <p14:creationId xmlns:p14="http://schemas.microsoft.com/office/powerpoint/2010/main" val="15838389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Rectangle 2"/>
          <p:cNvSpPr>
            <a:spLocks noGrp="1" noChangeArrowheads="1"/>
          </p:cNvSpPr>
          <p:nvPr>
            <p:ph type="title"/>
          </p:nvPr>
        </p:nvSpPr>
        <p:spPr>
          <a:xfrm>
            <a:off x="685800" y="571500"/>
            <a:ext cx="7772400" cy="1143000"/>
          </a:xfrm>
        </p:spPr>
        <p:txBody>
          <a:bodyPr/>
          <a:lstStyle/>
          <a:p>
            <a:pPr algn="ctr" fontAlgn="auto">
              <a:spcAft>
                <a:spcPts val="0"/>
              </a:spcAft>
              <a:defRPr/>
            </a:pPr>
            <a:r>
              <a:rPr lang="es-ES_tradnl" sz="3200" smtClean="0">
                <a:solidFill>
                  <a:schemeClr val="accent1">
                    <a:tint val="88000"/>
                    <a:satMod val="150000"/>
                  </a:schemeClr>
                </a:solidFill>
              </a:rPr>
              <a:t>Consecuencia de la no presentación de la declaración</a:t>
            </a:r>
            <a:endParaRPr lang="es-ES" sz="3200" smtClean="0">
              <a:solidFill>
                <a:schemeClr val="accent1">
                  <a:tint val="88000"/>
                  <a:satMod val="150000"/>
                </a:schemeClr>
              </a:solidFill>
            </a:endParaRPr>
          </a:p>
        </p:txBody>
      </p:sp>
      <p:sp>
        <p:nvSpPr>
          <p:cNvPr id="132100" name="Rectangle 3"/>
          <p:cNvSpPr>
            <a:spLocks noGrp="1" noChangeArrowheads="1"/>
          </p:cNvSpPr>
          <p:nvPr>
            <p:ph idx="1"/>
          </p:nvPr>
        </p:nvSpPr>
        <p:spPr>
          <a:xfrm>
            <a:off x="468313" y="2214563"/>
            <a:ext cx="8280400" cy="3406775"/>
          </a:xfrm>
        </p:spPr>
        <p:txBody>
          <a:bodyPr>
            <a:normAutofit lnSpcReduction="10000"/>
          </a:bodyPr>
          <a:lstStyle/>
          <a:p>
            <a:pPr marL="265176" indent="20638" algn="just" fontAlgn="auto">
              <a:spcAft>
                <a:spcPts val="0"/>
              </a:spcAft>
              <a:buClr>
                <a:schemeClr val="tx1"/>
              </a:buClr>
              <a:buFontTx/>
              <a:buBlip>
                <a:blip r:embed="rId2"/>
              </a:buBlip>
              <a:defRPr/>
            </a:pPr>
            <a:endParaRPr lang="es-ES_tradnl" smtClean="0"/>
          </a:p>
          <a:p>
            <a:pPr marL="265176" indent="20638" algn="just" fontAlgn="auto">
              <a:spcAft>
                <a:spcPts val="0"/>
              </a:spcAft>
              <a:buClr>
                <a:schemeClr val="tx1"/>
              </a:buClr>
              <a:buFontTx/>
              <a:buNone/>
              <a:defRPr/>
            </a:pPr>
            <a:r>
              <a:rPr lang="es-ES_tradnl" smtClean="0"/>
              <a:t>Si dentro del mes de plazo otorgado por el emplazamiento el contribuyente no presenta la declaración correspondiente, la administración de impuestos procederá a aplicar la sanción por no declarar de conformidad con el artículo 643 del Estatuto Tributario. </a:t>
            </a:r>
            <a:endParaRPr lang="es-ES" smtClean="0"/>
          </a:p>
        </p:txBody>
      </p:sp>
      <p:sp>
        <p:nvSpPr>
          <p:cNvPr id="132101"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32098" name="5 Marcador de número de diapositiva"/>
          <p:cNvSpPr>
            <a:spLocks noGrp="1"/>
          </p:cNvSpPr>
          <p:nvPr>
            <p:ph type="sldNum" sz="quarter" idx="12"/>
          </p:nvPr>
        </p:nvSpPr>
        <p:spPr/>
        <p:txBody>
          <a:bodyPr/>
          <a:lstStyle/>
          <a:p>
            <a:pPr>
              <a:defRPr/>
            </a:pPr>
            <a:fld id="{B1B8C039-C0B0-4F71-A156-B563C81380C2}" type="slidenum">
              <a:rPr lang="es-ES"/>
              <a:pPr>
                <a:defRPr/>
              </a:pPr>
              <a:t>37</a:t>
            </a:fld>
            <a:endParaRPr lang="es-ES"/>
          </a:p>
        </p:txBody>
      </p:sp>
    </p:spTree>
    <p:extLst>
      <p:ext uri="{BB962C8B-B14F-4D97-AF65-F5344CB8AC3E}">
        <p14:creationId xmlns:p14="http://schemas.microsoft.com/office/powerpoint/2010/main" val="18139516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2"/>
          <p:cNvSpPr>
            <a:spLocks noGrp="1" noChangeArrowheads="1"/>
          </p:cNvSpPr>
          <p:nvPr>
            <p:ph type="title"/>
          </p:nvPr>
        </p:nvSpPr>
        <p:spPr>
          <a:xfrm>
            <a:off x="685800" y="642938"/>
            <a:ext cx="7772400" cy="877887"/>
          </a:xfrm>
        </p:spPr>
        <p:txBody>
          <a:bodyPr>
            <a:normAutofit fontScale="90000"/>
          </a:bodyPr>
          <a:lstStyle/>
          <a:p>
            <a:pPr algn="ctr" fontAlgn="auto">
              <a:spcAft>
                <a:spcPts val="0"/>
              </a:spcAft>
              <a:defRPr/>
            </a:pPr>
            <a:r>
              <a:rPr lang="es-ES_tradnl" sz="2800" smtClean="0">
                <a:solidFill>
                  <a:schemeClr val="accent1">
                    <a:tint val="88000"/>
                    <a:satMod val="150000"/>
                  </a:schemeClr>
                </a:solidFill>
              </a:rPr>
              <a:t>LIQUIDACIÓN DE AFORO</a:t>
            </a:r>
            <a:br>
              <a:rPr lang="es-ES_tradnl" sz="2800" smtClean="0">
                <a:solidFill>
                  <a:schemeClr val="accent1">
                    <a:tint val="88000"/>
                    <a:satMod val="150000"/>
                  </a:schemeClr>
                </a:solidFill>
              </a:rPr>
            </a:br>
            <a:r>
              <a:rPr lang="es-ES_tradnl" sz="2800" smtClean="0">
                <a:solidFill>
                  <a:schemeClr val="accent1">
                    <a:tint val="88000"/>
                    <a:satMod val="150000"/>
                  </a:schemeClr>
                </a:solidFill>
              </a:rPr>
              <a:t> Artículo 717 del Estatuto Tributario</a:t>
            </a:r>
            <a:endParaRPr lang="es-ES" sz="2800" smtClean="0">
              <a:solidFill>
                <a:schemeClr val="accent1">
                  <a:tint val="88000"/>
                  <a:satMod val="150000"/>
                </a:schemeClr>
              </a:solidFill>
            </a:endParaRPr>
          </a:p>
        </p:txBody>
      </p:sp>
      <p:sp>
        <p:nvSpPr>
          <p:cNvPr id="86019" name="Rectangle 3"/>
          <p:cNvSpPr>
            <a:spLocks noGrp="1" noChangeArrowheads="1"/>
          </p:cNvSpPr>
          <p:nvPr>
            <p:ph idx="1"/>
          </p:nvPr>
        </p:nvSpPr>
        <p:spPr>
          <a:xfrm>
            <a:off x="468313" y="2143125"/>
            <a:ext cx="8280400" cy="3529013"/>
          </a:xfrm>
        </p:spPr>
        <p:txBody>
          <a:bodyPr/>
          <a:lstStyle/>
          <a:p>
            <a:pPr>
              <a:buClr>
                <a:schemeClr val="tx1"/>
              </a:buClr>
              <a:buFontTx/>
              <a:buBlip>
                <a:blip r:embed="rId2"/>
              </a:buBlip>
            </a:pPr>
            <a:r>
              <a:rPr lang="es-ES_tradnl" altLang="es-CO" smtClean="0"/>
              <a:t>Determinar la obligación tributaria al contribuyente, responsable o agente retenedor.</a:t>
            </a:r>
          </a:p>
          <a:p>
            <a:pPr>
              <a:buClr>
                <a:schemeClr val="tx1"/>
              </a:buClr>
              <a:buFontTx/>
              <a:buBlip>
                <a:blip r:embed="rId2"/>
              </a:buBlip>
            </a:pPr>
            <a:endParaRPr lang="es-ES_tradnl" altLang="es-CO" smtClean="0"/>
          </a:p>
          <a:p>
            <a:pPr>
              <a:buFontTx/>
              <a:buNone/>
            </a:pPr>
            <a:r>
              <a:rPr lang="es-ES_tradnl" altLang="es-CO" smtClean="0"/>
              <a:t>Término para proferirla:</a:t>
            </a:r>
          </a:p>
          <a:p>
            <a:pPr>
              <a:buClr>
                <a:schemeClr val="tx1"/>
              </a:buClr>
              <a:buFontTx/>
              <a:buBlip>
                <a:blip r:embed="rId3"/>
              </a:buBlip>
            </a:pPr>
            <a:r>
              <a:rPr lang="es-ES_tradnl" altLang="es-CO" smtClean="0"/>
              <a:t>Cinco (5) años siguientes al vencimiento del plazo señalado para declarar.</a:t>
            </a:r>
            <a:endParaRPr lang="es-ES" altLang="es-CO" smtClean="0"/>
          </a:p>
        </p:txBody>
      </p:sp>
      <p:sp>
        <p:nvSpPr>
          <p:cNvPr id="133125"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33122" name="5 Marcador de número de diapositiva"/>
          <p:cNvSpPr>
            <a:spLocks noGrp="1"/>
          </p:cNvSpPr>
          <p:nvPr>
            <p:ph type="sldNum" sz="quarter" idx="12"/>
          </p:nvPr>
        </p:nvSpPr>
        <p:spPr/>
        <p:txBody>
          <a:bodyPr/>
          <a:lstStyle/>
          <a:p>
            <a:pPr>
              <a:defRPr/>
            </a:pPr>
            <a:fld id="{DFE2D10C-D8C5-46D2-A5E7-DFDA22A638C9}" type="slidenum">
              <a:rPr lang="es-ES"/>
              <a:pPr>
                <a:defRPr/>
              </a:pPr>
              <a:t>38</a:t>
            </a:fld>
            <a:endParaRPr lang="es-ES"/>
          </a:p>
        </p:txBody>
      </p:sp>
    </p:spTree>
    <p:extLst>
      <p:ext uri="{BB962C8B-B14F-4D97-AF65-F5344CB8AC3E}">
        <p14:creationId xmlns:p14="http://schemas.microsoft.com/office/powerpoint/2010/main" val="301715806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2"/>
          <p:cNvSpPr>
            <a:spLocks noGrp="1" noChangeArrowheads="1"/>
          </p:cNvSpPr>
          <p:nvPr>
            <p:ph type="title"/>
          </p:nvPr>
        </p:nvSpPr>
        <p:spPr>
          <a:xfrm>
            <a:off x="762000" y="428625"/>
            <a:ext cx="7772400" cy="1000125"/>
          </a:xfrm>
        </p:spPr>
        <p:txBody>
          <a:bodyPr>
            <a:normAutofit fontScale="90000"/>
          </a:bodyPr>
          <a:lstStyle/>
          <a:p>
            <a:pPr algn="ctr" fontAlgn="auto">
              <a:spcAft>
                <a:spcPts val="0"/>
              </a:spcAft>
              <a:defRPr/>
            </a:pPr>
            <a:r>
              <a:rPr lang="es-ES_tradnl" sz="3200" smtClean="0">
                <a:solidFill>
                  <a:schemeClr val="accent1">
                    <a:tint val="88000"/>
                    <a:satMod val="150000"/>
                  </a:schemeClr>
                </a:solidFill>
              </a:rPr>
              <a:t>Liquidación de Aforo</a:t>
            </a:r>
            <a:br>
              <a:rPr lang="es-ES_tradnl" sz="3200" smtClean="0">
                <a:solidFill>
                  <a:schemeClr val="accent1">
                    <a:tint val="88000"/>
                    <a:satMod val="150000"/>
                  </a:schemeClr>
                </a:solidFill>
              </a:rPr>
            </a:br>
            <a:r>
              <a:rPr lang="es-ES_tradnl" sz="3200" smtClean="0">
                <a:solidFill>
                  <a:schemeClr val="accent1">
                    <a:tint val="88000"/>
                    <a:satMod val="150000"/>
                  </a:schemeClr>
                </a:solidFill>
              </a:rPr>
              <a:t>Contenido</a:t>
            </a:r>
            <a:endParaRPr lang="es-ES" sz="3200" smtClean="0">
              <a:solidFill>
                <a:schemeClr val="accent1">
                  <a:tint val="88000"/>
                  <a:satMod val="150000"/>
                </a:schemeClr>
              </a:solidFill>
            </a:endParaRPr>
          </a:p>
        </p:txBody>
      </p:sp>
      <p:sp>
        <p:nvSpPr>
          <p:cNvPr id="87043" name="Rectangle 3"/>
          <p:cNvSpPr>
            <a:spLocks noGrp="1" noChangeArrowheads="1"/>
          </p:cNvSpPr>
          <p:nvPr>
            <p:ph idx="1"/>
          </p:nvPr>
        </p:nvSpPr>
        <p:spPr>
          <a:xfrm>
            <a:off x="468313" y="2349500"/>
            <a:ext cx="8280400" cy="3394075"/>
          </a:xfrm>
        </p:spPr>
        <p:txBody>
          <a:bodyPr/>
          <a:lstStyle/>
          <a:p>
            <a:pPr indent="20638" algn="just">
              <a:buClr>
                <a:schemeClr val="tx1"/>
              </a:buClr>
              <a:buFontTx/>
              <a:buBlip>
                <a:blip r:embed="rId2"/>
              </a:buBlip>
            </a:pPr>
            <a:endParaRPr lang="es-ES_tradnl" altLang="es-CO" smtClean="0"/>
          </a:p>
          <a:p>
            <a:pPr indent="20638" algn="just">
              <a:buClr>
                <a:schemeClr val="tx1"/>
              </a:buClr>
              <a:buFontTx/>
              <a:buNone/>
            </a:pPr>
            <a:r>
              <a:rPr lang="es-ES_tradnl" altLang="es-CO" sz="3600" smtClean="0"/>
              <a:t>Tendrá el mismo contenido de la liquidación de revisión, con una explicación sumaria de los hechos que dieron origen al aforo.</a:t>
            </a:r>
            <a:endParaRPr lang="es-ES" altLang="es-CO" sz="3600" smtClean="0"/>
          </a:p>
        </p:txBody>
      </p:sp>
      <p:sp>
        <p:nvSpPr>
          <p:cNvPr id="134149"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34146" name="5 Marcador de número de diapositiva"/>
          <p:cNvSpPr>
            <a:spLocks noGrp="1"/>
          </p:cNvSpPr>
          <p:nvPr>
            <p:ph type="sldNum" sz="quarter" idx="12"/>
          </p:nvPr>
        </p:nvSpPr>
        <p:spPr/>
        <p:txBody>
          <a:bodyPr/>
          <a:lstStyle/>
          <a:p>
            <a:pPr>
              <a:defRPr/>
            </a:pPr>
            <a:fld id="{700C7789-ABDF-42F9-AAC9-A69E3748DDD5}" type="slidenum">
              <a:rPr lang="es-ES"/>
              <a:pPr>
                <a:defRPr/>
              </a:pPr>
              <a:t>39</a:t>
            </a:fld>
            <a:endParaRPr lang="es-ES"/>
          </a:p>
        </p:txBody>
      </p:sp>
    </p:spTree>
    <p:extLst>
      <p:ext uri="{BB962C8B-B14F-4D97-AF65-F5344CB8AC3E}">
        <p14:creationId xmlns:p14="http://schemas.microsoft.com/office/powerpoint/2010/main" val="8514508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503238" y="4983163"/>
            <a:ext cx="8183562" cy="1052512"/>
          </a:xfrm>
        </p:spPr>
        <p:txBody>
          <a:bodyPr>
            <a:normAutofit/>
          </a:bodyPr>
          <a:lstStyle/>
          <a:p>
            <a:pPr algn="ctr" fontAlgn="auto">
              <a:spcAft>
                <a:spcPts val="0"/>
              </a:spcAft>
              <a:defRPr/>
            </a:pPr>
            <a:r>
              <a:rPr lang="es-CO" sz="3200" smtClean="0">
                <a:solidFill>
                  <a:schemeClr val="accent1">
                    <a:tint val="88000"/>
                    <a:satMod val="150000"/>
                  </a:schemeClr>
                </a:solidFill>
              </a:rPr>
              <a:t>Normas Generales sobre Sanciones</a:t>
            </a:r>
            <a:endParaRPr lang="es-ES" sz="3200" smtClean="0">
              <a:solidFill>
                <a:schemeClr val="accent1">
                  <a:tint val="88000"/>
                  <a:satMod val="150000"/>
                </a:schemeClr>
              </a:solidFill>
            </a:endParaRPr>
          </a:p>
        </p:txBody>
      </p:sp>
      <p:sp>
        <p:nvSpPr>
          <p:cNvPr id="21507" name="Rectangle 3"/>
          <p:cNvSpPr>
            <a:spLocks noGrp="1" noChangeArrowheads="1"/>
          </p:cNvSpPr>
          <p:nvPr>
            <p:ph idx="1"/>
          </p:nvPr>
        </p:nvSpPr>
        <p:spPr>
          <a:xfrm>
            <a:off x="503238" y="530225"/>
            <a:ext cx="8183562" cy="4187825"/>
          </a:xfrm>
        </p:spPr>
        <p:txBody>
          <a:bodyPr/>
          <a:lstStyle/>
          <a:p>
            <a:r>
              <a:rPr lang="es-CO" altLang="es-CO" smtClean="0"/>
              <a:t>Actos en los cuales se pueden imponer sanciones.</a:t>
            </a:r>
          </a:p>
          <a:p>
            <a:r>
              <a:rPr lang="es-CO" altLang="es-CO" smtClean="0"/>
              <a:t>Liquidaciones oficiales</a:t>
            </a:r>
          </a:p>
          <a:p>
            <a:endParaRPr lang="es-CO" altLang="es-CO" smtClean="0"/>
          </a:p>
          <a:p>
            <a:r>
              <a:rPr lang="es-CO" altLang="es-CO" smtClean="0"/>
              <a:t>Resolución independiente.</a:t>
            </a:r>
            <a:endParaRPr lang="es-ES" altLang="es-CO" smtClean="0"/>
          </a:p>
        </p:txBody>
      </p:sp>
      <p:sp>
        <p:nvSpPr>
          <p:cNvPr id="65541"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65540" name="3 Marcador de número de diapositiva"/>
          <p:cNvSpPr>
            <a:spLocks noGrp="1"/>
          </p:cNvSpPr>
          <p:nvPr>
            <p:ph type="sldNum" sz="quarter" idx="12"/>
          </p:nvPr>
        </p:nvSpPr>
        <p:spPr/>
        <p:txBody>
          <a:bodyPr/>
          <a:lstStyle/>
          <a:p>
            <a:pPr>
              <a:defRPr/>
            </a:pPr>
            <a:fld id="{F8F782FD-7E51-416E-BFD7-D728EA91B37B}" type="slidenum">
              <a:rPr lang="es-ES"/>
              <a:pPr>
                <a:defRPr/>
              </a:pPr>
              <a:t>4</a:t>
            </a:fld>
            <a:endParaRPr lang="es-ES"/>
          </a:p>
        </p:txBody>
      </p:sp>
    </p:spTree>
    <p:extLst>
      <p:ext uri="{BB962C8B-B14F-4D97-AF65-F5344CB8AC3E}">
        <p14:creationId xmlns:p14="http://schemas.microsoft.com/office/powerpoint/2010/main" val="1574050497"/>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1" name="Rectangle 2"/>
          <p:cNvSpPr>
            <a:spLocks noGrp="1" noChangeArrowheads="1"/>
          </p:cNvSpPr>
          <p:nvPr>
            <p:ph type="title"/>
          </p:nvPr>
        </p:nvSpPr>
        <p:spPr>
          <a:xfrm>
            <a:off x="1150938" y="617538"/>
            <a:ext cx="7793037" cy="882650"/>
          </a:xfrm>
        </p:spPr>
        <p:txBody>
          <a:bodyPr/>
          <a:lstStyle/>
          <a:p>
            <a:pPr algn="ctr" fontAlgn="auto">
              <a:spcAft>
                <a:spcPts val="0"/>
              </a:spcAft>
              <a:defRPr/>
            </a:pPr>
            <a:r>
              <a:rPr lang="es-ES_tradnl" sz="3200" smtClean="0">
                <a:solidFill>
                  <a:schemeClr val="accent1">
                    <a:tint val="88000"/>
                    <a:satMod val="150000"/>
                  </a:schemeClr>
                </a:solidFill>
              </a:rPr>
              <a:t>Reserva de los Expedientes</a:t>
            </a:r>
            <a:endParaRPr lang="es-ES" sz="3200" smtClean="0">
              <a:solidFill>
                <a:schemeClr val="accent1">
                  <a:tint val="88000"/>
                  <a:satMod val="150000"/>
                </a:schemeClr>
              </a:solidFill>
            </a:endParaRPr>
          </a:p>
        </p:txBody>
      </p:sp>
      <p:sp>
        <p:nvSpPr>
          <p:cNvPr id="135172" name="Rectangle 3"/>
          <p:cNvSpPr>
            <a:spLocks noGrp="1" noChangeArrowheads="1"/>
          </p:cNvSpPr>
          <p:nvPr>
            <p:ph idx="1"/>
          </p:nvPr>
        </p:nvSpPr>
        <p:spPr>
          <a:xfrm>
            <a:off x="928688" y="1928813"/>
            <a:ext cx="7772400" cy="4114800"/>
          </a:xfrm>
        </p:spPr>
        <p:txBody>
          <a:bodyPr>
            <a:normAutofit lnSpcReduction="10000"/>
          </a:bodyPr>
          <a:lstStyle/>
          <a:p>
            <a:pPr marL="265176" indent="-265176" algn="just" fontAlgn="auto">
              <a:spcAft>
                <a:spcPts val="0"/>
              </a:spcAft>
              <a:buClr>
                <a:schemeClr val="tx1"/>
              </a:buClr>
              <a:buFontTx/>
              <a:buBlip>
                <a:blip r:embed="rId2"/>
              </a:buBlip>
              <a:defRPr/>
            </a:pPr>
            <a:r>
              <a:rPr lang="es-ES_tradnl" smtClean="0"/>
              <a:t>La información tributaria respecto de las bases gravables y la determinación privada de los impuestos que figuren en las declaraciones tributarias, tendrá el carácter de reservada, por consiguiente los funcionarios de la DIAN sólo podrán utilizarla para el </a:t>
            </a:r>
            <a:r>
              <a:rPr lang="es-ES_tradnl" i="1" smtClean="0"/>
              <a:t>control, recaudo, determinación,  discusión y administración de los impuestos y estadísticas impersonales</a:t>
            </a:r>
            <a:endParaRPr lang="es-ES" i="1" smtClean="0"/>
          </a:p>
        </p:txBody>
      </p:sp>
      <p:sp>
        <p:nvSpPr>
          <p:cNvPr id="135173"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35170" name="5 Marcador de número de diapositiva"/>
          <p:cNvSpPr>
            <a:spLocks noGrp="1"/>
          </p:cNvSpPr>
          <p:nvPr>
            <p:ph type="sldNum" sz="quarter" idx="12"/>
          </p:nvPr>
        </p:nvSpPr>
        <p:spPr/>
        <p:txBody>
          <a:bodyPr/>
          <a:lstStyle/>
          <a:p>
            <a:pPr>
              <a:defRPr/>
            </a:pPr>
            <a:fld id="{936A9CA4-BA3F-4143-AE5B-35191139AF8A}" type="slidenum">
              <a:rPr lang="es-ES"/>
              <a:pPr>
                <a:defRPr/>
              </a:pPr>
              <a:t>40</a:t>
            </a:fld>
            <a:endParaRPr lang="es-ES"/>
          </a:p>
        </p:txBody>
      </p:sp>
    </p:spTree>
    <p:extLst>
      <p:ext uri="{BB962C8B-B14F-4D97-AF65-F5344CB8AC3E}">
        <p14:creationId xmlns:p14="http://schemas.microsoft.com/office/powerpoint/2010/main" val="386027961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5" name="Rectangle 2"/>
          <p:cNvSpPr>
            <a:spLocks noGrp="1" noChangeArrowheads="1"/>
          </p:cNvSpPr>
          <p:nvPr>
            <p:ph type="title"/>
          </p:nvPr>
        </p:nvSpPr>
        <p:spPr>
          <a:xfrm>
            <a:off x="1150938" y="428625"/>
            <a:ext cx="7793037" cy="1143000"/>
          </a:xfrm>
        </p:spPr>
        <p:txBody>
          <a:bodyPr/>
          <a:lstStyle/>
          <a:p>
            <a:pPr algn="ctr" fontAlgn="auto">
              <a:spcAft>
                <a:spcPts val="0"/>
              </a:spcAft>
              <a:defRPr/>
            </a:pPr>
            <a:r>
              <a:rPr lang="es-ES_tradnl" sz="3200" smtClean="0">
                <a:solidFill>
                  <a:schemeClr val="accent1">
                    <a:tint val="88000"/>
                    <a:satMod val="150000"/>
                  </a:schemeClr>
                </a:solidFill>
              </a:rPr>
              <a:t>CUANDO SE LEVANTA LA RESERVA? </a:t>
            </a:r>
            <a:endParaRPr lang="es-ES" sz="3200" smtClean="0">
              <a:solidFill>
                <a:schemeClr val="accent1">
                  <a:tint val="88000"/>
                  <a:satMod val="150000"/>
                </a:schemeClr>
              </a:solidFill>
            </a:endParaRPr>
          </a:p>
        </p:txBody>
      </p:sp>
      <p:sp>
        <p:nvSpPr>
          <p:cNvPr id="216067" name="Rectangle 3"/>
          <p:cNvSpPr>
            <a:spLocks noGrp="1" noChangeArrowheads="1"/>
          </p:cNvSpPr>
          <p:nvPr>
            <p:ph idx="1"/>
          </p:nvPr>
        </p:nvSpPr>
        <p:spPr>
          <a:xfrm>
            <a:off x="1000125" y="1814513"/>
            <a:ext cx="7772400" cy="4114800"/>
          </a:xfrm>
        </p:spPr>
        <p:txBody>
          <a:bodyPr/>
          <a:lstStyle/>
          <a:p>
            <a:pPr algn="just"/>
            <a:r>
              <a:rPr lang="es-ES_tradnl" altLang="es-CO" smtClean="0"/>
              <a:t>En los procesos penales</a:t>
            </a:r>
            <a:r>
              <a:rPr lang="es-ES_tradnl" altLang="es-CO" sz="2400" smtClean="0"/>
              <a:t>,</a:t>
            </a:r>
            <a:r>
              <a:rPr lang="es-ES_tradnl" altLang="es-CO" smtClean="0"/>
              <a:t> podrá suministrarse copia de la declaración, si se decreta como prueba en la providencia respectiva</a:t>
            </a:r>
          </a:p>
          <a:p>
            <a:pPr algn="just"/>
            <a:r>
              <a:rPr lang="es-ES_tradnl" altLang="es-CO" smtClean="0"/>
              <a:t>Para fines de control al lavado de activos</a:t>
            </a:r>
          </a:p>
          <a:p>
            <a:pPr algn="just"/>
            <a:r>
              <a:rPr lang="es-ES_tradnl" altLang="es-CO" smtClean="0"/>
              <a:t>Cuando el contribuyente lo autorice por escrito</a:t>
            </a:r>
          </a:p>
          <a:p>
            <a:pPr algn="just">
              <a:buFontTx/>
              <a:buNone/>
            </a:pPr>
            <a:endParaRPr lang="es-ES" altLang="es-CO" smtClean="0"/>
          </a:p>
        </p:txBody>
      </p:sp>
      <p:sp>
        <p:nvSpPr>
          <p:cNvPr id="136197"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36194" name="5 Marcador de número de diapositiva"/>
          <p:cNvSpPr>
            <a:spLocks noGrp="1"/>
          </p:cNvSpPr>
          <p:nvPr>
            <p:ph type="sldNum" sz="quarter" idx="12"/>
          </p:nvPr>
        </p:nvSpPr>
        <p:spPr/>
        <p:txBody>
          <a:bodyPr/>
          <a:lstStyle/>
          <a:p>
            <a:pPr>
              <a:defRPr/>
            </a:pPr>
            <a:fld id="{0440A7C5-66C4-4BDE-8057-8276BB129DF3}" type="slidenum">
              <a:rPr lang="es-ES"/>
              <a:pPr>
                <a:defRPr/>
              </a:pPr>
              <a:t>41</a:t>
            </a:fld>
            <a:endParaRPr lang="es-ES"/>
          </a:p>
        </p:txBody>
      </p:sp>
    </p:spTree>
    <p:extLst>
      <p:ext uri="{BB962C8B-B14F-4D97-AF65-F5344CB8AC3E}">
        <p14:creationId xmlns:p14="http://schemas.microsoft.com/office/powerpoint/2010/main" val="4553923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8" fill="hold" grpId="0" nodeType="clickEffect">
                                  <p:stCondLst>
                                    <p:cond delay="0"/>
                                  </p:stCondLst>
                                  <p:childTnLst>
                                    <p:set>
                                      <p:cBhvr>
                                        <p:cTn id="6" dur="1" fill="hold">
                                          <p:stCondLst>
                                            <p:cond delay="0"/>
                                          </p:stCondLst>
                                        </p:cTn>
                                        <p:tgtEl>
                                          <p:spTgt spid="216067">
                                            <p:txEl>
                                              <p:pRg st="0" end="0"/>
                                            </p:txEl>
                                          </p:spTgt>
                                        </p:tgtEl>
                                        <p:attrNameLst>
                                          <p:attrName>style.visibility</p:attrName>
                                        </p:attrNameLst>
                                      </p:cBhvr>
                                      <p:to>
                                        <p:strVal val="visible"/>
                                      </p:to>
                                    </p:set>
                                    <p:anim calcmode="lin" valueType="num">
                                      <p:cBhvr additive="base">
                                        <p:cTn id="7" dur="1000" fill="hold"/>
                                        <p:tgtEl>
                                          <p:spTgt spid="216067">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60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8" fill="hold" grpId="0" nodeType="clickEffect">
                                  <p:stCondLst>
                                    <p:cond delay="0"/>
                                  </p:stCondLst>
                                  <p:childTnLst>
                                    <p:set>
                                      <p:cBhvr>
                                        <p:cTn id="12" dur="1" fill="hold">
                                          <p:stCondLst>
                                            <p:cond delay="0"/>
                                          </p:stCondLst>
                                        </p:cTn>
                                        <p:tgtEl>
                                          <p:spTgt spid="216067">
                                            <p:txEl>
                                              <p:pRg st="1" end="1"/>
                                            </p:txEl>
                                          </p:spTgt>
                                        </p:tgtEl>
                                        <p:attrNameLst>
                                          <p:attrName>style.visibility</p:attrName>
                                        </p:attrNameLst>
                                      </p:cBhvr>
                                      <p:to>
                                        <p:strVal val="visible"/>
                                      </p:to>
                                    </p:set>
                                    <p:anim calcmode="lin" valueType="num">
                                      <p:cBhvr additive="base">
                                        <p:cTn id="13" dur="1000" fill="hold"/>
                                        <p:tgtEl>
                                          <p:spTgt spid="216067">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2160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8" fill="hold" grpId="0" nodeType="clickEffect">
                                  <p:stCondLst>
                                    <p:cond delay="0"/>
                                  </p:stCondLst>
                                  <p:childTnLst>
                                    <p:set>
                                      <p:cBhvr>
                                        <p:cTn id="18" dur="1" fill="hold">
                                          <p:stCondLst>
                                            <p:cond delay="0"/>
                                          </p:stCondLst>
                                        </p:cTn>
                                        <p:tgtEl>
                                          <p:spTgt spid="216067">
                                            <p:txEl>
                                              <p:pRg st="2" end="2"/>
                                            </p:txEl>
                                          </p:spTgt>
                                        </p:tgtEl>
                                        <p:attrNameLst>
                                          <p:attrName>style.visibility</p:attrName>
                                        </p:attrNameLst>
                                      </p:cBhvr>
                                      <p:to>
                                        <p:strVal val="visible"/>
                                      </p:to>
                                    </p:set>
                                    <p:anim calcmode="lin" valueType="num">
                                      <p:cBhvr additive="base">
                                        <p:cTn id="19" dur="1000" fill="hold"/>
                                        <p:tgtEl>
                                          <p:spTgt spid="216067">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21606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7"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idx="1"/>
          </p:nvPr>
        </p:nvSpPr>
        <p:spPr>
          <a:xfrm>
            <a:off x="685800" y="1916113"/>
            <a:ext cx="7772400" cy="4179887"/>
          </a:xfrm>
        </p:spPr>
        <p:txBody>
          <a:bodyPr/>
          <a:lstStyle/>
          <a:p>
            <a:pPr algn="just">
              <a:buFontTx/>
              <a:buNone/>
            </a:pPr>
            <a:endParaRPr lang="es-ES_tradnl" altLang="es-CO" b="1" i="1" smtClean="0"/>
          </a:p>
          <a:p>
            <a:pPr algn="just"/>
            <a:r>
              <a:rPr lang="es-ES_tradnl" altLang="es-CO" smtClean="0"/>
              <a:t>Para la liquidación y control de impuestos nacionales, departamentales o municipales</a:t>
            </a:r>
          </a:p>
          <a:p>
            <a:pPr algn="just"/>
            <a:r>
              <a:rPr lang="es-ES_tradnl" altLang="es-CO" smtClean="0"/>
              <a:t>En relación con los pagos laborales objeto de aportes parafiscales</a:t>
            </a:r>
            <a:endParaRPr lang="es-ES" altLang="es-CO" smtClean="0"/>
          </a:p>
        </p:txBody>
      </p:sp>
      <p:sp>
        <p:nvSpPr>
          <p:cNvPr id="137221"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37218" name="5 Marcador de número de diapositiva"/>
          <p:cNvSpPr>
            <a:spLocks noGrp="1"/>
          </p:cNvSpPr>
          <p:nvPr>
            <p:ph type="sldNum" sz="quarter" idx="12"/>
          </p:nvPr>
        </p:nvSpPr>
        <p:spPr/>
        <p:txBody>
          <a:bodyPr/>
          <a:lstStyle/>
          <a:p>
            <a:pPr>
              <a:defRPr/>
            </a:pPr>
            <a:fld id="{5FCDBCD8-5652-4A59-84B7-2D5C5F164FDB}" type="slidenum">
              <a:rPr lang="es-ES"/>
              <a:pPr>
                <a:defRPr/>
              </a:pPr>
              <a:t>42</a:t>
            </a:fld>
            <a:endParaRPr lang="es-ES"/>
          </a:p>
        </p:txBody>
      </p:sp>
      <p:sp>
        <p:nvSpPr>
          <p:cNvPr id="90117" name="3 Rectángulo"/>
          <p:cNvSpPr>
            <a:spLocks noChangeArrowheads="1"/>
          </p:cNvSpPr>
          <p:nvPr/>
        </p:nvSpPr>
        <p:spPr bwMode="auto">
          <a:xfrm>
            <a:off x="1928813" y="928688"/>
            <a:ext cx="50720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r>
              <a:rPr lang="es-ES_tradnl" altLang="es-CO"/>
              <a:t>CUANDO SE LEVANTA LA RESERVA? </a:t>
            </a:r>
            <a:endParaRPr lang="es-ES" altLang="es-CO"/>
          </a:p>
        </p:txBody>
      </p:sp>
    </p:spTree>
    <p:extLst>
      <p:ext uri="{BB962C8B-B14F-4D97-AF65-F5344CB8AC3E}">
        <p14:creationId xmlns:p14="http://schemas.microsoft.com/office/powerpoint/2010/main" val="21931916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8" fill="hold" grpId="0" nodeType="clickEffect">
                                  <p:stCondLst>
                                    <p:cond delay="0"/>
                                  </p:stCondLst>
                                  <p:childTnLst>
                                    <p:set>
                                      <p:cBhvr>
                                        <p:cTn id="6" dur="1" fill="hold">
                                          <p:stCondLst>
                                            <p:cond delay="0"/>
                                          </p:stCondLst>
                                        </p:cTn>
                                        <p:tgtEl>
                                          <p:spTgt spid="217090">
                                            <p:txEl>
                                              <p:pRg st="1" end="1"/>
                                            </p:txEl>
                                          </p:spTgt>
                                        </p:tgtEl>
                                        <p:attrNameLst>
                                          <p:attrName>style.visibility</p:attrName>
                                        </p:attrNameLst>
                                      </p:cBhvr>
                                      <p:to>
                                        <p:strVal val="visible"/>
                                      </p:to>
                                    </p:set>
                                    <p:anim calcmode="lin" valueType="num">
                                      <p:cBhvr additive="base">
                                        <p:cTn id="7" dur="1000" fill="hold"/>
                                        <p:tgtEl>
                                          <p:spTgt spid="217090">
                                            <p:txEl>
                                              <p:pRg st="1" end="1"/>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1709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8" fill="hold" grpId="0" nodeType="clickEffect">
                                  <p:stCondLst>
                                    <p:cond delay="0"/>
                                  </p:stCondLst>
                                  <p:childTnLst>
                                    <p:set>
                                      <p:cBhvr>
                                        <p:cTn id="12" dur="1" fill="hold">
                                          <p:stCondLst>
                                            <p:cond delay="0"/>
                                          </p:stCondLst>
                                        </p:cTn>
                                        <p:tgtEl>
                                          <p:spTgt spid="217090">
                                            <p:txEl>
                                              <p:pRg st="2" end="2"/>
                                            </p:txEl>
                                          </p:spTgt>
                                        </p:tgtEl>
                                        <p:attrNameLst>
                                          <p:attrName>style.visibility</p:attrName>
                                        </p:attrNameLst>
                                      </p:cBhvr>
                                      <p:to>
                                        <p:strVal val="visible"/>
                                      </p:to>
                                    </p:set>
                                    <p:anim calcmode="lin" valueType="num">
                                      <p:cBhvr additive="base">
                                        <p:cTn id="13" dur="1000" fill="hold"/>
                                        <p:tgtEl>
                                          <p:spTgt spid="217090">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217090">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0"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5" name="1 Título"/>
          <p:cNvSpPr>
            <a:spLocks noGrp="1"/>
          </p:cNvSpPr>
          <p:nvPr>
            <p:ph type="title"/>
          </p:nvPr>
        </p:nvSpPr>
        <p:spPr>
          <a:xfrm>
            <a:off x="1150938" y="617538"/>
            <a:ext cx="7793037" cy="882650"/>
          </a:xfrm>
        </p:spPr>
        <p:txBody>
          <a:bodyPr>
            <a:normAutofit fontScale="90000"/>
          </a:bodyPr>
          <a:lstStyle/>
          <a:p>
            <a:pPr algn="ctr" fontAlgn="auto">
              <a:spcAft>
                <a:spcPts val="0"/>
              </a:spcAft>
              <a:defRPr/>
            </a:pPr>
            <a:r>
              <a:rPr lang="es-ES" sz="2800" smtClean="0">
                <a:solidFill>
                  <a:schemeClr val="accent1">
                    <a:tint val="88000"/>
                    <a:satMod val="150000"/>
                  </a:schemeClr>
                </a:solidFill>
              </a:rPr>
              <a:t>Discusión de los actos de la Administración</a:t>
            </a:r>
          </a:p>
        </p:txBody>
      </p:sp>
      <p:sp>
        <p:nvSpPr>
          <p:cNvPr id="138242" name="2 Marcador de contenido"/>
          <p:cNvSpPr>
            <a:spLocks noGrp="1"/>
          </p:cNvSpPr>
          <p:nvPr>
            <p:ph sz="half" idx="1"/>
          </p:nvPr>
        </p:nvSpPr>
        <p:spPr>
          <a:xfrm>
            <a:off x="1182688" y="2017713"/>
            <a:ext cx="3675062" cy="4114800"/>
          </a:xfrm>
        </p:spPr>
        <p:txBody>
          <a:bodyPr>
            <a:normAutofit fontScale="92500" lnSpcReduction="10000"/>
          </a:bodyPr>
          <a:lstStyle/>
          <a:p>
            <a:pPr marL="265176" indent="-265176" fontAlgn="auto">
              <a:spcAft>
                <a:spcPts val="0"/>
              </a:spcAft>
              <a:buFont typeface="Wingdings 2"/>
              <a:buChar char=""/>
              <a:defRPr/>
            </a:pPr>
            <a:endParaRPr lang="es-ES" smtClean="0"/>
          </a:p>
          <a:p>
            <a:pPr marL="265176" indent="-265176" fontAlgn="auto">
              <a:spcAft>
                <a:spcPts val="0"/>
              </a:spcAft>
              <a:buFont typeface="Wingdings 2"/>
              <a:buChar char=""/>
              <a:defRPr/>
            </a:pPr>
            <a:endParaRPr lang="es-ES" smtClean="0"/>
          </a:p>
          <a:p>
            <a:pPr marL="265176" indent="-265176" fontAlgn="auto">
              <a:spcAft>
                <a:spcPts val="0"/>
              </a:spcAft>
              <a:buFont typeface="Wingdings 2"/>
              <a:buChar char=""/>
              <a:defRPr/>
            </a:pPr>
            <a:endParaRPr lang="es-ES" smtClean="0"/>
          </a:p>
          <a:p>
            <a:pPr marL="265176" indent="-265176" fontAlgn="auto">
              <a:spcAft>
                <a:spcPts val="0"/>
              </a:spcAft>
              <a:buFont typeface="Wingdings 2"/>
              <a:buChar char=""/>
              <a:defRPr/>
            </a:pPr>
            <a:r>
              <a:rPr lang="es-ES" smtClean="0"/>
              <a:t>RECURSO DE RECONSIDERACION</a:t>
            </a:r>
          </a:p>
        </p:txBody>
      </p:sp>
      <p:sp>
        <p:nvSpPr>
          <p:cNvPr id="138243" name="3 Marcador de contenido"/>
          <p:cNvSpPr>
            <a:spLocks noGrp="1"/>
          </p:cNvSpPr>
          <p:nvPr>
            <p:ph sz="half" idx="2"/>
          </p:nvPr>
        </p:nvSpPr>
        <p:spPr>
          <a:xfrm>
            <a:off x="5145088" y="2017713"/>
            <a:ext cx="3810000" cy="4554537"/>
          </a:xfrm>
        </p:spPr>
        <p:txBody>
          <a:bodyPr>
            <a:normAutofit fontScale="92500" lnSpcReduction="10000"/>
          </a:bodyPr>
          <a:lstStyle/>
          <a:p>
            <a:pPr marL="265176" indent="-265176" fontAlgn="auto">
              <a:spcAft>
                <a:spcPts val="0"/>
              </a:spcAft>
              <a:buFont typeface="Wingdings 2"/>
              <a:buChar char=""/>
              <a:defRPr/>
            </a:pPr>
            <a:r>
              <a:rPr lang="es-ES" smtClean="0"/>
              <a:t>Liquidaciones oficiales</a:t>
            </a:r>
          </a:p>
          <a:p>
            <a:pPr marL="265176" indent="-265176" fontAlgn="auto">
              <a:spcAft>
                <a:spcPts val="0"/>
              </a:spcAft>
              <a:buFont typeface="Wingdings 2"/>
              <a:buChar char=""/>
              <a:defRPr/>
            </a:pPr>
            <a:endParaRPr lang="es-ES" smtClean="0"/>
          </a:p>
          <a:p>
            <a:pPr marL="265176" indent="-265176" fontAlgn="auto">
              <a:spcAft>
                <a:spcPts val="0"/>
              </a:spcAft>
              <a:buFont typeface="Wingdings 2"/>
              <a:buChar char=""/>
              <a:defRPr/>
            </a:pPr>
            <a:r>
              <a:rPr lang="es-ES" smtClean="0"/>
              <a:t>Resoluciones que impongan sanciones u ordenen el reintegro de sumas devueltas</a:t>
            </a:r>
          </a:p>
          <a:p>
            <a:pPr marL="265176" indent="-265176" fontAlgn="auto">
              <a:spcAft>
                <a:spcPts val="0"/>
              </a:spcAft>
              <a:buFont typeface="Wingdings 2"/>
              <a:buChar char=""/>
              <a:defRPr/>
            </a:pPr>
            <a:endParaRPr lang="es-ES" smtClean="0"/>
          </a:p>
          <a:p>
            <a:pPr marL="265176" indent="-265176" fontAlgn="auto">
              <a:spcAft>
                <a:spcPts val="0"/>
              </a:spcAft>
              <a:buFont typeface="Wingdings 2"/>
              <a:buChar char=""/>
              <a:defRPr/>
            </a:pPr>
            <a:r>
              <a:rPr lang="es-ES" smtClean="0"/>
              <a:t>Demás Actos Producidos por la DIAN</a:t>
            </a:r>
          </a:p>
        </p:txBody>
      </p:sp>
      <p:sp>
        <p:nvSpPr>
          <p:cNvPr id="138247" name="6 Marcador de pie de página"/>
          <p:cNvSpPr>
            <a:spLocks noGrp="1"/>
          </p:cNvSpPr>
          <p:nvPr>
            <p:ph type="ftr" sz="quarter" idx="11"/>
          </p:nvPr>
        </p:nvSpPr>
        <p:spPr/>
        <p:txBody>
          <a:bodyPr/>
          <a:lstStyle/>
          <a:p>
            <a:pPr>
              <a:defRPr/>
            </a:pPr>
            <a:r>
              <a:rPr lang="es-ES" smtClean="0"/>
              <a:t>HECTOR RUEDA T - 2016</a:t>
            </a:r>
            <a:endParaRPr lang="es-ES"/>
          </a:p>
        </p:txBody>
      </p:sp>
      <p:sp>
        <p:nvSpPr>
          <p:cNvPr id="138246" name="5 Marcador de número de diapositiva"/>
          <p:cNvSpPr>
            <a:spLocks noGrp="1"/>
          </p:cNvSpPr>
          <p:nvPr>
            <p:ph type="sldNum" sz="quarter" idx="12"/>
          </p:nvPr>
        </p:nvSpPr>
        <p:spPr/>
        <p:txBody>
          <a:bodyPr/>
          <a:lstStyle/>
          <a:p>
            <a:pPr>
              <a:defRPr/>
            </a:pPr>
            <a:fld id="{6C92BFAE-9CCF-44A1-87FA-14B5BE0E6608}" type="slidenum">
              <a:rPr lang="es-ES"/>
              <a:pPr>
                <a:defRPr/>
              </a:pPr>
              <a:t>43</a:t>
            </a:fld>
            <a:endParaRPr lang="es-ES"/>
          </a:p>
        </p:txBody>
      </p:sp>
      <p:sp>
        <p:nvSpPr>
          <p:cNvPr id="91143" name="4 Abrir llave"/>
          <p:cNvSpPr>
            <a:spLocks/>
          </p:cNvSpPr>
          <p:nvPr/>
        </p:nvSpPr>
        <p:spPr bwMode="auto">
          <a:xfrm>
            <a:off x="4786313" y="2143125"/>
            <a:ext cx="214312" cy="4286250"/>
          </a:xfrm>
          <a:prstGeom prst="leftBrace">
            <a:avLst>
              <a:gd name="adj1" fmla="val 8333"/>
              <a:gd name="adj2" fmla="val 50000"/>
            </a:avLst>
          </a:prstGeom>
          <a:solidFill>
            <a:schemeClr val="bg1"/>
          </a:solidFill>
          <a:ln w="9525" algn="ctr">
            <a:solidFill>
              <a:schemeClr val="tx1"/>
            </a:solidFill>
            <a:miter lim="800000"/>
            <a:headEnd/>
            <a:tailEnd/>
          </a:ln>
        </p:spPr>
        <p:txBody>
          <a:bodyPr wrap="none"/>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Tree>
    <p:extLst>
      <p:ext uri="{BB962C8B-B14F-4D97-AF65-F5344CB8AC3E}">
        <p14:creationId xmlns:p14="http://schemas.microsoft.com/office/powerpoint/2010/main" val="4185414068"/>
      </p:ext>
    </p:extLst>
  </p:cSld>
  <p:clrMapOvr>
    <a:masterClrMapping/>
  </p:clrMapOvr>
  <p:transition spd="slow">
    <p:wipe dir="d"/>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1 Título"/>
          <p:cNvSpPr>
            <a:spLocks noGrp="1"/>
          </p:cNvSpPr>
          <p:nvPr>
            <p:ph type="title"/>
          </p:nvPr>
        </p:nvSpPr>
        <p:spPr>
          <a:xfrm>
            <a:off x="503238" y="4983163"/>
            <a:ext cx="8183562" cy="1052512"/>
          </a:xfrm>
        </p:spPr>
        <p:txBody>
          <a:bodyPr/>
          <a:lstStyle/>
          <a:p>
            <a:pPr algn="ctr" fontAlgn="auto">
              <a:spcAft>
                <a:spcPts val="0"/>
              </a:spcAft>
              <a:defRPr/>
            </a:pPr>
            <a:r>
              <a:rPr lang="es-ES" sz="2800" smtClean="0">
                <a:solidFill>
                  <a:schemeClr val="accent1">
                    <a:tint val="88000"/>
                    <a:satMod val="150000"/>
                  </a:schemeClr>
                </a:solidFill>
              </a:rPr>
              <a:t>Oportunidad interposición del Recurso de Reconsideración</a:t>
            </a:r>
          </a:p>
        </p:txBody>
      </p:sp>
      <p:sp>
        <p:nvSpPr>
          <p:cNvPr id="92163" name="2 Marcador de contenido"/>
          <p:cNvSpPr>
            <a:spLocks noGrp="1"/>
          </p:cNvSpPr>
          <p:nvPr>
            <p:ph idx="1"/>
          </p:nvPr>
        </p:nvSpPr>
        <p:spPr>
          <a:xfrm>
            <a:off x="1371600" y="936443"/>
            <a:ext cx="7772400" cy="4357688"/>
          </a:xfrm>
        </p:spPr>
        <p:txBody>
          <a:bodyPr/>
          <a:lstStyle/>
          <a:p>
            <a:r>
              <a:rPr lang="es-ES" altLang="es-CO" smtClean="0"/>
              <a:t>Se interpone ante la División Jurídica o de quien haga sus veces.</a:t>
            </a:r>
          </a:p>
          <a:p>
            <a:endParaRPr lang="es-ES" altLang="es-CO" smtClean="0"/>
          </a:p>
          <a:p>
            <a:r>
              <a:rPr lang="es-ES" altLang="es-CO" smtClean="0"/>
              <a:t>Dentro de los dos (2) meses siguientes a la notificación del mismo.</a:t>
            </a:r>
          </a:p>
          <a:p>
            <a:endParaRPr lang="es-ES" altLang="es-CO" smtClean="0"/>
          </a:p>
          <a:p>
            <a:r>
              <a:rPr lang="es-ES" altLang="es-CO" smtClean="0"/>
              <a:t>Agotamiento vía gubernativa con la liquidación oficial de revisión</a:t>
            </a:r>
          </a:p>
          <a:p>
            <a:endParaRPr lang="es-ES" altLang="es-CO" smtClean="0"/>
          </a:p>
        </p:txBody>
      </p:sp>
      <p:sp>
        <p:nvSpPr>
          <p:cNvPr id="139269"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39268" name="3 Marcador de número de diapositiva"/>
          <p:cNvSpPr>
            <a:spLocks noGrp="1"/>
          </p:cNvSpPr>
          <p:nvPr>
            <p:ph type="sldNum" sz="quarter" idx="12"/>
          </p:nvPr>
        </p:nvSpPr>
        <p:spPr/>
        <p:txBody>
          <a:bodyPr/>
          <a:lstStyle/>
          <a:p>
            <a:pPr>
              <a:defRPr/>
            </a:pPr>
            <a:fld id="{B6C3A216-9603-4B61-BFA4-732EE253FA0D}" type="slidenum">
              <a:rPr lang="es-ES"/>
              <a:pPr>
                <a:defRPr/>
              </a:pPr>
              <a:t>44</a:t>
            </a:fld>
            <a:endParaRPr lang="es-ES"/>
          </a:p>
        </p:txBody>
      </p:sp>
    </p:spTree>
    <p:extLst>
      <p:ext uri="{BB962C8B-B14F-4D97-AF65-F5344CB8AC3E}">
        <p14:creationId xmlns:p14="http://schemas.microsoft.com/office/powerpoint/2010/main" val="34772934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1 Título"/>
          <p:cNvSpPr>
            <a:spLocks noGrp="1"/>
          </p:cNvSpPr>
          <p:nvPr>
            <p:ph type="title"/>
          </p:nvPr>
        </p:nvSpPr>
        <p:spPr>
          <a:xfrm>
            <a:off x="1150938" y="714375"/>
            <a:ext cx="7793037" cy="1046163"/>
          </a:xfrm>
        </p:spPr>
        <p:txBody>
          <a:bodyPr>
            <a:normAutofit fontScale="90000"/>
          </a:bodyPr>
          <a:lstStyle/>
          <a:p>
            <a:pPr algn="ctr" fontAlgn="auto">
              <a:spcAft>
                <a:spcPts val="0"/>
              </a:spcAft>
              <a:defRPr/>
            </a:pPr>
            <a:r>
              <a:rPr lang="es-ES" sz="3200" smtClean="0">
                <a:solidFill>
                  <a:schemeClr val="accent1">
                    <a:tint val="88000"/>
                    <a:satMod val="150000"/>
                  </a:schemeClr>
                </a:solidFill>
              </a:rPr>
              <a:t>Competencia en Razón a las Cuantías</a:t>
            </a:r>
            <a:br>
              <a:rPr lang="es-ES" sz="3200" smtClean="0">
                <a:solidFill>
                  <a:schemeClr val="accent1">
                    <a:tint val="88000"/>
                    <a:satMod val="150000"/>
                  </a:schemeClr>
                </a:solidFill>
              </a:rPr>
            </a:br>
            <a:endParaRPr lang="es-ES" sz="3200" smtClean="0">
              <a:solidFill>
                <a:schemeClr val="accent1">
                  <a:tint val="88000"/>
                  <a:satMod val="150000"/>
                </a:schemeClr>
              </a:solidFill>
            </a:endParaRPr>
          </a:p>
        </p:txBody>
      </p:sp>
      <p:sp>
        <p:nvSpPr>
          <p:cNvPr id="94211" name="2 Marcador de contenido"/>
          <p:cNvSpPr>
            <a:spLocks noGrp="1"/>
          </p:cNvSpPr>
          <p:nvPr>
            <p:ph sz="half" idx="1"/>
          </p:nvPr>
        </p:nvSpPr>
        <p:spPr>
          <a:xfrm>
            <a:off x="654844" y="1290933"/>
            <a:ext cx="3932238" cy="4389438"/>
          </a:xfrm>
        </p:spPr>
        <p:txBody>
          <a:bodyPr/>
          <a:lstStyle/>
          <a:p>
            <a:r>
              <a:rPr lang="es-ES" altLang="es-CO" smtClean="0"/>
              <a:t>Actos con cuantía, incluida la sanción, inferior a 750 UVT</a:t>
            </a:r>
          </a:p>
          <a:p>
            <a:endParaRPr lang="es-ES" altLang="es-CO" smtClean="0"/>
          </a:p>
          <a:p>
            <a:r>
              <a:rPr lang="es-ES" altLang="es-CO" smtClean="0"/>
              <a:t>Actos cuya cuantía, incluida la sanción, igual o superior a 750 UVT, pero inferior a 5000 UVT</a:t>
            </a:r>
          </a:p>
        </p:txBody>
      </p:sp>
      <p:sp>
        <p:nvSpPr>
          <p:cNvPr id="94212" name="3 Marcador de contenido"/>
          <p:cNvSpPr>
            <a:spLocks noGrp="1"/>
          </p:cNvSpPr>
          <p:nvPr>
            <p:ph sz="half" idx="2"/>
          </p:nvPr>
        </p:nvSpPr>
        <p:spPr>
          <a:xfrm>
            <a:off x="5213350" y="1237456"/>
            <a:ext cx="3930650" cy="4389438"/>
          </a:xfrm>
        </p:spPr>
        <p:txBody>
          <a:bodyPr/>
          <a:lstStyle/>
          <a:p>
            <a:r>
              <a:rPr lang="es-ES" altLang="es-CO" sz="2400" smtClean="0"/>
              <a:t>Resuelve el Recurso la División Jurídica de la Seccional que profirió el acto.</a:t>
            </a:r>
          </a:p>
          <a:p>
            <a:r>
              <a:rPr lang="es-ES" altLang="es-CO" sz="2400" smtClean="0"/>
              <a:t>Resuelve la División Jurídica ubica en la capital del departamento en el que esté ubicada la administración que profirió el acto.</a:t>
            </a:r>
          </a:p>
          <a:p>
            <a:endParaRPr lang="es-ES" altLang="es-CO" sz="2400" smtClean="0"/>
          </a:p>
          <a:p>
            <a:endParaRPr lang="es-ES" altLang="es-CO" sz="2400" smtClean="0"/>
          </a:p>
        </p:txBody>
      </p:sp>
      <p:sp>
        <p:nvSpPr>
          <p:cNvPr id="141320" name="7 Marcador de pie de página"/>
          <p:cNvSpPr>
            <a:spLocks noGrp="1"/>
          </p:cNvSpPr>
          <p:nvPr>
            <p:ph type="ftr" sz="quarter" idx="11"/>
          </p:nvPr>
        </p:nvSpPr>
        <p:spPr/>
        <p:txBody>
          <a:bodyPr/>
          <a:lstStyle/>
          <a:p>
            <a:pPr>
              <a:defRPr/>
            </a:pPr>
            <a:r>
              <a:rPr lang="es-ES" smtClean="0"/>
              <a:t>HECTOR RUEDA T - 2016</a:t>
            </a:r>
            <a:endParaRPr lang="es-ES"/>
          </a:p>
        </p:txBody>
      </p:sp>
      <p:sp>
        <p:nvSpPr>
          <p:cNvPr id="141319" name="6 Marcador de número de diapositiva"/>
          <p:cNvSpPr>
            <a:spLocks noGrp="1"/>
          </p:cNvSpPr>
          <p:nvPr>
            <p:ph type="sldNum" sz="quarter" idx="12"/>
          </p:nvPr>
        </p:nvSpPr>
        <p:spPr/>
        <p:txBody>
          <a:bodyPr/>
          <a:lstStyle/>
          <a:p>
            <a:pPr>
              <a:defRPr/>
            </a:pPr>
            <a:fld id="{4324E5B3-2A73-4A8B-800B-6845A19135E0}" type="slidenum">
              <a:rPr lang="es-ES"/>
              <a:pPr>
                <a:defRPr/>
              </a:pPr>
              <a:t>45</a:t>
            </a:fld>
            <a:endParaRPr lang="es-ES"/>
          </a:p>
        </p:txBody>
      </p:sp>
      <p:sp>
        <p:nvSpPr>
          <p:cNvPr id="94215" name="4 Flecha derecha"/>
          <p:cNvSpPr>
            <a:spLocks noChangeArrowheads="1"/>
          </p:cNvSpPr>
          <p:nvPr/>
        </p:nvSpPr>
        <p:spPr bwMode="auto">
          <a:xfrm>
            <a:off x="4354603" y="1952627"/>
            <a:ext cx="714375" cy="357187"/>
          </a:xfrm>
          <a:prstGeom prst="rightArrow">
            <a:avLst>
              <a:gd name="adj1" fmla="val 50000"/>
              <a:gd name="adj2" fmla="val 50000"/>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
        <p:nvSpPr>
          <p:cNvPr id="94216" name="5 Flecha derecha"/>
          <p:cNvSpPr>
            <a:spLocks noChangeArrowheads="1"/>
          </p:cNvSpPr>
          <p:nvPr/>
        </p:nvSpPr>
        <p:spPr bwMode="auto">
          <a:xfrm>
            <a:off x="4399405" y="3697877"/>
            <a:ext cx="857250" cy="1270409"/>
          </a:xfrm>
          <a:prstGeom prst="rightArrow">
            <a:avLst>
              <a:gd name="adj1" fmla="val 50000"/>
              <a:gd name="adj2" fmla="val 46629"/>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Tree>
    <p:extLst>
      <p:ext uri="{BB962C8B-B14F-4D97-AF65-F5344CB8AC3E}">
        <p14:creationId xmlns:p14="http://schemas.microsoft.com/office/powerpoint/2010/main" val="3895406249"/>
      </p:ext>
    </p:extLst>
  </p:cSld>
  <p:clrMapOvr>
    <a:masterClrMapping/>
  </p:clrMapOvr>
  <p:transition spd="slow">
    <p:wipe dir="d"/>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1 Título"/>
          <p:cNvSpPr>
            <a:spLocks noGrp="1"/>
          </p:cNvSpPr>
          <p:nvPr>
            <p:ph type="title"/>
          </p:nvPr>
        </p:nvSpPr>
        <p:spPr>
          <a:xfrm>
            <a:off x="1150938" y="714375"/>
            <a:ext cx="7793037" cy="1046163"/>
          </a:xfrm>
        </p:spPr>
        <p:txBody>
          <a:bodyPr>
            <a:normAutofit fontScale="90000"/>
          </a:bodyPr>
          <a:lstStyle/>
          <a:p>
            <a:pPr algn="ctr" fontAlgn="auto">
              <a:spcAft>
                <a:spcPts val="0"/>
              </a:spcAft>
              <a:defRPr/>
            </a:pPr>
            <a:r>
              <a:rPr lang="es-ES" sz="3200" smtClean="0">
                <a:solidFill>
                  <a:schemeClr val="accent1">
                    <a:tint val="88000"/>
                    <a:satMod val="150000"/>
                  </a:schemeClr>
                </a:solidFill>
              </a:rPr>
              <a:t>Competencia en Razón a las Cuantías</a:t>
            </a:r>
            <a:br>
              <a:rPr lang="es-ES" sz="3200" smtClean="0">
                <a:solidFill>
                  <a:schemeClr val="accent1">
                    <a:tint val="88000"/>
                    <a:satMod val="150000"/>
                  </a:schemeClr>
                </a:solidFill>
              </a:rPr>
            </a:br>
            <a:endParaRPr lang="es-ES" sz="3200" smtClean="0">
              <a:solidFill>
                <a:schemeClr val="accent1">
                  <a:tint val="88000"/>
                  <a:satMod val="150000"/>
                </a:schemeClr>
              </a:solidFill>
            </a:endParaRPr>
          </a:p>
        </p:txBody>
      </p:sp>
      <p:sp>
        <p:nvSpPr>
          <p:cNvPr id="95235" name="6 Marcador de contenido"/>
          <p:cNvSpPr>
            <a:spLocks noGrp="1"/>
          </p:cNvSpPr>
          <p:nvPr>
            <p:ph sz="half" idx="1"/>
          </p:nvPr>
        </p:nvSpPr>
        <p:spPr>
          <a:xfrm>
            <a:off x="857250" y="1785938"/>
            <a:ext cx="3810000" cy="4114800"/>
          </a:xfrm>
        </p:spPr>
        <p:txBody>
          <a:bodyPr/>
          <a:lstStyle/>
          <a:p>
            <a:endParaRPr lang="es-ES" altLang="es-CO" smtClean="0"/>
          </a:p>
          <a:p>
            <a:endParaRPr lang="es-ES" altLang="es-CO" smtClean="0"/>
          </a:p>
          <a:p>
            <a:r>
              <a:rPr lang="es-ES" altLang="es-CO" smtClean="0"/>
              <a:t>Actos con cuantía, incluida las sanciones, igual o superior a 5000 UVT</a:t>
            </a:r>
          </a:p>
        </p:txBody>
      </p:sp>
      <p:sp>
        <p:nvSpPr>
          <p:cNvPr id="95236" name="3 Marcador de contenido"/>
          <p:cNvSpPr>
            <a:spLocks noGrp="1"/>
          </p:cNvSpPr>
          <p:nvPr>
            <p:ph sz="half" idx="2"/>
          </p:nvPr>
        </p:nvSpPr>
        <p:spPr>
          <a:xfrm>
            <a:off x="4908550" y="2149474"/>
            <a:ext cx="3930650" cy="4389438"/>
          </a:xfrm>
        </p:spPr>
        <p:txBody>
          <a:bodyPr/>
          <a:lstStyle/>
          <a:p>
            <a:endParaRPr lang="es-ES" altLang="es-CO" sz="2400" smtClean="0"/>
          </a:p>
          <a:p>
            <a:endParaRPr lang="es-ES" altLang="es-CO" sz="2400" smtClean="0"/>
          </a:p>
          <a:p>
            <a:r>
              <a:rPr lang="es-ES" altLang="es-CO" sz="2400" smtClean="0"/>
              <a:t>Resuelve el Recurso la Subdirección de Recursos Tributarios del Nivel Central de la DIAN</a:t>
            </a:r>
          </a:p>
          <a:p>
            <a:pPr>
              <a:buFont typeface="Wingdings" pitchFamily="2" charset="2"/>
              <a:buNone/>
            </a:pPr>
            <a:r>
              <a:rPr lang="es-ES" altLang="es-CO" sz="2400" smtClean="0"/>
              <a:t> </a:t>
            </a:r>
          </a:p>
          <a:p>
            <a:endParaRPr lang="es-ES" altLang="es-CO" sz="2400" smtClean="0"/>
          </a:p>
        </p:txBody>
      </p:sp>
      <p:sp>
        <p:nvSpPr>
          <p:cNvPr id="142343" name="6 Marcador de pie de página"/>
          <p:cNvSpPr>
            <a:spLocks noGrp="1"/>
          </p:cNvSpPr>
          <p:nvPr>
            <p:ph type="ftr" sz="quarter" idx="11"/>
          </p:nvPr>
        </p:nvSpPr>
        <p:spPr/>
        <p:txBody>
          <a:bodyPr/>
          <a:lstStyle/>
          <a:p>
            <a:pPr>
              <a:defRPr/>
            </a:pPr>
            <a:r>
              <a:rPr lang="es-ES" smtClean="0"/>
              <a:t>HECTOR RUEDA T - 2016</a:t>
            </a:r>
            <a:endParaRPr lang="es-ES"/>
          </a:p>
        </p:txBody>
      </p:sp>
      <p:sp>
        <p:nvSpPr>
          <p:cNvPr id="142342" name="5 Marcador de número de diapositiva"/>
          <p:cNvSpPr>
            <a:spLocks noGrp="1"/>
          </p:cNvSpPr>
          <p:nvPr>
            <p:ph type="sldNum" sz="quarter" idx="12"/>
          </p:nvPr>
        </p:nvSpPr>
        <p:spPr/>
        <p:txBody>
          <a:bodyPr/>
          <a:lstStyle/>
          <a:p>
            <a:pPr>
              <a:defRPr/>
            </a:pPr>
            <a:fld id="{838D27A9-C9FE-4A90-932E-3EEAA1D1C9D5}" type="slidenum">
              <a:rPr lang="es-ES"/>
              <a:pPr>
                <a:defRPr/>
              </a:pPr>
              <a:t>46</a:t>
            </a:fld>
            <a:endParaRPr lang="es-ES"/>
          </a:p>
        </p:txBody>
      </p:sp>
      <p:sp>
        <p:nvSpPr>
          <p:cNvPr id="95239" name="4 Flecha derecha"/>
          <p:cNvSpPr>
            <a:spLocks noChangeArrowheads="1"/>
          </p:cNvSpPr>
          <p:nvPr/>
        </p:nvSpPr>
        <p:spPr bwMode="auto">
          <a:xfrm>
            <a:off x="4714875" y="3571875"/>
            <a:ext cx="714375" cy="357188"/>
          </a:xfrm>
          <a:prstGeom prst="rightArrow">
            <a:avLst>
              <a:gd name="adj1" fmla="val 50000"/>
              <a:gd name="adj2" fmla="val 50000"/>
            </a:avLst>
          </a:prstGeom>
          <a:solidFill>
            <a:schemeClr val="accent1"/>
          </a:solidFill>
          <a:ln w="9525" algn="ctr">
            <a:solidFill>
              <a:schemeClr val="tx1"/>
            </a:solidFill>
            <a:miter lim="800000"/>
            <a:headEnd/>
            <a:tailEnd/>
          </a:ln>
        </p:spPr>
        <p:txBody>
          <a:bodyPr wrap="none"/>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Tree>
    <p:extLst>
      <p:ext uri="{BB962C8B-B14F-4D97-AF65-F5344CB8AC3E}">
        <p14:creationId xmlns:p14="http://schemas.microsoft.com/office/powerpoint/2010/main" val="1463858196"/>
      </p:ext>
    </p:extLst>
  </p:cSld>
  <p:clrMapOvr>
    <a:masterClrMapping/>
  </p:clrMapOvr>
  <p:transition spd="slow">
    <p:wipe dir="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1 Título"/>
          <p:cNvSpPr>
            <a:spLocks noGrp="1"/>
          </p:cNvSpPr>
          <p:nvPr>
            <p:ph type="title"/>
          </p:nvPr>
        </p:nvSpPr>
        <p:spPr>
          <a:xfrm>
            <a:off x="1150938" y="617538"/>
            <a:ext cx="7793037" cy="1025525"/>
          </a:xfrm>
        </p:spPr>
        <p:txBody>
          <a:bodyPr>
            <a:normAutofit fontScale="90000"/>
          </a:bodyPr>
          <a:lstStyle/>
          <a:p>
            <a:pPr algn="ctr" fontAlgn="auto">
              <a:spcAft>
                <a:spcPts val="0"/>
              </a:spcAft>
              <a:defRPr/>
            </a:pPr>
            <a:r>
              <a:rPr lang="es-ES" sz="3200" smtClean="0">
                <a:solidFill>
                  <a:schemeClr val="accent1">
                    <a:tint val="88000"/>
                    <a:satMod val="150000"/>
                  </a:schemeClr>
                </a:solidFill>
              </a:rPr>
              <a:t>Requisitos de los Recursos de Reconsideración y Reposición </a:t>
            </a:r>
          </a:p>
        </p:txBody>
      </p:sp>
      <p:sp>
        <p:nvSpPr>
          <p:cNvPr id="143363" name="2 Marcador de contenido"/>
          <p:cNvSpPr>
            <a:spLocks noGrp="1"/>
          </p:cNvSpPr>
          <p:nvPr>
            <p:ph sz="half" idx="1"/>
          </p:nvPr>
        </p:nvSpPr>
        <p:spPr>
          <a:xfrm>
            <a:off x="1182688" y="1785938"/>
            <a:ext cx="3810000" cy="4643437"/>
          </a:xfrm>
        </p:spPr>
        <p:txBody>
          <a:bodyPr>
            <a:normAutofit fontScale="92500"/>
          </a:bodyPr>
          <a:lstStyle/>
          <a:p>
            <a:pPr marL="265176" indent="-265176" fontAlgn="auto">
              <a:spcAft>
                <a:spcPts val="0"/>
              </a:spcAft>
              <a:buFont typeface="Wingdings 2"/>
              <a:buChar char=""/>
              <a:defRPr/>
            </a:pPr>
            <a:r>
              <a:rPr lang="es-ES" sz="2400" smtClean="0"/>
              <a:t>Por escrito, con expresión de los motivos de inconformidad</a:t>
            </a:r>
          </a:p>
          <a:p>
            <a:pPr marL="265176" indent="-265176" fontAlgn="auto">
              <a:spcAft>
                <a:spcPts val="0"/>
              </a:spcAft>
              <a:buFont typeface="Wingdings 2"/>
              <a:buChar char=""/>
              <a:defRPr/>
            </a:pPr>
            <a:r>
              <a:rPr lang="es-ES" sz="2400" smtClean="0"/>
              <a:t>Interpuesto dentro de la oportunidad legal.</a:t>
            </a:r>
          </a:p>
          <a:p>
            <a:pPr marL="265176" indent="-265176" fontAlgn="auto">
              <a:spcAft>
                <a:spcPts val="0"/>
              </a:spcAft>
              <a:buFont typeface="Wingdings 2"/>
              <a:buChar char=""/>
              <a:defRPr/>
            </a:pPr>
            <a:r>
              <a:rPr lang="es-ES" sz="2400" smtClean="0"/>
              <a:t>Interpuesto directamente por el contribuyente, o su representante legal o apoderado, o por agente oficioso</a:t>
            </a:r>
          </a:p>
        </p:txBody>
      </p:sp>
      <p:sp>
        <p:nvSpPr>
          <p:cNvPr id="143364" name="3 Marcador de contenido"/>
          <p:cNvSpPr>
            <a:spLocks noGrp="1"/>
          </p:cNvSpPr>
          <p:nvPr>
            <p:ph sz="half" idx="2"/>
          </p:nvPr>
        </p:nvSpPr>
        <p:spPr>
          <a:xfrm>
            <a:off x="5145088" y="1857375"/>
            <a:ext cx="3810000" cy="4572000"/>
          </a:xfrm>
        </p:spPr>
        <p:txBody>
          <a:bodyPr>
            <a:normAutofit fontScale="92500"/>
          </a:bodyPr>
          <a:lstStyle/>
          <a:p>
            <a:pPr marL="265176" indent="-265176" fontAlgn="auto">
              <a:spcAft>
                <a:spcPts val="0"/>
              </a:spcAft>
              <a:buFont typeface="Wingdings 2"/>
              <a:buChar char=""/>
              <a:defRPr/>
            </a:pPr>
            <a:r>
              <a:rPr lang="es-ES" sz="2400" smtClean="0"/>
              <a:t>Para recurrir por libros, por no llevarlos o no exhibirlos, se requiere demostrar que ha empezado a llevarlos o que dichos libros existen y cumplen con las disposiciones vigentes.</a:t>
            </a:r>
          </a:p>
          <a:p>
            <a:pPr marL="265176" indent="-265176" fontAlgn="auto">
              <a:spcAft>
                <a:spcPts val="0"/>
              </a:spcAft>
              <a:buFont typeface="Wingdings 2"/>
              <a:buChar char=""/>
              <a:defRPr/>
            </a:pPr>
            <a:r>
              <a:rPr lang="es-ES" sz="2400" smtClean="0"/>
              <a:t>El hecho de llevarlos o exhibirlos no invalida la sanción </a:t>
            </a:r>
          </a:p>
        </p:txBody>
      </p:sp>
      <p:sp>
        <p:nvSpPr>
          <p:cNvPr id="143366" name="5 Marcador de pie de página"/>
          <p:cNvSpPr>
            <a:spLocks noGrp="1"/>
          </p:cNvSpPr>
          <p:nvPr>
            <p:ph type="ftr" sz="quarter" idx="11"/>
          </p:nvPr>
        </p:nvSpPr>
        <p:spPr/>
        <p:txBody>
          <a:bodyPr/>
          <a:lstStyle/>
          <a:p>
            <a:pPr>
              <a:defRPr/>
            </a:pPr>
            <a:r>
              <a:rPr lang="es-ES" smtClean="0"/>
              <a:t>HECTOR RUEDA T - 2016</a:t>
            </a:r>
            <a:endParaRPr lang="es-ES"/>
          </a:p>
        </p:txBody>
      </p:sp>
      <p:sp>
        <p:nvSpPr>
          <p:cNvPr id="143365" name="4 Marcador de número de diapositiva"/>
          <p:cNvSpPr>
            <a:spLocks noGrp="1"/>
          </p:cNvSpPr>
          <p:nvPr>
            <p:ph type="sldNum" sz="quarter" idx="12"/>
          </p:nvPr>
        </p:nvSpPr>
        <p:spPr/>
        <p:txBody>
          <a:bodyPr/>
          <a:lstStyle/>
          <a:p>
            <a:pPr>
              <a:defRPr/>
            </a:pPr>
            <a:fld id="{3F5054A1-29CF-4FC2-8A77-BE01842E27A9}" type="slidenum">
              <a:rPr lang="es-ES"/>
              <a:pPr>
                <a:defRPr/>
              </a:pPr>
              <a:t>47</a:t>
            </a:fld>
            <a:endParaRPr lang="es-ES"/>
          </a:p>
        </p:txBody>
      </p:sp>
    </p:spTree>
    <p:extLst>
      <p:ext uri="{BB962C8B-B14F-4D97-AF65-F5344CB8AC3E}">
        <p14:creationId xmlns:p14="http://schemas.microsoft.com/office/powerpoint/2010/main" val="2446553765"/>
      </p:ext>
    </p:extLst>
  </p:cSld>
  <p:clrMapOvr>
    <a:masterClrMapping/>
  </p:clrMapOvr>
  <p:transition spd="slow">
    <p:wipe dir="d"/>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1 Título"/>
          <p:cNvSpPr>
            <a:spLocks noGrp="1"/>
          </p:cNvSpPr>
          <p:nvPr>
            <p:ph type="title"/>
          </p:nvPr>
        </p:nvSpPr>
        <p:spPr>
          <a:xfrm>
            <a:off x="1150938" y="617538"/>
            <a:ext cx="7793037" cy="954087"/>
          </a:xfrm>
        </p:spPr>
        <p:txBody>
          <a:bodyPr/>
          <a:lstStyle/>
          <a:p>
            <a:pPr algn="ctr" fontAlgn="auto">
              <a:spcAft>
                <a:spcPts val="0"/>
              </a:spcAft>
              <a:defRPr/>
            </a:pPr>
            <a:r>
              <a:rPr lang="es-ES" sz="3200" smtClean="0">
                <a:solidFill>
                  <a:schemeClr val="accent1">
                    <a:tint val="88000"/>
                    <a:satMod val="150000"/>
                  </a:schemeClr>
                </a:solidFill>
              </a:rPr>
              <a:t>Causales de Nulidad</a:t>
            </a:r>
          </a:p>
        </p:txBody>
      </p:sp>
      <p:sp>
        <p:nvSpPr>
          <p:cNvPr id="99331" name="2 Marcador de contenido"/>
          <p:cNvSpPr>
            <a:spLocks noGrp="1"/>
          </p:cNvSpPr>
          <p:nvPr>
            <p:ph idx="1"/>
          </p:nvPr>
        </p:nvSpPr>
        <p:spPr>
          <a:xfrm>
            <a:off x="1182688" y="1868488"/>
            <a:ext cx="7772400" cy="4346575"/>
          </a:xfrm>
        </p:spPr>
        <p:txBody>
          <a:bodyPr/>
          <a:lstStyle/>
          <a:p>
            <a:r>
              <a:rPr lang="es-ES" altLang="es-CO" smtClean="0"/>
              <a:t>Cuando se practiquen por funcionario incompetente.</a:t>
            </a:r>
          </a:p>
          <a:p>
            <a:r>
              <a:rPr lang="es-ES" altLang="es-CO" smtClean="0"/>
              <a:t>Cuando se omita el requerimiento especial previo a la liquidación oficial. </a:t>
            </a:r>
          </a:p>
          <a:p>
            <a:r>
              <a:rPr lang="es-ES" altLang="es-CO" smtClean="0"/>
              <a:t>Pretermisión el término señalado para la respuesta.</a:t>
            </a:r>
          </a:p>
          <a:p>
            <a:r>
              <a:rPr lang="es-ES" altLang="es-CO" smtClean="0"/>
              <a:t>Cuando los actos no se notifiquen dentro del término legal</a:t>
            </a:r>
          </a:p>
        </p:txBody>
      </p:sp>
      <p:sp>
        <p:nvSpPr>
          <p:cNvPr id="146437"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46436" name="3 Marcador de número de diapositiva"/>
          <p:cNvSpPr>
            <a:spLocks noGrp="1"/>
          </p:cNvSpPr>
          <p:nvPr>
            <p:ph type="sldNum" sz="quarter" idx="12"/>
          </p:nvPr>
        </p:nvSpPr>
        <p:spPr/>
        <p:txBody>
          <a:bodyPr/>
          <a:lstStyle/>
          <a:p>
            <a:pPr>
              <a:defRPr/>
            </a:pPr>
            <a:fld id="{E5BC20E1-0A78-4C3A-9DBA-6B3F7238721D}" type="slidenum">
              <a:rPr lang="es-ES"/>
              <a:pPr>
                <a:defRPr/>
              </a:pPr>
              <a:t>48</a:t>
            </a:fld>
            <a:endParaRPr lang="es-ES"/>
          </a:p>
        </p:txBody>
      </p:sp>
    </p:spTree>
    <p:extLst>
      <p:ext uri="{BB962C8B-B14F-4D97-AF65-F5344CB8AC3E}">
        <p14:creationId xmlns:p14="http://schemas.microsoft.com/office/powerpoint/2010/main" val="7225224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1 Título"/>
          <p:cNvSpPr>
            <a:spLocks noGrp="1"/>
          </p:cNvSpPr>
          <p:nvPr>
            <p:ph type="title"/>
          </p:nvPr>
        </p:nvSpPr>
        <p:spPr>
          <a:xfrm>
            <a:off x="1150938" y="617538"/>
            <a:ext cx="7793037" cy="954087"/>
          </a:xfrm>
        </p:spPr>
        <p:txBody>
          <a:bodyPr/>
          <a:lstStyle/>
          <a:p>
            <a:pPr algn="ctr" fontAlgn="auto">
              <a:spcAft>
                <a:spcPts val="0"/>
              </a:spcAft>
              <a:defRPr/>
            </a:pPr>
            <a:r>
              <a:rPr lang="es-ES" sz="3200" smtClean="0">
                <a:solidFill>
                  <a:schemeClr val="accent1">
                    <a:tint val="88000"/>
                    <a:satMod val="150000"/>
                  </a:schemeClr>
                </a:solidFill>
              </a:rPr>
              <a:t>Causales de Nulidad</a:t>
            </a:r>
          </a:p>
        </p:txBody>
      </p:sp>
      <p:sp>
        <p:nvSpPr>
          <p:cNvPr id="100355" name="3 Marcador de contenido"/>
          <p:cNvSpPr>
            <a:spLocks noGrp="1"/>
          </p:cNvSpPr>
          <p:nvPr>
            <p:ph idx="1"/>
          </p:nvPr>
        </p:nvSpPr>
        <p:spPr>
          <a:xfrm>
            <a:off x="513035" y="1571625"/>
            <a:ext cx="8183562" cy="4187825"/>
          </a:xfrm>
        </p:spPr>
        <p:txBody>
          <a:bodyPr/>
          <a:lstStyle/>
          <a:p>
            <a:r>
              <a:rPr lang="es-ES" altLang="es-CO" smtClean="0"/>
              <a:t>Falta de motivación del acto, o de bases gravables, el monto de los tributos.</a:t>
            </a:r>
          </a:p>
          <a:p>
            <a:r>
              <a:rPr lang="es-ES" altLang="es-CO" smtClean="0"/>
              <a:t>Cuando correspondan a procedimientos legalmente concluidos.</a:t>
            </a:r>
          </a:p>
          <a:p>
            <a:r>
              <a:rPr lang="es-ES" altLang="es-CO" smtClean="0"/>
              <a:t>Cuando adolezcan de otros vicios procedimentales, expresamente señalados por la ley como causal de nulidad.</a:t>
            </a:r>
          </a:p>
        </p:txBody>
      </p:sp>
      <p:sp>
        <p:nvSpPr>
          <p:cNvPr id="147461"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147460" name="3 Marcador de número de diapositiva"/>
          <p:cNvSpPr>
            <a:spLocks noGrp="1"/>
          </p:cNvSpPr>
          <p:nvPr>
            <p:ph type="sldNum" sz="quarter" idx="12"/>
          </p:nvPr>
        </p:nvSpPr>
        <p:spPr/>
        <p:txBody>
          <a:bodyPr/>
          <a:lstStyle/>
          <a:p>
            <a:pPr>
              <a:defRPr/>
            </a:pPr>
            <a:fld id="{3D32F864-F0AA-43F6-B7ED-B62C485AD40C}" type="slidenum">
              <a:rPr lang="es-ES"/>
              <a:pPr>
                <a:defRPr/>
              </a:pPr>
              <a:t>49</a:t>
            </a:fld>
            <a:endParaRPr lang="es-ES"/>
          </a:p>
        </p:txBody>
      </p:sp>
    </p:spTree>
    <p:extLst>
      <p:ext uri="{BB962C8B-B14F-4D97-AF65-F5344CB8AC3E}">
        <p14:creationId xmlns:p14="http://schemas.microsoft.com/office/powerpoint/2010/main" val="1239883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9" name="Rectangle 3"/>
          <p:cNvSpPr>
            <a:spLocks noGrp="1" noChangeArrowheads="1"/>
          </p:cNvSpPr>
          <p:nvPr>
            <p:ph idx="1"/>
          </p:nvPr>
        </p:nvSpPr>
        <p:spPr>
          <a:xfrm>
            <a:off x="457200" y="533400"/>
            <a:ext cx="8077200" cy="5562600"/>
          </a:xfrm>
        </p:spPr>
        <p:txBody>
          <a:bodyPr>
            <a:normAutofit/>
          </a:bodyPr>
          <a:lstStyle/>
          <a:p>
            <a:pPr marL="609600" indent="-609600" fontAlgn="auto">
              <a:spcAft>
                <a:spcPts val="0"/>
              </a:spcAft>
              <a:buFont typeface="Wingdings 2"/>
              <a:buChar char=""/>
              <a:defRPr/>
            </a:pPr>
            <a:r>
              <a:rPr lang="es-ES_tradnl" sz="2400" u="sng" smtClean="0"/>
              <a:t>Término para proferir las sanciones</a:t>
            </a:r>
          </a:p>
          <a:p>
            <a:pPr marL="609600" indent="-609600" fontAlgn="auto">
              <a:spcAft>
                <a:spcPts val="0"/>
              </a:spcAft>
              <a:buFontTx/>
              <a:buNone/>
              <a:defRPr/>
            </a:pPr>
            <a:endParaRPr lang="es-ES_tradnl" sz="2400" smtClean="0"/>
          </a:p>
          <a:p>
            <a:pPr marL="609600" indent="-609600" fontAlgn="auto">
              <a:spcAft>
                <a:spcPts val="0"/>
              </a:spcAft>
              <a:buFontTx/>
              <a:buAutoNum type="arabicPeriod"/>
              <a:defRPr/>
            </a:pPr>
            <a:r>
              <a:rPr lang="es-ES_tradnl" sz="2400" smtClean="0"/>
              <a:t>En liquidación oficial</a:t>
            </a:r>
          </a:p>
          <a:p>
            <a:pPr marL="609600" indent="-609600" fontAlgn="auto">
              <a:spcAft>
                <a:spcPts val="0"/>
              </a:spcAft>
              <a:buFontTx/>
              <a:buAutoNum type="arabicPeriod"/>
              <a:defRPr/>
            </a:pPr>
            <a:r>
              <a:rPr lang="es-ES_tradnl" sz="2400" smtClean="0"/>
              <a:t>En resolución independiente</a:t>
            </a:r>
          </a:p>
          <a:p>
            <a:pPr marL="609600" indent="-609600" fontAlgn="auto">
              <a:spcAft>
                <a:spcPts val="0"/>
              </a:spcAft>
              <a:buFontTx/>
              <a:buNone/>
              <a:defRPr/>
            </a:pPr>
            <a:endParaRPr lang="es-ES_tradnl" sz="2400" smtClean="0"/>
          </a:p>
          <a:p>
            <a:pPr marL="609600" indent="-609600" fontAlgn="auto">
              <a:spcAft>
                <a:spcPts val="0"/>
              </a:spcAft>
              <a:buFont typeface="Wingdings 2"/>
              <a:buChar char=""/>
              <a:defRPr/>
            </a:pPr>
            <a:r>
              <a:rPr lang="es-ES_tradnl" sz="2400" u="sng" smtClean="0">
                <a:effectLst>
                  <a:outerShdw blurRad="38100" dist="38100" dir="2700000" algn="tl">
                    <a:srgbClr val="C0C0C0"/>
                  </a:outerShdw>
                </a:effectLst>
              </a:rPr>
              <a:t>Sanción mínima</a:t>
            </a:r>
            <a:r>
              <a:rPr lang="es-ES_tradnl" sz="2400" smtClean="0"/>
              <a:t> </a:t>
            </a:r>
          </a:p>
          <a:p>
            <a:pPr marL="609600" indent="-609600" fontAlgn="auto">
              <a:spcAft>
                <a:spcPts val="0"/>
              </a:spcAft>
              <a:buFontTx/>
              <a:buNone/>
              <a:defRPr/>
            </a:pPr>
            <a:r>
              <a:rPr lang="es-ES_tradnl" sz="2400" smtClean="0"/>
              <a:t>	De acuerdo a sentencia del </a:t>
            </a:r>
            <a:r>
              <a:rPr lang="es-ES" sz="2400" smtClean="0"/>
              <a:t> Consejo de Estado (22.01.1999) </a:t>
            </a:r>
            <a:r>
              <a:rPr lang="es-ES_tradnl" sz="2400" smtClean="0"/>
              <a:t>y del concepto </a:t>
            </a:r>
            <a:r>
              <a:rPr lang="es-ES" sz="2400" smtClean="0"/>
              <a:t>13842, feb. 17/2000</a:t>
            </a:r>
            <a:r>
              <a:rPr lang="es-ES_tradnl" sz="2400" smtClean="0"/>
              <a:t>, para la sanción de corrección, la sanción mínima será la vigente en el momento de la presentación de la declaración inicial</a:t>
            </a:r>
            <a:endParaRPr lang="es-ES" sz="2400" smtClean="0"/>
          </a:p>
        </p:txBody>
      </p:sp>
      <p:sp>
        <p:nvSpPr>
          <p:cNvPr id="66565"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66564" name="3 Marcador de número de diapositiva"/>
          <p:cNvSpPr>
            <a:spLocks noGrp="1"/>
          </p:cNvSpPr>
          <p:nvPr>
            <p:ph type="sldNum" sz="quarter" idx="12"/>
          </p:nvPr>
        </p:nvSpPr>
        <p:spPr/>
        <p:txBody>
          <a:bodyPr/>
          <a:lstStyle/>
          <a:p>
            <a:pPr>
              <a:defRPr/>
            </a:pPr>
            <a:fld id="{505B1575-3475-4242-A0D3-6B8DFBFD10EA}" type="slidenum">
              <a:rPr lang="es-ES"/>
              <a:pPr>
                <a:defRPr/>
              </a:pPr>
              <a:t>5</a:t>
            </a:fld>
            <a:endParaRPr lang="es-ES"/>
          </a:p>
        </p:txBody>
      </p:sp>
      <p:sp>
        <p:nvSpPr>
          <p:cNvPr id="22533" name="Rectangle 4"/>
          <p:cNvSpPr>
            <a:spLocks noChangeArrowheads="1"/>
          </p:cNvSpPr>
          <p:nvPr/>
        </p:nvSpPr>
        <p:spPr bwMode="auto">
          <a:xfrm>
            <a:off x="914400" y="3276600"/>
            <a:ext cx="7543800" cy="2743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Tree>
    <p:extLst>
      <p:ext uri="{BB962C8B-B14F-4D97-AF65-F5344CB8AC3E}">
        <p14:creationId xmlns:p14="http://schemas.microsoft.com/office/powerpoint/2010/main" val="867662058"/>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2" name="3 Marcador de pie de página"/>
          <p:cNvSpPr>
            <a:spLocks noGrp="1"/>
          </p:cNvSpPr>
          <p:nvPr>
            <p:ph type="ftr" sz="quarter" idx="11"/>
          </p:nvPr>
        </p:nvSpPr>
        <p:spPr/>
        <p:txBody>
          <a:bodyPr/>
          <a:lstStyle/>
          <a:p>
            <a:pPr>
              <a:defRPr/>
            </a:pPr>
            <a:r>
              <a:rPr lang="es-ES" smtClean="0"/>
              <a:t>HECTOR RUEDA T - 2016</a:t>
            </a:r>
            <a:endParaRPr lang="es-ES"/>
          </a:p>
        </p:txBody>
      </p:sp>
      <p:sp>
        <p:nvSpPr>
          <p:cNvPr id="160770" name="5 Marcador de número de diapositiva"/>
          <p:cNvSpPr>
            <a:spLocks noGrp="1"/>
          </p:cNvSpPr>
          <p:nvPr>
            <p:ph type="sldNum" sz="quarter" idx="12"/>
          </p:nvPr>
        </p:nvSpPr>
        <p:spPr/>
        <p:txBody>
          <a:bodyPr/>
          <a:lstStyle/>
          <a:p>
            <a:pPr>
              <a:defRPr/>
            </a:pPr>
            <a:fld id="{D0885CCC-1F8F-45FE-96CF-969F39160A15}" type="slidenum">
              <a:rPr lang="es-ES"/>
              <a:pPr>
                <a:defRPr/>
              </a:pPr>
              <a:t>50</a:t>
            </a:fld>
            <a:endParaRPr lang="es-ES"/>
          </a:p>
        </p:txBody>
      </p:sp>
      <p:sp>
        <p:nvSpPr>
          <p:cNvPr id="105474" name="WordArt 2"/>
          <p:cNvSpPr>
            <a:spLocks noChangeArrowheads="1" noChangeShapeType="1" noTextEdit="1"/>
          </p:cNvSpPr>
          <p:nvPr/>
        </p:nvSpPr>
        <p:spPr bwMode="auto">
          <a:xfrm>
            <a:off x="1752600" y="1905000"/>
            <a:ext cx="6096000" cy="2286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gd name="adj1" fmla="val 13005"/>
                <a:gd name="adj2" fmla="val 745"/>
              </a:avLst>
            </a:prstTxWarp>
          </a:bodyPr>
          <a:lstStyle/>
          <a:p>
            <a:r>
              <a:rPr lang="es-CO" sz="3600" kern="10">
                <a:gradFill rotWithShape="1">
                  <a:gsLst>
                    <a:gs pos="0">
                      <a:srgbClr val="9999FF"/>
                    </a:gs>
                    <a:gs pos="100000">
                      <a:srgbClr val="009999"/>
                    </a:gs>
                  </a:gsLst>
                  <a:lin ang="5400000" scaled="1"/>
                </a:gradFill>
                <a:effectLst>
                  <a:outerShdw dist="53882" dir="2700000" algn="ctr" rotWithShape="0">
                    <a:srgbClr val="C0C0C0"/>
                  </a:outerShdw>
                </a:effectLst>
                <a:latin typeface="Times New Roman"/>
                <a:cs typeface="Times New Roman"/>
              </a:rPr>
              <a:t>GRACIAS</a:t>
            </a:r>
          </a:p>
        </p:txBody>
      </p:sp>
    </p:spTree>
    <p:extLst>
      <p:ext uri="{BB962C8B-B14F-4D97-AF65-F5344CB8AC3E}">
        <p14:creationId xmlns:p14="http://schemas.microsoft.com/office/powerpoint/2010/main" val="18894869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5474"/>
                                        </p:tgtEl>
                                        <p:attrNameLst>
                                          <p:attrName>style.visibility</p:attrName>
                                        </p:attrNameLst>
                                      </p:cBhvr>
                                      <p:to>
                                        <p:strVal val="visible"/>
                                      </p:to>
                                    </p:set>
                                    <p:anim calcmode="lin" valueType="num">
                                      <p:cBhvr additive="base">
                                        <p:cTn id="7" dur="500" fill="hold"/>
                                        <p:tgtEl>
                                          <p:spTgt spid="105474"/>
                                        </p:tgtEl>
                                        <p:attrNameLst>
                                          <p:attrName>ppt_x</p:attrName>
                                        </p:attrNameLst>
                                      </p:cBhvr>
                                      <p:tavLst>
                                        <p:tav tm="0">
                                          <p:val>
                                            <p:strVal val="0-#ppt_w/2"/>
                                          </p:val>
                                        </p:tav>
                                        <p:tav tm="100000">
                                          <p:val>
                                            <p:strVal val="#ppt_x"/>
                                          </p:val>
                                        </p:tav>
                                      </p:tavLst>
                                    </p:anim>
                                    <p:anim calcmode="lin" valueType="num">
                                      <p:cBhvr additive="base">
                                        <p:cTn id="8" dur="500" fill="hold"/>
                                        <p:tgtEl>
                                          <p:spTgt spid="10547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idx="1"/>
          </p:nvPr>
        </p:nvSpPr>
        <p:spPr>
          <a:xfrm>
            <a:off x="457200" y="533400"/>
            <a:ext cx="8077200" cy="5562600"/>
          </a:xfrm>
        </p:spPr>
        <p:txBody>
          <a:bodyPr>
            <a:normAutofit/>
          </a:bodyPr>
          <a:lstStyle/>
          <a:p>
            <a:pPr marL="609600" indent="-609600" algn="ctr" fontAlgn="auto">
              <a:lnSpc>
                <a:spcPct val="115000"/>
              </a:lnSpc>
              <a:spcAft>
                <a:spcPts val="0"/>
              </a:spcAft>
              <a:buFontTx/>
              <a:buNone/>
              <a:defRPr/>
            </a:pPr>
            <a:r>
              <a:rPr lang="es-ES_tradnl" sz="2400" u="sng" smtClean="0"/>
              <a:t>Reincidencia</a:t>
            </a:r>
          </a:p>
          <a:p>
            <a:pPr marL="609600" indent="-609600" fontAlgn="auto">
              <a:lnSpc>
                <a:spcPct val="115000"/>
              </a:lnSpc>
              <a:spcAft>
                <a:spcPts val="0"/>
              </a:spcAft>
              <a:buFont typeface="Wingdings 2"/>
              <a:buChar char=""/>
              <a:defRPr/>
            </a:pPr>
            <a:r>
              <a:rPr lang="es-ES_tradnl" sz="2400" smtClean="0"/>
              <a:t>Para el</a:t>
            </a:r>
            <a:r>
              <a:rPr lang="es-ES" sz="2400" smtClean="0"/>
              <a:t> sancionado por acto administrativo en firme</a:t>
            </a:r>
            <a:endParaRPr lang="es-ES_tradnl" sz="2400" smtClean="0"/>
          </a:p>
          <a:p>
            <a:pPr marL="609600" indent="-609600" fontAlgn="auto">
              <a:lnSpc>
                <a:spcPct val="115000"/>
              </a:lnSpc>
              <a:spcAft>
                <a:spcPts val="0"/>
              </a:spcAft>
              <a:buFont typeface="Wingdings 2"/>
              <a:buChar char=""/>
              <a:defRPr/>
            </a:pPr>
            <a:r>
              <a:rPr lang="es-ES_tradnl" sz="2400" smtClean="0"/>
              <a:t>Comete una </a:t>
            </a:r>
            <a:r>
              <a:rPr lang="es-ES" sz="2400" smtClean="0"/>
              <a:t> nueva infracción del mismo tipo</a:t>
            </a:r>
            <a:r>
              <a:rPr lang="es-ES_tradnl" sz="2400" smtClean="0"/>
              <a:t>.</a:t>
            </a:r>
          </a:p>
          <a:p>
            <a:pPr marL="609600" indent="-609600" fontAlgn="auto">
              <a:lnSpc>
                <a:spcPct val="115000"/>
              </a:lnSpc>
              <a:spcAft>
                <a:spcPts val="0"/>
              </a:spcAft>
              <a:buFont typeface="Wingdings 2"/>
              <a:buChar char=""/>
              <a:defRPr/>
            </a:pPr>
            <a:r>
              <a:rPr lang="es-ES_tradnl" sz="2400" smtClean="0"/>
              <a:t>D</a:t>
            </a:r>
            <a:r>
              <a:rPr lang="es-ES" sz="2400" smtClean="0"/>
              <a:t>entro de los dos (2) años siguientes a la comisión del hecho sancionado.</a:t>
            </a:r>
            <a:endParaRPr lang="es-ES_tradnl" sz="2400" smtClean="0"/>
          </a:p>
          <a:p>
            <a:pPr marL="609600" indent="-609600" fontAlgn="auto">
              <a:lnSpc>
                <a:spcPct val="115000"/>
              </a:lnSpc>
              <a:spcAft>
                <a:spcPts val="0"/>
              </a:spcAft>
              <a:buFont typeface="Wingdings 2"/>
              <a:buChar char=""/>
              <a:defRPr/>
            </a:pPr>
            <a:r>
              <a:rPr lang="es-ES_tradnl" sz="2400" smtClean="0"/>
              <a:t>Eleva las sanciones pecuniarias hasta en un 100% de su valor </a:t>
            </a:r>
            <a:r>
              <a:rPr lang="es-ES" sz="2400" smtClean="0"/>
              <a:t>y aquellas que deban ser liquidadas por el contribuyente, responsable, agente retenedor o declarante hasta en un ciento por ciento (100%) de su valor </a:t>
            </a:r>
            <a:endParaRPr lang="es-ES_tradnl" sz="2400" smtClean="0"/>
          </a:p>
          <a:p>
            <a:pPr marL="609600" indent="-609600" fontAlgn="auto">
              <a:lnSpc>
                <a:spcPct val="115000"/>
              </a:lnSpc>
              <a:spcAft>
                <a:spcPts val="0"/>
              </a:spcAft>
              <a:buFont typeface="Wingdings 2"/>
              <a:buChar char=""/>
              <a:defRPr/>
            </a:pPr>
            <a:r>
              <a:rPr lang="es-ES_tradnl" sz="2400" smtClean="0"/>
              <a:t>No aplica para las sanciones establecidas en los </a:t>
            </a:r>
            <a:r>
              <a:rPr lang="es-ES" sz="2400" smtClean="0"/>
              <a:t>artículos 649, 652, 668, 669, 672 y 673</a:t>
            </a:r>
            <a:endParaRPr lang="es-ES_tradnl" sz="2400" smtClean="0"/>
          </a:p>
        </p:txBody>
      </p:sp>
      <p:sp>
        <p:nvSpPr>
          <p:cNvPr id="67588" name="3 Marcador de pie de página"/>
          <p:cNvSpPr>
            <a:spLocks noGrp="1"/>
          </p:cNvSpPr>
          <p:nvPr>
            <p:ph type="ftr" sz="quarter" idx="11"/>
          </p:nvPr>
        </p:nvSpPr>
        <p:spPr/>
        <p:txBody>
          <a:bodyPr/>
          <a:lstStyle/>
          <a:p>
            <a:pPr>
              <a:defRPr/>
            </a:pPr>
            <a:r>
              <a:rPr lang="es-ES" smtClean="0"/>
              <a:t>HECTOR RUEDA T - 2016</a:t>
            </a:r>
            <a:endParaRPr lang="es-ES"/>
          </a:p>
        </p:txBody>
      </p:sp>
      <p:sp>
        <p:nvSpPr>
          <p:cNvPr id="67587" name="2 Marcador de número de diapositiva"/>
          <p:cNvSpPr>
            <a:spLocks noGrp="1"/>
          </p:cNvSpPr>
          <p:nvPr>
            <p:ph type="sldNum" sz="quarter" idx="12"/>
          </p:nvPr>
        </p:nvSpPr>
        <p:spPr/>
        <p:txBody>
          <a:bodyPr/>
          <a:lstStyle/>
          <a:p>
            <a:pPr>
              <a:defRPr/>
            </a:pPr>
            <a:fld id="{8131A0C7-66E6-4DAB-AFD9-F1F1A0FE875B}" type="slidenum">
              <a:rPr lang="es-ES"/>
              <a:pPr>
                <a:defRPr/>
              </a:pPr>
              <a:t>6</a:t>
            </a:fld>
            <a:endParaRPr lang="es-ES"/>
          </a:p>
        </p:txBody>
      </p:sp>
    </p:spTree>
    <p:extLst>
      <p:ext uri="{BB962C8B-B14F-4D97-AF65-F5344CB8AC3E}">
        <p14:creationId xmlns:p14="http://schemas.microsoft.com/office/powerpoint/2010/main" val="348168894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503238" y="4983163"/>
            <a:ext cx="8183562" cy="1052512"/>
          </a:xfrm>
        </p:spPr>
        <p:txBody>
          <a:bodyPr>
            <a:normAutofit/>
          </a:bodyPr>
          <a:lstStyle/>
          <a:p>
            <a:pPr algn="ctr" fontAlgn="auto">
              <a:spcAft>
                <a:spcPts val="0"/>
              </a:spcAft>
              <a:defRPr/>
            </a:pPr>
            <a:r>
              <a:rPr lang="es-ES_tradnl" sz="3200" smtClean="0">
                <a:solidFill>
                  <a:schemeClr val="accent1">
                    <a:tint val="88000"/>
                    <a:satMod val="150000"/>
                  </a:schemeClr>
                </a:solidFill>
              </a:rPr>
              <a:t>Aplicación de la ley sancionatoria en el tiempo</a:t>
            </a:r>
            <a:endParaRPr lang="es-ES" sz="3200" smtClean="0">
              <a:solidFill>
                <a:schemeClr val="accent1">
                  <a:tint val="88000"/>
                  <a:satMod val="150000"/>
                </a:schemeClr>
              </a:solidFill>
            </a:endParaRPr>
          </a:p>
        </p:txBody>
      </p:sp>
      <p:sp>
        <p:nvSpPr>
          <p:cNvPr id="25603" name="Rectangle 3"/>
          <p:cNvSpPr>
            <a:spLocks noGrp="1" noChangeArrowheads="1"/>
          </p:cNvSpPr>
          <p:nvPr>
            <p:ph idx="1"/>
          </p:nvPr>
        </p:nvSpPr>
        <p:spPr>
          <a:xfrm>
            <a:off x="762000" y="861219"/>
            <a:ext cx="8077200" cy="4648200"/>
          </a:xfrm>
        </p:spPr>
        <p:txBody>
          <a:bodyPr/>
          <a:lstStyle/>
          <a:p>
            <a:pPr>
              <a:lnSpc>
                <a:spcPct val="115000"/>
              </a:lnSpc>
            </a:pPr>
            <a:r>
              <a:rPr lang="es-ES" altLang="es-CO" sz="2400" smtClean="0">
                <a:latin typeface="Arial" charset="0"/>
                <a:cs typeface="Arial" charset="0"/>
              </a:rPr>
              <a:t>Para la aplicación de las normas de naturaleza sustantiva como son las que regulan las sanciones, deben tenerse en cuenta los principios de legalidad e irretroactividad incorporados en nuestro ordenamiento constitucional y que implican que no hay pena sin ley previa que la establezca; lo que significa que la ley no es retroactiva. Habida cuenta que rige hacia el futuro, tiene vigencia desde su promulgación y hasta cuando sea derogada, o sea, preexistente al hecho de la infracción que es objeto de sanción.</a:t>
            </a:r>
            <a:r>
              <a:rPr lang="es-ES" altLang="es-CO" sz="2400" smtClean="0"/>
              <a:t> </a:t>
            </a:r>
          </a:p>
        </p:txBody>
      </p:sp>
      <p:sp>
        <p:nvSpPr>
          <p:cNvPr id="69637"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69636" name="3 Marcador de número de diapositiva"/>
          <p:cNvSpPr>
            <a:spLocks noGrp="1"/>
          </p:cNvSpPr>
          <p:nvPr>
            <p:ph type="sldNum" sz="quarter" idx="12"/>
          </p:nvPr>
        </p:nvSpPr>
        <p:spPr/>
        <p:txBody>
          <a:bodyPr/>
          <a:lstStyle/>
          <a:p>
            <a:pPr>
              <a:defRPr/>
            </a:pPr>
            <a:fld id="{2CB3B4D8-9AB3-49DF-9A6A-269580E735E9}" type="slidenum">
              <a:rPr lang="es-ES"/>
              <a:pPr>
                <a:defRPr/>
              </a:pPr>
              <a:t>7</a:t>
            </a:fld>
            <a:endParaRPr lang="es-ES"/>
          </a:p>
        </p:txBody>
      </p:sp>
    </p:spTree>
    <p:extLst>
      <p:ext uri="{BB962C8B-B14F-4D97-AF65-F5344CB8AC3E}">
        <p14:creationId xmlns:p14="http://schemas.microsoft.com/office/powerpoint/2010/main" val="47910552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381000"/>
            <a:ext cx="8077200" cy="914400"/>
          </a:xfrm>
        </p:spPr>
        <p:txBody>
          <a:bodyPr/>
          <a:lstStyle/>
          <a:p>
            <a:pPr algn="ctr" fontAlgn="auto">
              <a:spcAft>
                <a:spcPts val="0"/>
              </a:spcAft>
              <a:defRPr/>
            </a:pPr>
            <a:r>
              <a:rPr lang="es-ES_tradnl" sz="2800" smtClean="0">
                <a:solidFill>
                  <a:schemeClr val="accent1">
                    <a:tint val="88000"/>
                    <a:satMod val="150000"/>
                  </a:schemeClr>
                </a:solidFill>
              </a:rPr>
              <a:t>Sanciones relativas a las declaraciones</a:t>
            </a:r>
            <a:endParaRPr lang="es-ES" sz="2800" smtClean="0">
              <a:solidFill>
                <a:schemeClr val="accent1">
                  <a:tint val="88000"/>
                  <a:satMod val="150000"/>
                </a:schemeClr>
              </a:solidFill>
            </a:endParaRPr>
          </a:p>
        </p:txBody>
      </p:sp>
      <p:sp>
        <p:nvSpPr>
          <p:cNvPr id="70675" name="18 Marcador de pie de página"/>
          <p:cNvSpPr>
            <a:spLocks noGrp="1"/>
          </p:cNvSpPr>
          <p:nvPr>
            <p:ph type="ftr" sz="quarter" idx="11"/>
          </p:nvPr>
        </p:nvSpPr>
        <p:spPr/>
        <p:txBody>
          <a:bodyPr/>
          <a:lstStyle/>
          <a:p>
            <a:pPr>
              <a:defRPr/>
            </a:pPr>
            <a:r>
              <a:rPr lang="es-ES" smtClean="0"/>
              <a:t>HECTOR RUEDA T - 2016</a:t>
            </a:r>
            <a:endParaRPr lang="es-ES"/>
          </a:p>
        </p:txBody>
      </p:sp>
      <p:sp>
        <p:nvSpPr>
          <p:cNvPr id="70674" name="17 Marcador de número de diapositiva"/>
          <p:cNvSpPr>
            <a:spLocks noGrp="1"/>
          </p:cNvSpPr>
          <p:nvPr>
            <p:ph type="sldNum" sz="quarter" idx="12"/>
          </p:nvPr>
        </p:nvSpPr>
        <p:spPr/>
        <p:txBody>
          <a:bodyPr/>
          <a:lstStyle/>
          <a:p>
            <a:pPr>
              <a:defRPr/>
            </a:pPr>
            <a:fld id="{9CB47FFD-D054-4BA1-93B0-42EA6A807718}" type="slidenum">
              <a:rPr lang="es-ES"/>
              <a:pPr>
                <a:defRPr/>
              </a:pPr>
              <a:t>8</a:t>
            </a:fld>
            <a:endParaRPr lang="es-ES"/>
          </a:p>
        </p:txBody>
      </p:sp>
      <p:sp>
        <p:nvSpPr>
          <p:cNvPr id="26629" name="Rectangle 3"/>
          <p:cNvSpPr>
            <a:spLocks noChangeArrowheads="1"/>
          </p:cNvSpPr>
          <p:nvPr/>
        </p:nvSpPr>
        <p:spPr bwMode="auto">
          <a:xfrm>
            <a:off x="1295400" y="1371600"/>
            <a:ext cx="4038600"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
        <p:nvSpPr>
          <p:cNvPr id="26630" name="Text Box 4"/>
          <p:cNvSpPr txBox="1">
            <a:spLocks noChangeArrowheads="1"/>
          </p:cNvSpPr>
          <p:nvPr/>
        </p:nvSpPr>
        <p:spPr bwMode="auto">
          <a:xfrm>
            <a:off x="1355725" y="1408113"/>
            <a:ext cx="430060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r>
              <a:rPr lang="es-ES_tradnl" altLang="es-CO" sz="2000"/>
              <a:t>Extemporaneidad en la presentación</a:t>
            </a:r>
            <a:endParaRPr lang="es-ES" altLang="es-CO" sz="2000"/>
          </a:p>
        </p:txBody>
      </p:sp>
      <p:sp>
        <p:nvSpPr>
          <p:cNvPr id="26631" name="Rectangle 5"/>
          <p:cNvSpPr>
            <a:spLocks noChangeArrowheads="1"/>
          </p:cNvSpPr>
          <p:nvPr/>
        </p:nvSpPr>
        <p:spPr bwMode="auto">
          <a:xfrm>
            <a:off x="1295400" y="2133600"/>
            <a:ext cx="32766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
        <p:nvSpPr>
          <p:cNvPr id="26632" name="Text Box 6"/>
          <p:cNvSpPr txBox="1">
            <a:spLocks noChangeArrowheads="1"/>
          </p:cNvSpPr>
          <p:nvPr/>
        </p:nvSpPr>
        <p:spPr bwMode="auto">
          <a:xfrm>
            <a:off x="1431925" y="2170113"/>
            <a:ext cx="30797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r>
              <a:rPr lang="es-ES_tradnl" altLang="es-CO"/>
              <a:t>Corrección de la declaración</a:t>
            </a:r>
            <a:endParaRPr lang="es-ES" altLang="es-CO"/>
          </a:p>
        </p:txBody>
      </p:sp>
      <p:sp>
        <p:nvSpPr>
          <p:cNvPr id="26633" name="Text Box 8"/>
          <p:cNvSpPr txBox="1">
            <a:spLocks noChangeArrowheads="1"/>
          </p:cNvSpPr>
          <p:nvPr/>
        </p:nvSpPr>
        <p:spPr bwMode="auto">
          <a:xfrm>
            <a:off x="1447800" y="2971800"/>
            <a:ext cx="2609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r>
              <a:rPr lang="es-ES_tradnl" altLang="es-CO"/>
              <a:t>Sanción por no declarar</a:t>
            </a:r>
            <a:endParaRPr lang="es-ES" altLang="es-CO"/>
          </a:p>
        </p:txBody>
      </p:sp>
      <p:sp>
        <p:nvSpPr>
          <p:cNvPr id="26634" name="Rectangle 9"/>
          <p:cNvSpPr>
            <a:spLocks noChangeArrowheads="1"/>
          </p:cNvSpPr>
          <p:nvPr/>
        </p:nvSpPr>
        <p:spPr bwMode="auto">
          <a:xfrm>
            <a:off x="1371600" y="2895600"/>
            <a:ext cx="32766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
        <p:nvSpPr>
          <p:cNvPr id="26635" name="Rectangle 10"/>
          <p:cNvSpPr>
            <a:spLocks noChangeArrowheads="1"/>
          </p:cNvSpPr>
          <p:nvPr/>
        </p:nvSpPr>
        <p:spPr bwMode="auto">
          <a:xfrm>
            <a:off x="1295400" y="3657600"/>
            <a:ext cx="5715000" cy="609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
        <p:nvSpPr>
          <p:cNvPr id="26636" name="Text Box 11"/>
          <p:cNvSpPr txBox="1">
            <a:spLocks noChangeArrowheads="1"/>
          </p:cNvSpPr>
          <p:nvPr/>
        </p:nvSpPr>
        <p:spPr bwMode="auto">
          <a:xfrm>
            <a:off x="1371600" y="3657600"/>
            <a:ext cx="583114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r>
              <a:rPr lang="es-ES_tradnl" altLang="es-CO" sz="2000"/>
              <a:t>Fraude en las declaraciones de ventas y /o en las </a:t>
            </a:r>
          </a:p>
          <a:p>
            <a:pPr eaLnBrk="1" hangingPunct="1"/>
            <a:r>
              <a:rPr lang="es-ES_tradnl" altLang="es-CO" sz="2000"/>
              <a:t>Declaraciones de retención en la fuente</a:t>
            </a:r>
            <a:endParaRPr lang="es-ES" altLang="es-CO" sz="2000"/>
          </a:p>
        </p:txBody>
      </p:sp>
      <p:sp>
        <p:nvSpPr>
          <p:cNvPr id="26637" name="Rectangle 12"/>
          <p:cNvSpPr>
            <a:spLocks noChangeArrowheads="1"/>
          </p:cNvSpPr>
          <p:nvPr/>
        </p:nvSpPr>
        <p:spPr bwMode="auto">
          <a:xfrm>
            <a:off x="1295400" y="4495800"/>
            <a:ext cx="2971800" cy="53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
        <p:nvSpPr>
          <p:cNvPr id="26638" name="Text Box 13"/>
          <p:cNvSpPr txBox="1">
            <a:spLocks noChangeArrowheads="1"/>
          </p:cNvSpPr>
          <p:nvPr/>
        </p:nvSpPr>
        <p:spPr bwMode="auto">
          <a:xfrm>
            <a:off x="1355725" y="4532313"/>
            <a:ext cx="2343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r>
              <a:rPr lang="es-ES_tradnl" altLang="es-CO"/>
              <a:t>Corrección aritmética</a:t>
            </a:r>
            <a:endParaRPr lang="es-ES" altLang="es-CO"/>
          </a:p>
        </p:txBody>
      </p:sp>
      <p:sp>
        <p:nvSpPr>
          <p:cNvPr id="26639" name="Rectangle 14"/>
          <p:cNvSpPr>
            <a:spLocks noChangeArrowheads="1"/>
          </p:cNvSpPr>
          <p:nvPr/>
        </p:nvSpPr>
        <p:spPr bwMode="auto">
          <a:xfrm>
            <a:off x="1371600" y="5257800"/>
            <a:ext cx="3048000" cy="609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
        <p:nvSpPr>
          <p:cNvPr id="26640" name="Text Box 15"/>
          <p:cNvSpPr txBox="1">
            <a:spLocks noChangeArrowheads="1"/>
          </p:cNvSpPr>
          <p:nvPr/>
        </p:nvSpPr>
        <p:spPr bwMode="auto">
          <a:xfrm>
            <a:off x="1431925" y="5410200"/>
            <a:ext cx="25717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r>
              <a:rPr lang="es-ES_tradnl" altLang="es-CO"/>
              <a:t>Sanción por Inexactitud</a:t>
            </a:r>
            <a:endParaRPr lang="es-ES" altLang="es-CO"/>
          </a:p>
        </p:txBody>
      </p:sp>
      <p:sp>
        <p:nvSpPr>
          <p:cNvPr id="26641" name="Text Box 18"/>
          <p:cNvSpPr txBox="1">
            <a:spLocks noChangeArrowheads="1"/>
          </p:cNvSpPr>
          <p:nvPr/>
        </p:nvSpPr>
        <p:spPr bwMode="auto">
          <a:xfrm>
            <a:off x="6292850" y="1371600"/>
            <a:ext cx="27550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r>
              <a:rPr lang="es-ES_tradnl" altLang="es-CO" sz="2000"/>
              <a:t>Rechazo o disminución</a:t>
            </a:r>
          </a:p>
          <a:p>
            <a:pPr eaLnBrk="1" hangingPunct="1"/>
            <a:r>
              <a:rPr lang="es-ES_tradnl" altLang="es-CO" sz="2000"/>
              <a:t>De Pérdidas</a:t>
            </a:r>
            <a:endParaRPr lang="es-ES" altLang="es-CO" sz="2000"/>
          </a:p>
        </p:txBody>
      </p:sp>
      <p:sp>
        <p:nvSpPr>
          <p:cNvPr id="26642" name="Text Box 19"/>
          <p:cNvSpPr txBox="1">
            <a:spLocks noChangeArrowheads="1"/>
          </p:cNvSpPr>
          <p:nvPr/>
        </p:nvSpPr>
        <p:spPr bwMode="auto">
          <a:xfrm>
            <a:off x="6381668" y="2342025"/>
            <a:ext cx="245753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r>
              <a:rPr lang="es-ES_tradnl" altLang="es-CO" sz="2000"/>
              <a:t>Sanción por activos </a:t>
            </a:r>
          </a:p>
          <a:p>
            <a:pPr eaLnBrk="1" hangingPunct="1"/>
            <a:r>
              <a:rPr lang="es-ES_tradnl" altLang="es-CO" sz="2000"/>
              <a:t>Omitidos o pasivos </a:t>
            </a:r>
          </a:p>
          <a:p>
            <a:pPr eaLnBrk="1" hangingPunct="1"/>
            <a:r>
              <a:rPr lang="es-ES_tradnl" altLang="es-CO" sz="2000"/>
              <a:t>inexistentes</a:t>
            </a:r>
            <a:endParaRPr lang="es-ES" altLang="es-CO" sz="2000"/>
          </a:p>
        </p:txBody>
      </p:sp>
      <p:sp>
        <p:nvSpPr>
          <p:cNvPr id="26643" name="AutoShape 21"/>
          <p:cNvSpPr>
            <a:spLocks noChangeArrowheads="1"/>
          </p:cNvSpPr>
          <p:nvPr/>
        </p:nvSpPr>
        <p:spPr bwMode="auto">
          <a:xfrm>
            <a:off x="5105400" y="1333500"/>
            <a:ext cx="3810000" cy="2209800"/>
          </a:xfrm>
          <a:prstGeom prst="leftArrowCallout">
            <a:avLst>
              <a:gd name="adj1" fmla="val 25000"/>
              <a:gd name="adj2" fmla="val 25000"/>
              <a:gd name="adj3" fmla="val 28736"/>
              <a:gd name="adj4" fmla="val 6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lang="es-ES" altLang="es-CO"/>
          </a:p>
        </p:txBody>
      </p:sp>
    </p:spTree>
    <p:extLst>
      <p:ext uri="{BB962C8B-B14F-4D97-AF65-F5344CB8AC3E}">
        <p14:creationId xmlns:p14="http://schemas.microsoft.com/office/powerpoint/2010/main" val="40312018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503238" y="4983163"/>
            <a:ext cx="8183562" cy="1052512"/>
          </a:xfrm>
        </p:spPr>
        <p:txBody>
          <a:bodyPr/>
          <a:lstStyle/>
          <a:p>
            <a:pPr algn="ctr" fontAlgn="auto">
              <a:spcAft>
                <a:spcPts val="0"/>
              </a:spcAft>
              <a:defRPr/>
            </a:pPr>
            <a:r>
              <a:rPr lang="es-CO" sz="3200" smtClean="0">
                <a:solidFill>
                  <a:schemeClr val="accent1">
                    <a:tint val="88000"/>
                    <a:satMod val="150000"/>
                  </a:schemeClr>
                </a:solidFill>
              </a:rPr>
              <a:t>Sanciones de Extemporaneidad</a:t>
            </a:r>
            <a:endParaRPr lang="es-ES" sz="3200" smtClean="0">
              <a:solidFill>
                <a:schemeClr val="accent1">
                  <a:tint val="88000"/>
                  <a:satMod val="150000"/>
                </a:schemeClr>
              </a:solidFill>
            </a:endParaRPr>
          </a:p>
        </p:txBody>
      </p:sp>
      <p:sp>
        <p:nvSpPr>
          <p:cNvPr id="71683" name="Rectangle 4"/>
          <p:cNvSpPr>
            <a:spLocks noGrp="1" noChangeArrowheads="1"/>
          </p:cNvSpPr>
          <p:nvPr>
            <p:ph idx="1"/>
          </p:nvPr>
        </p:nvSpPr>
        <p:spPr>
          <a:xfrm>
            <a:off x="563732" y="1251678"/>
            <a:ext cx="8077200" cy="4495800"/>
          </a:xfrm>
        </p:spPr>
        <p:txBody>
          <a:bodyPr>
            <a:normAutofit/>
          </a:bodyPr>
          <a:lstStyle/>
          <a:p>
            <a:pPr marL="265176" indent="-265176" fontAlgn="auto">
              <a:lnSpc>
                <a:spcPct val="105000"/>
              </a:lnSpc>
              <a:spcAft>
                <a:spcPts val="0"/>
              </a:spcAft>
              <a:buFont typeface="Wingdings 2"/>
              <a:buChar char=""/>
              <a:defRPr/>
            </a:pPr>
            <a:r>
              <a:rPr lang="es-CO" sz="2400" smtClean="0"/>
              <a:t>Extemporaneidad en la presentación, se da cuando una declaración se presenta posterior a los plazos decretados por el gobierno nacional.</a:t>
            </a:r>
          </a:p>
          <a:p>
            <a:pPr marL="265176" indent="-265176" fontAlgn="auto">
              <a:lnSpc>
                <a:spcPct val="105000"/>
              </a:lnSpc>
              <a:spcAft>
                <a:spcPts val="0"/>
              </a:spcAft>
              <a:buFont typeface="Wingdings 2"/>
              <a:buChar char=""/>
              <a:defRPr/>
            </a:pPr>
            <a:r>
              <a:rPr lang="es-CO" sz="2400" smtClean="0"/>
              <a:t>5 % impuesto a cargo por mes o fracción de mes.</a:t>
            </a:r>
          </a:p>
          <a:p>
            <a:pPr marL="265176" indent="-265176" fontAlgn="auto">
              <a:lnSpc>
                <a:spcPct val="105000"/>
              </a:lnSpc>
              <a:spcAft>
                <a:spcPts val="0"/>
              </a:spcAft>
              <a:buFont typeface="Wingdings 2"/>
              <a:buChar char=""/>
              <a:defRPr/>
            </a:pPr>
            <a:r>
              <a:rPr lang="es-CO" sz="2400" smtClean="0"/>
              <a:t>0.5 % de los ingresos brutos percibidos por el declarante.</a:t>
            </a:r>
          </a:p>
          <a:p>
            <a:pPr marL="265176" indent="-265176" fontAlgn="auto">
              <a:lnSpc>
                <a:spcPct val="105000"/>
              </a:lnSpc>
              <a:spcAft>
                <a:spcPts val="0"/>
              </a:spcAft>
              <a:buFont typeface="Wingdings 2"/>
              <a:buChar char=""/>
              <a:defRPr/>
            </a:pPr>
            <a:r>
              <a:rPr lang="es-CO" sz="2400" smtClean="0"/>
              <a:t>1% del patrimonio líquido del año anterior.</a:t>
            </a:r>
          </a:p>
          <a:p>
            <a:pPr marL="265176" indent="-265176" fontAlgn="auto">
              <a:lnSpc>
                <a:spcPct val="105000"/>
              </a:lnSpc>
              <a:spcAft>
                <a:spcPts val="0"/>
              </a:spcAft>
              <a:buFont typeface="Wingdings 2"/>
              <a:buChar char=""/>
              <a:defRPr/>
            </a:pPr>
            <a:r>
              <a:rPr lang="es-CO" sz="2400" smtClean="0"/>
              <a:t>Sin que exceda de $ 50.074.000</a:t>
            </a:r>
          </a:p>
          <a:p>
            <a:pPr marL="265176" indent="-265176" fontAlgn="auto">
              <a:lnSpc>
                <a:spcPct val="105000"/>
              </a:lnSpc>
              <a:spcAft>
                <a:spcPts val="0"/>
              </a:spcAft>
              <a:buFont typeface="Wingdings 2"/>
              <a:buChar char=""/>
              <a:defRPr/>
            </a:pPr>
            <a:r>
              <a:rPr lang="es-CO" sz="2400" smtClean="0"/>
              <a:t>Extemporaneidad en la presentación de declaraciones con posterioridad al emplazamiento.</a:t>
            </a:r>
            <a:endParaRPr lang="es-ES" sz="2400" smtClean="0"/>
          </a:p>
        </p:txBody>
      </p:sp>
      <p:sp>
        <p:nvSpPr>
          <p:cNvPr id="71685" name="4 Marcador de pie de página"/>
          <p:cNvSpPr>
            <a:spLocks noGrp="1"/>
          </p:cNvSpPr>
          <p:nvPr>
            <p:ph type="ftr" sz="quarter" idx="11"/>
          </p:nvPr>
        </p:nvSpPr>
        <p:spPr/>
        <p:txBody>
          <a:bodyPr/>
          <a:lstStyle/>
          <a:p>
            <a:pPr>
              <a:defRPr/>
            </a:pPr>
            <a:r>
              <a:rPr lang="es-ES" smtClean="0"/>
              <a:t>HECTOR RUEDA T - 2016</a:t>
            </a:r>
            <a:endParaRPr lang="es-ES"/>
          </a:p>
        </p:txBody>
      </p:sp>
      <p:sp>
        <p:nvSpPr>
          <p:cNvPr id="71684" name="3 Marcador de número de diapositiva"/>
          <p:cNvSpPr>
            <a:spLocks noGrp="1"/>
          </p:cNvSpPr>
          <p:nvPr>
            <p:ph type="sldNum" sz="quarter" idx="12"/>
          </p:nvPr>
        </p:nvSpPr>
        <p:spPr/>
        <p:txBody>
          <a:bodyPr/>
          <a:lstStyle/>
          <a:p>
            <a:pPr>
              <a:defRPr/>
            </a:pPr>
            <a:fld id="{789C3F72-B557-4E05-9716-AF319A5CCF15}" type="slidenum">
              <a:rPr lang="es-ES"/>
              <a:pPr>
                <a:defRPr/>
              </a:pPr>
              <a:t>9</a:t>
            </a:fld>
            <a:endParaRPr lang="es-ES"/>
          </a:p>
        </p:txBody>
      </p:sp>
    </p:spTree>
    <p:extLst>
      <p:ext uri="{BB962C8B-B14F-4D97-AF65-F5344CB8AC3E}">
        <p14:creationId xmlns:p14="http://schemas.microsoft.com/office/powerpoint/2010/main" val="123032433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Entrenamient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3606602CCD293D4FA5F6DE500DA21E53" ma:contentTypeVersion="1" ma:contentTypeDescription="Crear nuevo documento." ma:contentTypeScope="" ma:versionID="9bb91e2b1401113e656f748c852d2743">
  <xsd:schema xmlns:xsd="http://www.w3.org/2001/XMLSchema" xmlns:xs="http://www.w3.org/2001/XMLSchema" xmlns:p="http://schemas.microsoft.com/office/2006/metadata/properties" xmlns:ns1="http://schemas.microsoft.com/sharepoint/v3" xmlns:ns2="0948c079-19c9-4a36-bb7d-d65ca794eba7" targetNamespace="http://schemas.microsoft.com/office/2006/metadata/properties" ma:root="true" ma:fieldsID="a926084e0e5c1ec1ccaf619dbbfcc2b2" ns1:_="" ns2:_="">
    <xsd:import namespace="http://schemas.microsoft.com/sharepoint/v3"/>
    <xsd:import namespace="0948c079-19c9-4a36-bb7d-d65ca794eba7"/>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Fecha de inicio programada" ma:description="Fecha de inicio programada es una columna del sitio que crea la característica Publicación. Se usa para especificar la fecha y la hora a la que esta página se presentará por primera vez a los visitantes del sitio." ma:hidden="true" ma:internalName="PublishingStartDate">
      <xsd:simpleType>
        <xsd:restriction base="dms:Unknown"/>
      </xsd:simpleType>
    </xsd:element>
    <xsd:element name="PublishingExpirationDate" ma:index="9" nillable="true" ma:displayName="Fecha de finalización programada" ma:description="Fecha de finalización programada es una columna del sitio que crea la característica Publicación. Se usa para especificar la fecha y la hora a la que esta página dejará de presentarse a los visitantes del sitio."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48c079-19c9-4a36-bb7d-d65ca794eba7" elementFormDefault="qualified">
    <xsd:import namespace="http://schemas.microsoft.com/office/2006/documentManagement/types"/>
    <xsd:import namespace="http://schemas.microsoft.com/office/infopath/2007/PartnerControls"/>
    <xsd:element name="_dlc_DocId" ma:index="10" nillable="true" ma:displayName="Valor de Id. de documento" ma:description="El valor del identificador de documento asignado a este elemento." ma:internalName="_dlc_DocId" ma:readOnly="true">
      <xsd:simpleType>
        <xsd:restriction base="dms:Text"/>
      </xsd:simpleType>
    </xsd:element>
    <xsd:element name="_dlc_DocIdUrl" ma:index="11"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0948c079-19c9-4a36-bb7d-d65ca794eba7">NV5X2DCNMZXR-494245674-29</_dlc_DocId>
    <_dlc_DocIdUrl xmlns="0948c079-19c9-4a36-bb7d-d65ca794eba7">
      <Url>https://www.supersociedades.gov.co/delegatura_insolvencia/auxiliares_justicia/_layouts/15/DocIdRedir.aspx?ID=NV5X2DCNMZXR-494245674-29</Url>
      <Description>NV5X2DCNMZXR-494245674-29</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BD2294A-1369-484D-9942-C937DF273170}"/>
</file>

<file path=customXml/itemProps2.xml><?xml version="1.0" encoding="utf-8"?>
<ds:datastoreItem xmlns:ds="http://schemas.openxmlformats.org/officeDocument/2006/customXml" ds:itemID="{379A036A-7122-4BC6-A8A6-862C9B17C5DA}"/>
</file>

<file path=customXml/itemProps3.xml><?xml version="1.0" encoding="utf-8"?>
<ds:datastoreItem xmlns:ds="http://schemas.openxmlformats.org/officeDocument/2006/customXml" ds:itemID="{5F2B6C86-619D-4AD9-957E-6A521E72DEAF}"/>
</file>

<file path=customXml/itemProps4.xml><?xml version="1.0" encoding="utf-8"?>
<ds:datastoreItem xmlns:ds="http://schemas.openxmlformats.org/officeDocument/2006/customXml" ds:itemID="{CCB7390F-6664-4AAB-89DE-83DA0DB18AEC}"/>
</file>

<file path=docProps/app.xml><?xml version="1.0" encoding="utf-8"?>
<Properties xmlns="http://schemas.openxmlformats.org/officeDocument/2006/extended-properties" xmlns:vt="http://schemas.openxmlformats.org/officeDocument/2006/docPropsVTypes">
  <Template>Training</Template>
  <TotalTime>0</TotalTime>
  <Words>2608</Words>
  <Application>Microsoft Office PowerPoint</Application>
  <PresentationFormat>Presentación en pantalla (4:3)</PresentationFormat>
  <Paragraphs>379</Paragraphs>
  <Slides>50</Slides>
  <Notes>1</Notes>
  <HiddenSlides>0</HiddenSlides>
  <MMClips>0</MMClips>
  <ScaleCrop>false</ScaleCrop>
  <HeadingPairs>
    <vt:vector size="4" baseType="variant">
      <vt:variant>
        <vt:lpstr>Tema</vt:lpstr>
      </vt:variant>
      <vt:variant>
        <vt:i4>1</vt:i4>
      </vt:variant>
      <vt:variant>
        <vt:lpstr>Títulos de diapositiva</vt:lpstr>
      </vt:variant>
      <vt:variant>
        <vt:i4>50</vt:i4>
      </vt:variant>
    </vt:vector>
  </HeadingPairs>
  <TitlesOfParts>
    <vt:vector size="51" baseType="lpstr">
      <vt:lpstr>Entrenamiento</vt:lpstr>
      <vt:lpstr>Regimen Sancionatorio </vt:lpstr>
      <vt:lpstr>Potestad Sancionatoria de la Administración</vt:lpstr>
      <vt:lpstr>Principios que rigen la actuación de la Administración</vt:lpstr>
      <vt:lpstr>Normas Generales sobre Sanciones</vt:lpstr>
      <vt:lpstr>Presentación de PowerPoint</vt:lpstr>
      <vt:lpstr>Presentación de PowerPoint</vt:lpstr>
      <vt:lpstr>Aplicación de la ley sancionatoria en el tiempo</vt:lpstr>
      <vt:lpstr>Sanciones relativas a las declaraciones</vt:lpstr>
      <vt:lpstr>Sanciones de Extemporaneidad</vt:lpstr>
      <vt:lpstr>Limite para aplicar la sanción de extemporaneidad </vt:lpstr>
      <vt:lpstr>Presentación de PowerPoint</vt:lpstr>
      <vt:lpstr>Sanciones por no Declarar</vt:lpstr>
      <vt:lpstr>Sanción por no Declarar</vt:lpstr>
      <vt:lpstr>Sanciones relativas a las declaraciones</vt:lpstr>
      <vt:lpstr>Sanciones relativas a las declaraciones</vt:lpstr>
      <vt:lpstr>Presentación de PowerPoint</vt:lpstr>
      <vt:lpstr>Sanciones relativas a informaciones y expedición de facturas.</vt:lpstr>
      <vt:lpstr>PROCEDIMIENTO TRIBUTARIO</vt:lpstr>
      <vt:lpstr>ETAPAS DEL PROCEDIMIENTO TRIBUTARIO</vt:lpstr>
      <vt:lpstr>Presentación de PowerPoint</vt:lpstr>
      <vt:lpstr>Normas de Procedimiento Tributario</vt:lpstr>
      <vt:lpstr>RACIONALIZACIÓN DE CONSERVACIÓN DE DOCUMENTOS SOPORTE</vt:lpstr>
      <vt:lpstr>FACULTADES DE FISCALIZACIÓN Artículo 684 del Estatuto Tributario</vt:lpstr>
      <vt:lpstr>OTRAS NORMAS APLICABLES  Art. 684-1del Estatuto Tributario</vt:lpstr>
      <vt:lpstr>COMPETENCIA PARA LA ACTUACIÓN DE FISCALIZACIÓN  (ARTÍCULO 688 E.T.)</vt:lpstr>
      <vt:lpstr>COMPETENCIA PARA LA ACTUACIÓN FISCALIZADORA (ARTÍCULO 688 E.T.)</vt:lpstr>
      <vt:lpstr>ACTOS ADMINISTRATIVOS EN EL PROCESO DE DETERMINACIÓN</vt:lpstr>
      <vt:lpstr>PROCEDIMIENTO TRIBUTARIO</vt:lpstr>
      <vt:lpstr>PROCEDIMIENTO TRIBUTARIO</vt:lpstr>
      <vt:lpstr>PROCEDIMIENTO TRIBUTARIO</vt:lpstr>
      <vt:lpstr>AMPLIACIÓN AL REQUERIMIENTO ESPECIAL (Artículo 708 del Estatuto Tributario)</vt:lpstr>
      <vt:lpstr>CORRESPONDENCIA ENTRE EL REQUERIMIENTO Y LA LIQUIDACIÓN  Artículo 711del Estatuto Tributario</vt:lpstr>
      <vt:lpstr>LIQUIDACIÓN DE CORRECCIÓN</vt:lpstr>
      <vt:lpstr>CORRECCIÓN DE SANCIONES</vt:lpstr>
      <vt:lpstr>LIQUIDACIÓN DE AFORO</vt:lpstr>
      <vt:lpstr>Que debe Hacer el Contribuyente?</vt:lpstr>
      <vt:lpstr>Consecuencia de la no presentación de la declaración</vt:lpstr>
      <vt:lpstr>LIQUIDACIÓN DE AFORO  Artículo 717 del Estatuto Tributario</vt:lpstr>
      <vt:lpstr>Liquidación de Aforo Contenido</vt:lpstr>
      <vt:lpstr>Reserva de los Expedientes</vt:lpstr>
      <vt:lpstr>CUANDO SE LEVANTA LA RESERVA? </vt:lpstr>
      <vt:lpstr>Presentación de PowerPoint</vt:lpstr>
      <vt:lpstr>Discusión de los actos de la Administración</vt:lpstr>
      <vt:lpstr>Oportunidad interposición del Recurso de Reconsideración</vt:lpstr>
      <vt:lpstr>Competencia en Razón a las Cuantías </vt:lpstr>
      <vt:lpstr>Competencia en Razón a las Cuantías </vt:lpstr>
      <vt:lpstr>Requisitos de los Recursos de Reconsideración y Reposición </vt:lpstr>
      <vt:lpstr>Causales de Nulidad</vt:lpstr>
      <vt:lpstr>Causales de Nulidad</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presentacion Superint dos</dc:title>
  <dc:creator/>
  <cp:lastModifiedBy/>
  <cp:revision>19</cp:revision>
  <dcterms:created xsi:type="dcterms:W3CDTF">2016-10-07T10:53:47Z</dcterms:created>
  <dcterms:modified xsi:type="dcterms:W3CDTF">2016-10-26T13:06:10Z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0x0101003606602CCD293D4FA5F6DE500DA21E53</vt:lpwstr>
  </property>
  <property fmtid="{D5CDD505-2E9C-101B-9397-08002B2CF9AE}" pid="3" name="_dlc_DocIdItemGuid">
    <vt:lpwstr>213f6dbd-2906-4cfd-9111-bcbe2690389c</vt:lpwstr>
  </property>
</Properties>
</file>