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6.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14.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6" r:id="rId2"/>
    <p:sldId id="267" r:id="rId3"/>
    <p:sldId id="268" r:id="rId4"/>
    <p:sldId id="272" r:id="rId5"/>
    <p:sldId id="271" r:id="rId6"/>
    <p:sldId id="270" r:id="rId7"/>
    <p:sldId id="269" r:id="rId8"/>
    <p:sldId id="273" r:id="rId9"/>
    <p:sldId id="274" r:id="rId10"/>
    <p:sldId id="275" r:id="rId11"/>
    <p:sldId id="284" r:id="rId12"/>
    <p:sldId id="276" r:id="rId13"/>
    <p:sldId id="277" r:id="rId14"/>
    <p:sldId id="278" r:id="rId15"/>
    <p:sldId id="279" r:id="rId16"/>
    <p:sldId id="280" r:id="rId17"/>
    <p:sldId id="281" r:id="rId18"/>
    <p:sldId id="282" r:id="rId19"/>
    <p:sldId id="283" r:id="rId20"/>
    <p:sldId id="285" r:id="rId21"/>
    <p:sldId id="286" r:id="rId22"/>
    <p:sldId id="287" r:id="rId23"/>
    <p:sldId id="302" r:id="rId24"/>
    <p:sldId id="303" r:id="rId25"/>
    <p:sldId id="288" r:id="rId26"/>
    <p:sldId id="290" r:id="rId27"/>
    <p:sldId id="292" r:id="rId28"/>
    <p:sldId id="293" r:id="rId29"/>
    <p:sldId id="294" r:id="rId30"/>
    <p:sldId id="295" r:id="rId31"/>
    <p:sldId id="296" r:id="rId32"/>
    <p:sldId id="297" r:id="rId33"/>
    <p:sldId id="298" r:id="rId34"/>
    <p:sldId id="299" r:id="rId35"/>
    <p:sldId id="300" r:id="rId36"/>
    <p:sldId id="304" r:id="rId37"/>
    <p:sldId id="301" r:id="rId38"/>
  </p:sldIdLst>
  <p:sldSz cx="10080625" cy="7559675"/>
  <p:notesSz cx="7559675" cy="10691813"/>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398" y="48"/>
      </p:cViewPr>
      <p:guideLst>
        <p:guide orient="horz" pos="2381"/>
        <p:guide pos="3175"/>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48" Type="http://schemas.openxmlformats.org/officeDocument/2006/relationships/customXml" Target="../customXml/item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1 Marcador de encabezado"/>
          <p:cNvSpPr txBox="1">
            <a:spLocks noGrp="1"/>
          </p:cNvSpPr>
          <p:nvPr>
            <p:ph type="hdr" sz="quarter"/>
          </p:nvPr>
        </p:nvSpPr>
        <p:spPr>
          <a:xfrm>
            <a:off x="0" y="0"/>
            <a:ext cx="3280680" cy="534240"/>
          </a:xfrm>
          <a:prstGeom prst="rect">
            <a:avLst/>
          </a:prstGeom>
          <a:noFill/>
          <a:ln>
            <a:noFill/>
          </a:ln>
        </p:spPr>
        <p:txBody>
          <a:bodyPr vert="horz" lIns="90000" tIns="45000" rIns="90000" bIns="4500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defRPr sz="1400"/>
            </a:pPr>
            <a:endParaRPr lang="es-ES" sz="1400" b="0" i="0" u="none" strike="noStrike" kern="1200" dirty="0">
              <a:ln>
                <a:noFill/>
              </a:ln>
              <a:latin typeface="Arial" pitchFamily="18"/>
              <a:ea typeface="Lucida Sans Unicode" pitchFamily="2"/>
              <a:cs typeface="Mangal" pitchFamily="2"/>
            </a:endParaRPr>
          </a:p>
        </p:txBody>
      </p:sp>
      <p:sp>
        <p:nvSpPr>
          <p:cNvPr id="3" name="2 Marcador de fecha"/>
          <p:cNvSpPr txBox="1">
            <a:spLocks noGrp="1"/>
          </p:cNvSpPr>
          <p:nvPr>
            <p:ph type="dt" sz="quarter" idx="1"/>
          </p:nvPr>
        </p:nvSpPr>
        <p:spPr>
          <a:xfrm>
            <a:off x="4278960" y="0"/>
            <a:ext cx="3280680" cy="534240"/>
          </a:xfrm>
          <a:prstGeom prst="rect">
            <a:avLst/>
          </a:prstGeom>
          <a:noFill/>
          <a:ln>
            <a:noFill/>
          </a:ln>
        </p:spPr>
        <p:txBody>
          <a:bodyPr vert="horz" lIns="90000" tIns="45000" rIns="90000" bIns="4500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r" rtl="0" hangingPunct="0">
              <a:lnSpc>
                <a:spcPct val="100000"/>
              </a:lnSpc>
              <a:spcBef>
                <a:spcPts val="0"/>
              </a:spcBef>
              <a:spcAft>
                <a:spcPts val="0"/>
              </a:spcAft>
              <a:buNone/>
              <a:tabLst/>
              <a:defRPr sz="1400"/>
            </a:pPr>
            <a:endParaRPr lang="es-ES" sz="1400" b="0" i="0" u="none" strike="noStrike" kern="1200" dirty="0">
              <a:ln>
                <a:noFill/>
              </a:ln>
              <a:latin typeface="Arial" pitchFamily="18"/>
              <a:ea typeface="Lucida Sans Unicode" pitchFamily="2"/>
              <a:cs typeface="Mangal" pitchFamily="2"/>
            </a:endParaRPr>
          </a:p>
        </p:txBody>
      </p:sp>
      <p:sp>
        <p:nvSpPr>
          <p:cNvPr id="4" name="3 Marcador de pie de página"/>
          <p:cNvSpPr txBox="1">
            <a:spLocks noGrp="1"/>
          </p:cNvSpPr>
          <p:nvPr>
            <p:ph type="ftr" sz="quarter" idx="2"/>
          </p:nvPr>
        </p:nvSpPr>
        <p:spPr>
          <a:xfrm>
            <a:off x="0" y="10157400"/>
            <a:ext cx="3280680" cy="534240"/>
          </a:xfrm>
          <a:prstGeom prst="rect">
            <a:avLst/>
          </a:prstGeom>
          <a:noFill/>
          <a:ln>
            <a:noFill/>
          </a:ln>
        </p:spPr>
        <p:txBody>
          <a:bodyPr vert="horz" lIns="90000" tIns="45000" rIns="90000" bIns="45000" anchor="b"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defRPr sz="1400"/>
            </a:pPr>
            <a:endParaRPr lang="es-ES" sz="1400" b="0" i="0" u="none" strike="noStrike" kern="1200" dirty="0">
              <a:ln>
                <a:noFill/>
              </a:ln>
              <a:latin typeface="Arial" pitchFamily="18"/>
              <a:ea typeface="Lucida Sans Unicode" pitchFamily="2"/>
              <a:cs typeface="Mangal" pitchFamily="2"/>
            </a:endParaRPr>
          </a:p>
        </p:txBody>
      </p:sp>
      <p:sp>
        <p:nvSpPr>
          <p:cNvPr id="5" name="4 Marcador de número de diapositiva"/>
          <p:cNvSpPr txBox="1">
            <a:spLocks noGrp="1"/>
          </p:cNvSpPr>
          <p:nvPr>
            <p:ph type="sldNum" sz="quarter" idx="3"/>
          </p:nvPr>
        </p:nvSpPr>
        <p:spPr>
          <a:xfrm>
            <a:off x="4278960" y="10157400"/>
            <a:ext cx="3280680" cy="534240"/>
          </a:xfrm>
          <a:prstGeom prst="rect">
            <a:avLst/>
          </a:prstGeom>
          <a:noFill/>
          <a:ln>
            <a:noFill/>
          </a:ln>
        </p:spPr>
        <p:txBody>
          <a:bodyPr vert="horz" lIns="90000" tIns="45000" rIns="90000" bIns="45000" anchor="b"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r" rtl="0" hangingPunct="0">
              <a:lnSpc>
                <a:spcPct val="100000"/>
              </a:lnSpc>
              <a:spcBef>
                <a:spcPts val="0"/>
              </a:spcBef>
              <a:spcAft>
                <a:spcPts val="0"/>
              </a:spcAft>
              <a:buNone/>
              <a:tabLst/>
              <a:defRPr sz="1400"/>
            </a:pPr>
            <a:fld id="{692892B8-F557-4954-AA6C-5DD5CE232D54}" type="slidenum">
              <a:rPr/>
              <a:pPr marL="0" marR="0" lvl="0" indent="0" algn="r" rtl="0" hangingPunct="0">
                <a:lnSpc>
                  <a:spcPct val="100000"/>
                </a:lnSpc>
                <a:spcBef>
                  <a:spcPts val="0"/>
                </a:spcBef>
                <a:spcAft>
                  <a:spcPts val="0"/>
                </a:spcAft>
                <a:buNone/>
                <a:tabLst/>
                <a:defRPr sz="1400"/>
              </a:pPr>
              <a:t>‹Nº›</a:t>
            </a:fld>
            <a:endParaRPr lang="es-ES" sz="1400" b="0" i="0" u="none" strike="noStrike" kern="1200" dirty="0">
              <a:ln>
                <a:noFill/>
              </a:ln>
              <a:latin typeface="Arial" pitchFamily="18"/>
              <a:ea typeface="Lucida Sans Unicode" pitchFamily="2"/>
              <a:cs typeface="Mangal" pitchFamily="2"/>
            </a:endParaRPr>
          </a:p>
        </p:txBody>
      </p:sp>
    </p:spTree>
    <p:extLst>
      <p:ext uri="{BB962C8B-B14F-4D97-AF65-F5344CB8AC3E}">
        <p14:creationId xmlns:p14="http://schemas.microsoft.com/office/powerpoint/2010/main" val="21086210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idx="2"/>
          </p:nvPr>
        </p:nvSpPr>
        <p:spPr>
          <a:xfrm>
            <a:off x="1107000" y="812520"/>
            <a:ext cx="5345280" cy="4008959"/>
          </a:xfrm>
          <a:prstGeom prst="rect">
            <a:avLst/>
          </a:prstGeom>
          <a:noFill/>
          <a:ln>
            <a:noFill/>
            <a:prstDash val="solid"/>
          </a:ln>
        </p:spPr>
      </p:sp>
      <p:sp>
        <p:nvSpPr>
          <p:cNvPr id="3" name="2 Marcador de notas"/>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s-ES"/>
          </a:p>
        </p:txBody>
      </p:sp>
      <p:sp>
        <p:nvSpPr>
          <p:cNvPr id="4" name="3 Marcador de encabezado"/>
          <p:cNvSpPr txBox="1">
            <a:spLocks noGrp="1"/>
          </p:cNvSpPr>
          <p:nvPr>
            <p:ph type="hdr" sz="quarter"/>
          </p:nvPr>
        </p:nvSpPr>
        <p:spPr>
          <a:xfrm>
            <a:off x="0" y="0"/>
            <a:ext cx="3280680" cy="534240"/>
          </a:xfrm>
          <a:prstGeom prst="rect">
            <a:avLst/>
          </a:prstGeom>
          <a:noFill/>
          <a:ln>
            <a:noFill/>
          </a:ln>
        </p:spPr>
        <p:txBody>
          <a:bodyPr lIns="0" tIns="0" rIns="0" bIns="0"/>
          <a:lstStyle>
            <a:lvl1pPr lvl="0" rtl="0" hangingPunct="0">
              <a:buNone/>
              <a:tabLst/>
              <a:defRPr lang="es-ES" sz="1400" kern="1200">
                <a:latin typeface="Times New Roman" pitchFamily="18"/>
                <a:ea typeface="Lucida Sans Unicode" pitchFamily="2"/>
                <a:cs typeface="Tahoma" pitchFamily="2"/>
              </a:defRPr>
            </a:lvl1pPr>
          </a:lstStyle>
          <a:p>
            <a:pPr lvl="0"/>
            <a:endParaRPr lang="es-ES" dirty="0"/>
          </a:p>
        </p:txBody>
      </p:sp>
      <p:sp>
        <p:nvSpPr>
          <p:cNvPr id="5" name="4 Marcador de fecha"/>
          <p:cNvSpPr txBox="1">
            <a:spLocks noGrp="1"/>
          </p:cNvSpPr>
          <p:nvPr>
            <p:ph type="dt" idx="1"/>
          </p:nvPr>
        </p:nvSpPr>
        <p:spPr>
          <a:xfrm>
            <a:off x="4278960" y="0"/>
            <a:ext cx="3280680" cy="534240"/>
          </a:xfrm>
          <a:prstGeom prst="rect">
            <a:avLst/>
          </a:prstGeom>
          <a:noFill/>
          <a:ln>
            <a:noFill/>
          </a:ln>
        </p:spPr>
        <p:txBody>
          <a:bodyPr lIns="0" tIns="0" rIns="0" bIns="0"/>
          <a:lstStyle>
            <a:lvl1pPr lvl="0" algn="r" rtl="0" hangingPunct="0">
              <a:buNone/>
              <a:tabLst/>
              <a:defRPr lang="es-ES" sz="1400" kern="1200">
                <a:latin typeface="Times New Roman" pitchFamily="18"/>
                <a:ea typeface="Lucida Sans Unicode" pitchFamily="2"/>
                <a:cs typeface="Tahoma" pitchFamily="2"/>
              </a:defRPr>
            </a:lvl1pPr>
          </a:lstStyle>
          <a:p>
            <a:pPr lvl="0"/>
            <a:endParaRPr lang="es-ES" dirty="0"/>
          </a:p>
        </p:txBody>
      </p:sp>
      <p:sp>
        <p:nvSpPr>
          <p:cNvPr id="6" name="5 Marcador de pie de página"/>
          <p:cNvSpPr txBox="1">
            <a:spLocks noGrp="1"/>
          </p:cNvSpPr>
          <p:nvPr>
            <p:ph type="ftr" sz="quarter" idx="4"/>
          </p:nvPr>
        </p:nvSpPr>
        <p:spPr>
          <a:xfrm>
            <a:off x="0" y="10157400"/>
            <a:ext cx="3280680" cy="534240"/>
          </a:xfrm>
          <a:prstGeom prst="rect">
            <a:avLst/>
          </a:prstGeom>
          <a:noFill/>
          <a:ln>
            <a:noFill/>
          </a:ln>
        </p:spPr>
        <p:txBody>
          <a:bodyPr lIns="0" tIns="0" rIns="0" bIns="0" anchor="b"/>
          <a:lstStyle>
            <a:lvl1pPr lvl="0" rtl="0" hangingPunct="0">
              <a:buNone/>
              <a:tabLst/>
              <a:defRPr lang="es-ES" sz="1400" kern="1200">
                <a:latin typeface="Times New Roman" pitchFamily="18"/>
                <a:ea typeface="Lucida Sans Unicode" pitchFamily="2"/>
                <a:cs typeface="Tahoma" pitchFamily="2"/>
              </a:defRPr>
            </a:lvl1pPr>
          </a:lstStyle>
          <a:p>
            <a:pPr lvl="0"/>
            <a:endParaRPr lang="es-ES" dirty="0"/>
          </a:p>
        </p:txBody>
      </p:sp>
      <p:sp>
        <p:nvSpPr>
          <p:cNvPr id="7" name="6 Marcador de número de diapositiva"/>
          <p:cNvSpPr txBox="1">
            <a:spLocks noGrp="1"/>
          </p:cNvSpPr>
          <p:nvPr>
            <p:ph type="sldNum" sz="quarter" idx="5"/>
          </p:nvPr>
        </p:nvSpPr>
        <p:spPr>
          <a:xfrm>
            <a:off x="4278960" y="10157400"/>
            <a:ext cx="3280680" cy="534240"/>
          </a:xfrm>
          <a:prstGeom prst="rect">
            <a:avLst/>
          </a:prstGeom>
          <a:noFill/>
          <a:ln>
            <a:noFill/>
          </a:ln>
        </p:spPr>
        <p:txBody>
          <a:bodyPr lIns="0" tIns="0" rIns="0" bIns="0" anchor="b"/>
          <a:lstStyle>
            <a:lvl1pPr lvl="0" algn="r" rtl="0" hangingPunct="0">
              <a:buNone/>
              <a:tabLst/>
              <a:defRPr lang="es-ES" sz="1400" kern="1200">
                <a:latin typeface="Times New Roman" pitchFamily="18"/>
                <a:ea typeface="Lucida Sans Unicode" pitchFamily="2"/>
                <a:cs typeface="Tahoma" pitchFamily="2"/>
              </a:defRPr>
            </a:lvl1pPr>
          </a:lstStyle>
          <a:p>
            <a:pPr lvl="0"/>
            <a:fld id="{AABAE42F-1625-442F-B771-AA58FB0630E5}" type="slidenum">
              <a:rPr/>
              <a:pPr lvl="0"/>
              <a:t>‹Nº›</a:t>
            </a:fld>
            <a:endParaRPr lang="es-ES" dirty="0"/>
          </a:p>
        </p:txBody>
      </p:sp>
    </p:spTree>
    <p:extLst>
      <p:ext uri="{BB962C8B-B14F-4D97-AF65-F5344CB8AC3E}">
        <p14:creationId xmlns:p14="http://schemas.microsoft.com/office/powerpoint/2010/main" val="1632631293"/>
      </p:ext>
    </p:extLst>
  </p:cSld>
  <p:clrMap bg1="lt1" tx1="dk1" bg2="lt2" tx2="dk2" accent1="accent1" accent2="accent2" accent3="accent3" accent4="accent4" accent5="accent5" accent6="accent6" hlink="hlink" folHlink="folHlink"/>
  <p:notesStyle>
    <a:lvl1pPr marL="216000" marR="0" indent="-216000" rtl="0" hangingPunct="0">
      <a:tabLst/>
      <a:defRPr lang="es-ES" sz="2000" b="0" i="0" u="none" strike="noStrike" kern="1200">
        <a:ln>
          <a:noFill/>
        </a:ln>
        <a:latin typeface="Arial" pitchFamily="18"/>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2 Marcador de notas"/>
          <p:cNvSpPr txBox="1">
            <a:spLocks noGrp="1"/>
          </p:cNvSpPr>
          <p:nvPr>
            <p:ph type="body" sz="quarter" idx="1"/>
          </p:nvPr>
        </p:nvSpPr>
        <p:spPr/>
        <p:txBody>
          <a:bodyPr>
            <a:spAutoFit/>
          </a:bodyPr>
          <a:lstStyle/>
          <a:p>
            <a:endParaRPr lang="es-ES" dirty="0"/>
          </a:p>
        </p:txBody>
      </p:sp>
    </p:spTree>
    <p:extLst>
      <p:ext uri="{BB962C8B-B14F-4D97-AF65-F5344CB8AC3E}">
        <p14:creationId xmlns:p14="http://schemas.microsoft.com/office/powerpoint/2010/main" val="3171391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755650" y="2347913"/>
            <a:ext cx="8569325" cy="1620837"/>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pPr lvl="0"/>
            <a:endParaRPr lang="es-ES" dirty="0"/>
          </a:p>
        </p:txBody>
      </p:sp>
      <p:sp>
        <p:nvSpPr>
          <p:cNvPr id="5" name="4 Marcador de pie de página"/>
          <p:cNvSpPr>
            <a:spLocks noGrp="1"/>
          </p:cNvSpPr>
          <p:nvPr>
            <p:ph type="ftr" sz="quarter" idx="11"/>
          </p:nvPr>
        </p:nvSpPr>
        <p:spPr/>
        <p:txBody>
          <a:bodyPr/>
          <a:lstStyle/>
          <a:p>
            <a:pPr lvl="0"/>
            <a:endParaRPr lang="es-ES" dirty="0"/>
          </a:p>
        </p:txBody>
      </p:sp>
      <p:sp>
        <p:nvSpPr>
          <p:cNvPr id="6" name="5 Marcador de número de diapositiva"/>
          <p:cNvSpPr>
            <a:spLocks noGrp="1"/>
          </p:cNvSpPr>
          <p:nvPr>
            <p:ph type="sldNum" sz="quarter" idx="12"/>
          </p:nvPr>
        </p:nvSpPr>
        <p:spPr/>
        <p:txBody>
          <a:bodyPr/>
          <a:lstStyle/>
          <a:p>
            <a:pPr lvl="0"/>
            <a:fld id="{64A42A83-8EB8-4D70-892C-A4056916F537}" type="slidenum">
              <a:rPr/>
              <a:pPr lvl="0"/>
              <a:t>‹Nº›</a:t>
            </a:fld>
            <a:endParaRPr lang="es-ES" dirty="0"/>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pPr lvl="0"/>
            <a:endParaRPr lang="es-ES" dirty="0"/>
          </a:p>
        </p:txBody>
      </p:sp>
      <p:sp>
        <p:nvSpPr>
          <p:cNvPr id="5" name="4 Marcador de pie de página"/>
          <p:cNvSpPr>
            <a:spLocks noGrp="1"/>
          </p:cNvSpPr>
          <p:nvPr>
            <p:ph type="ftr" sz="quarter" idx="11"/>
          </p:nvPr>
        </p:nvSpPr>
        <p:spPr/>
        <p:txBody>
          <a:bodyPr/>
          <a:lstStyle/>
          <a:p>
            <a:pPr lvl="0"/>
            <a:endParaRPr lang="es-ES" dirty="0"/>
          </a:p>
        </p:txBody>
      </p:sp>
      <p:sp>
        <p:nvSpPr>
          <p:cNvPr id="6" name="5 Marcador de número de diapositiva"/>
          <p:cNvSpPr>
            <a:spLocks noGrp="1"/>
          </p:cNvSpPr>
          <p:nvPr>
            <p:ph type="sldNum" sz="quarter" idx="12"/>
          </p:nvPr>
        </p:nvSpPr>
        <p:spPr/>
        <p:txBody>
          <a:bodyPr/>
          <a:lstStyle/>
          <a:p>
            <a:pPr lvl="0"/>
            <a:fld id="{AFC8AF4A-E0F8-4E27-81EE-81F86611482C}" type="slidenum">
              <a:rPr/>
              <a:pPr lvl="0"/>
              <a:t>‹Nº›</a:t>
            </a:fld>
            <a:endParaRPr lang="es-ES" dirty="0"/>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308850" y="301625"/>
            <a:ext cx="2266950" cy="6456363"/>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503238" y="301625"/>
            <a:ext cx="6653212" cy="6456363"/>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pPr lvl="0"/>
            <a:endParaRPr lang="es-ES" dirty="0"/>
          </a:p>
        </p:txBody>
      </p:sp>
      <p:sp>
        <p:nvSpPr>
          <p:cNvPr id="5" name="4 Marcador de pie de página"/>
          <p:cNvSpPr>
            <a:spLocks noGrp="1"/>
          </p:cNvSpPr>
          <p:nvPr>
            <p:ph type="ftr" sz="quarter" idx="11"/>
          </p:nvPr>
        </p:nvSpPr>
        <p:spPr/>
        <p:txBody>
          <a:bodyPr/>
          <a:lstStyle/>
          <a:p>
            <a:pPr lvl="0"/>
            <a:endParaRPr lang="es-ES" dirty="0"/>
          </a:p>
        </p:txBody>
      </p:sp>
      <p:sp>
        <p:nvSpPr>
          <p:cNvPr id="6" name="5 Marcador de número de diapositiva"/>
          <p:cNvSpPr>
            <a:spLocks noGrp="1"/>
          </p:cNvSpPr>
          <p:nvPr>
            <p:ph type="sldNum" sz="quarter" idx="12"/>
          </p:nvPr>
        </p:nvSpPr>
        <p:spPr/>
        <p:txBody>
          <a:bodyPr/>
          <a:lstStyle/>
          <a:p>
            <a:pPr lvl="0"/>
            <a:fld id="{C1B15127-B873-4711-A61E-92444549D57A}" type="slidenum">
              <a:rPr/>
              <a:pPr lvl="0"/>
              <a:t>‹Nº›</a:t>
            </a:fld>
            <a:endParaRPr lang="es-ES" dirty="0"/>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pPr lvl="0"/>
            <a:endParaRPr lang="es-ES" dirty="0"/>
          </a:p>
        </p:txBody>
      </p:sp>
      <p:sp>
        <p:nvSpPr>
          <p:cNvPr id="5" name="4 Marcador de pie de página"/>
          <p:cNvSpPr>
            <a:spLocks noGrp="1"/>
          </p:cNvSpPr>
          <p:nvPr>
            <p:ph type="ftr" sz="quarter" idx="11"/>
          </p:nvPr>
        </p:nvSpPr>
        <p:spPr/>
        <p:txBody>
          <a:bodyPr/>
          <a:lstStyle/>
          <a:p>
            <a:pPr lvl="0"/>
            <a:endParaRPr lang="es-ES" dirty="0"/>
          </a:p>
        </p:txBody>
      </p:sp>
      <p:sp>
        <p:nvSpPr>
          <p:cNvPr id="6" name="5 Marcador de número de diapositiva"/>
          <p:cNvSpPr>
            <a:spLocks noGrp="1"/>
          </p:cNvSpPr>
          <p:nvPr>
            <p:ph type="sldNum" sz="quarter" idx="12"/>
          </p:nvPr>
        </p:nvSpPr>
        <p:spPr/>
        <p:txBody>
          <a:bodyPr/>
          <a:lstStyle/>
          <a:p>
            <a:pPr lvl="0"/>
            <a:fld id="{4CEFE81B-25FF-40E5-9978-245D15D3AF75}" type="slidenum">
              <a:rPr/>
              <a:pPr lvl="0"/>
              <a:t>‹Nº›</a:t>
            </a:fld>
            <a:endParaRPr lang="es-ES" dirty="0"/>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96925" y="4857750"/>
            <a:ext cx="8567738" cy="15017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pPr lvl="0"/>
            <a:endParaRPr lang="es-ES" dirty="0"/>
          </a:p>
        </p:txBody>
      </p:sp>
      <p:sp>
        <p:nvSpPr>
          <p:cNvPr id="5" name="4 Marcador de pie de página"/>
          <p:cNvSpPr>
            <a:spLocks noGrp="1"/>
          </p:cNvSpPr>
          <p:nvPr>
            <p:ph type="ftr" sz="quarter" idx="11"/>
          </p:nvPr>
        </p:nvSpPr>
        <p:spPr/>
        <p:txBody>
          <a:bodyPr/>
          <a:lstStyle/>
          <a:p>
            <a:pPr lvl="0"/>
            <a:endParaRPr lang="es-ES" dirty="0"/>
          </a:p>
        </p:txBody>
      </p:sp>
      <p:sp>
        <p:nvSpPr>
          <p:cNvPr id="6" name="5 Marcador de número de diapositiva"/>
          <p:cNvSpPr>
            <a:spLocks noGrp="1"/>
          </p:cNvSpPr>
          <p:nvPr>
            <p:ph type="sldNum" sz="quarter" idx="12"/>
          </p:nvPr>
        </p:nvSpPr>
        <p:spPr/>
        <p:txBody>
          <a:bodyPr/>
          <a:lstStyle/>
          <a:p>
            <a:pPr lvl="0"/>
            <a:fld id="{8B0D0859-39AE-4BF4-B693-348936460A28}" type="slidenum">
              <a:rPr/>
              <a:pPr lvl="0"/>
              <a:t>‹Nº›</a:t>
            </a:fld>
            <a:endParaRPr lang="es-ES" dirty="0"/>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pPr lvl="0"/>
            <a:endParaRPr lang="es-ES" dirty="0"/>
          </a:p>
        </p:txBody>
      </p:sp>
      <p:sp>
        <p:nvSpPr>
          <p:cNvPr id="6" name="5 Marcador de pie de página"/>
          <p:cNvSpPr>
            <a:spLocks noGrp="1"/>
          </p:cNvSpPr>
          <p:nvPr>
            <p:ph type="ftr" sz="quarter" idx="11"/>
          </p:nvPr>
        </p:nvSpPr>
        <p:spPr/>
        <p:txBody>
          <a:bodyPr/>
          <a:lstStyle/>
          <a:p>
            <a:pPr lvl="0"/>
            <a:endParaRPr lang="es-ES" dirty="0"/>
          </a:p>
        </p:txBody>
      </p:sp>
      <p:sp>
        <p:nvSpPr>
          <p:cNvPr id="7" name="6 Marcador de número de diapositiva"/>
          <p:cNvSpPr>
            <a:spLocks noGrp="1"/>
          </p:cNvSpPr>
          <p:nvPr>
            <p:ph type="sldNum" sz="quarter" idx="12"/>
          </p:nvPr>
        </p:nvSpPr>
        <p:spPr/>
        <p:txBody>
          <a:bodyPr/>
          <a:lstStyle/>
          <a:p>
            <a:pPr lvl="0"/>
            <a:fld id="{90877A14-F19E-427B-A403-5441658CF5B6}" type="slidenum">
              <a:rPr/>
              <a:pPr lvl="0"/>
              <a:t>‹Nº›</a:t>
            </a:fld>
            <a:endParaRPr lang="es-ES" dirty="0"/>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04825" y="303213"/>
            <a:ext cx="9072563" cy="1258887"/>
          </a:xfrm>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pPr lvl="0"/>
            <a:endParaRPr lang="es-ES" dirty="0"/>
          </a:p>
        </p:txBody>
      </p:sp>
      <p:sp>
        <p:nvSpPr>
          <p:cNvPr id="8" name="7 Marcador de pie de página"/>
          <p:cNvSpPr>
            <a:spLocks noGrp="1"/>
          </p:cNvSpPr>
          <p:nvPr>
            <p:ph type="ftr" sz="quarter" idx="11"/>
          </p:nvPr>
        </p:nvSpPr>
        <p:spPr/>
        <p:txBody>
          <a:bodyPr/>
          <a:lstStyle/>
          <a:p>
            <a:pPr lvl="0"/>
            <a:endParaRPr lang="es-ES" dirty="0"/>
          </a:p>
        </p:txBody>
      </p:sp>
      <p:sp>
        <p:nvSpPr>
          <p:cNvPr id="9" name="8 Marcador de número de diapositiva"/>
          <p:cNvSpPr>
            <a:spLocks noGrp="1"/>
          </p:cNvSpPr>
          <p:nvPr>
            <p:ph type="sldNum" sz="quarter" idx="12"/>
          </p:nvPr>
        </p:nvSpPr>
        <p:spPr/>
        <p:txBody>
          <a:bodyPr/>
          <a:lstStyle/>
          <a:p>
            <a:pPr lvl="0"/>
            <a:fld id="{4C418E1A-A1F4-42A6-961E-B3CCC57CBAD3}" type="slidenum">
              <a:rPr/>
              <a:pPr lvl="0"/>
              <a:t>‹Nº›</a:t>
            </a:fld>
            <a:endParaRPr lang="es-ES" dirty="0"/>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pPr lvl="0"/>
            <a:endParaRPr lang="es-ES" dirty="0"/>
          </a:p>
        </p:txBody>
      </p:sp>
      <p:sp>
        <p:nvSpPr>
          <p:cNvPr id="4" name="3 Marcador de pie de página"/>
          <p:cNvSpPr>
            <a:spLocks noGrp="1"/>
          </p:cNvSpPr>
          <p:nvPr>
            <p:ph type="ftr" sz="quarter" idx="11"/>
          </p:nvPr>
        </p:nvSpPr>
        <p:spPr/>
        <p:txBody>
          <a:bodyPr/>
          <a:lstStyle/>
          <a:p>
            <a:pPr lvl="0"/>
            <a:endParaRPr lang="es-ES" dirty="0"/>
          </a:p>
        </p:txBody>
      </p:sp>
      <p:sp>
        <p:nvSpPr>
          <p:cNvPr id="5" name="4 Marcador de número de diapositiva"/>
          <p:cNvSpPr>
            <a:spLocks noGrp="1"/>
          </p:cNvSpPr>
          <p:nvPr>
            <p:ph type="sldNum" sz="quarter" idx="12"/>
          </p:nvPr>
        </p:nvSpPr>
        <p:spPr/>
        <p:txBody>
          <a:bodyPr/>
          <a:lstStyle/>
          <a:p>
            <a:pPr lvl="0"/>
            <a:fld id="{ED425558-9BAC-433D-9E9F-D908E58FE4A3}" type="slidenum">
              <a:rPr/>
              <a:pPr lvl="0"/>
              <a:t>‹Nº›</a:t>
            </a:fld>
            <a:endParaRPr lang="es-ES" dirty="0"/>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lvl="0"/>
            <a:endParaRPr lang="es-ES" dirty="0"/>
          </a:p>
        </p:txBody>
      </p:sp>
      <p:sp>
        <p:nvSpPr>
          <p:cNvPr id="3" name="2 Marcador de pie de página"/>
          <p:cNvSpPr>
            <a:spLocks noGrp="1"/>
          </p:cNvSpPr>
          <p:nvPr>
            <p:ph type="ftr" sz="quarter" idx="11"/>
          </p:nvPr>
        </p:nvSpPr>
        <p:spPr/>
        <p:txBody>
          <a:bodyPr/>
          <a:lstStyle/>
          <a:p>
            <a:pPr lvl="0"/>
            <a:endParaRPr lang="es-ES" dirty="0"/>
          </a:p>
        </p:txBody>
      </p:sp>
      <p:sp>
        <p:nvSpPr>
          <p:cNvPr id="4" name="3 Marcador de número de diapositiva"/>
          <p:cNvSpPr>
            <a:spLocks noGrp="1"/>
          </p:cNvSpPr>
          <p:nvPr>
            <p:ph type="sldNum" sz="quarter" idx="12"/>
          </p:nvPr>
        </p:nvSpPr>
        <p:spPr/>
        <p:txBody>
          <a:bodyPr/>
          <a:lstStyle/>
          <a:p>
            <a:pPr lvl="0"/>
            <a:fld id="{2D5F39EF-CB65-4CA0-96A4-3A15169ACB5E}" type="slidenum">
              <a:rPr/>
              <a:pPr lvl="0"/>
              <a:t>‹Nº›</a:t>
            </a:fld>
            <a:endParaRPr lang="es-ES" dirty="0"/>
          </a:p>
        </p:txBody>
      </p:sp>
    </p:spTree>
  </p:cSld>
  <p:clrMapOvr>
    <a:masterClrMapping/>
  </p:clrMapOvr>
  <p:transition>
    <p:fade thruBlk="1"/>
  </p:transition>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04825" y="301625"/>
            <a:ext cx="3316288" cy="1279525"/>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pPr lvl="0"/>
            <a:endParaRPr lang="es-ES" dirty="0"/>
          </a:p>
        </p:txBody>
      </p:sp>
      <p:sp>
        <p:nvSpPr>
          <p:cNvPr id="6" name="5 Marcador de pie de página"/>
          <p:cNvSpPr>
            <a:spLocks noGrp="1"/>
          </p:cNvSpPr>
          <p:nvPr>
            <p:ph type="ftr" sz="quarter" idx="11"/>
          </p:nvPr>
        </p:nvSpPr>
        <p:spPr/>
        <p:txBody>
          <a:bodyPr/>
          <a:lstStyle/>
          <a:p>
            <a:pPr lvl="0"/>
            <a:endParaRPr lang="es-ES" dirty="0"/>
          </a:p>
        </p:txBody>
      </p:sp>
      <p:sp>
        <p:nvSpPr>
          <p:cNvPr id="7" name="6 Marcador de número de diapositiva"/>
          <p:cNvSpPr>
            <a:spLocks noGrp="1"/>
          </p:cNvSpPr>
          <p:nvPr>
            <p:ph type="sldNum" sz="quarter" idx="12"/>
          </p:nvPr>
        </p:nvSpPr>
        <p:spPr/>
        <p:txBody>
          <a:bodyPr/>
          <a:lstStyle/>
          <a:p>
            <a:pPr lvl="0"/>
            <a:fld id="{EBB90499-2E58-46AB-8585-97492720C8DA}" type="slidenum">
              <a:rPr/>
              <a:pPr lvl="0"/>
              <a:t>‹Nº›</a:t>
            </a:fld>
            <a:endParaRPr lang="es-ES" dirty="0"/>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976438" y="5291138"/>
            <a:ext cx="6048375" cy="625475"/>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pPr lvl="0"/>
            <a:endParaRPr lang="es-ES" dirty="0"/>
          </a:p>
        </p:txBody>
      </p:sp>
      <p:sp>
        <p:nvSpPr>
          <p:cNvPr id="6" name="5 Marcador de pie de página"/>
          <p:cNvSpPr>
            <a:spLocks noGrp="1"/>
          </p:cNvSpPr>
          <p:nvPr>
            <p:ph type="ftr" sz="quarter" idx="11"/>
          </p:nvPr>
        </p:nvSpPr>
        <p:spPr/>
        <p:txBody>
          <a:bodyPr/>
          <a:lstStyle/>
          <a:p>
            <a:pPr lvl="0"/>
            <a:endParaRPr lang="es-ES" dirty="0"/>
          </a:p>
        </p:txBody>
      </p:sp>
      <p:sp>
        <p:nvSpPr>
          <p:cNvPr id="7" name="6 Marcador de número de diapositiva"/>
          <p:cNvSpPr>
            <a:spLocks noGrp="1"/>
          </p:cNvSpPr>
          <p:nvPr>
            <p:ph type="sldNum" sz="quarter" idx="12"/>
          </p:nvPr>
        </p:nvSpPr>
        <p:spPr/>
        <p:txBody>
          <a:bodyPr/>
          <a:lstStyle/>
          <a:p>
            <a:pPr lvl="0"/>
            <a:fld id="{059905F1-DC18-4C11-87C7-6AA7E57D254F}" type="slidenum">
              <a:rPr/>
              <a:pPr lvl="0"/>
              <a:t>‹Nº›</a:t>
            </a:fld>
            <a:endParaRPr lang="es-ES" dirty="0"/>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s-ES"/>
          </a:p>
        </p:txBody>
      </p:sp>
      <p:sp>
        <p:nvSpPr>
          <p:cNvPr id="3" name="2 Marcador de texto"/>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marR="0" lvl="0" indent="-324000">
              <a:spcBef>
                <a:spcPts val="0"/>
              </a:spcBef>
              <a:spcAft>
                <a:spcPts val="1414"/>
              </a:spcAft>
              <a:buSzPct val="45000"/>
              <a:buFont typeface="StarSymbol"/>
              <a:buNone/>
              <a:defRPr lang="es-ES" sz="3200" b="0" i="0" u="none" strike="noStrike" kern="1200">
                <a:ln>
                  <a:noFill/>
                </a:ln>
                <a:latin typeface="Arial" pitchFamily="18"/>
                <a:ea typeface="Lucida Sans Unicode" pitchFamily="2"/>
                <a:cs typeface="Mangal" pitchFamily="2"/>
              </a:defRPr>
            </a:defPPr>
            <a:lvl1pPr marL="432000" marR="0" lvl="0" indent="-324000">
              <a:spcBef>
                <a:spcPts val="0"/>
              </a:spcBef>
              <a:spcAft>
                <a:spcPts val="1414"/>
              </a:spcAft>
              <a:buSzPct val="45000"/>
              <a:buFont typeface="StarSymbol"/>
              <a:buChar char="●"/>
              <a:defRPr lang="es-ES" sz="3200" b="0" i="0" u="none" strike="noStrike" kern="1200">
                <a:ln>
                  <a:noFill/>
                </a:ln>
                <a:latin typeface="Arial" pitchFamily="18"/>
                <a:ea typeface="Lucida Sans Unicode" pitchFamily="2"/>
                <a:cs typeface="Mangal" pitchFamily="2"/>
              </a:defRPr>
            </a:lvl1pPr>
            <a:lvl2pPr marL="864000" marR="0" lvl="1" indent="-324000">
              <a:spcBef>
                <a:spcPts val="0"/>
              </a:spcBef>
              <a:spcAft>
                <a:spcPts val="1134"/>
              </a:spcAft>
              <a:buSzPct val="45000"/>
              <a:buFont typeface="StarSymbol"/>
              <a:buChar char="●"/>
              <a:defRPr lang="es-ES" sz="2800" b="0" i="0" u="none" strike="noStrike" kern="1200">
                <a:ln>
                  <a:noFill/>
                </a:ln>
                <a:latin typeface="Arial" pitchFamily="18"/>
                <a:ea typeface="Lucida Sans Unicode" pitchFamily="2"/>
                <a:cs typeface="Mangal" pitchFamily="2"/>
              </a:defRPr>
            </a:lvl2pPr>
            <a:lvl3pPr marL="1295999" marR="0" lvl="2" indent="-288000">
              <a:spcBef>
                <a:spcPts val="0"/>
              </a:spcBef>
              <a:spcAft>
                <a:spcPts val="850"/>
              </a:spcAft>
              <a:buSzPct val="75000"/>
              <a:buFont typeface="StarSymbol"/>
              <a:buChar char="–"/>
              <a:defRPr lang="es-ES" sz="2400" b="0" i="0" u="none" strike="noStrike" kern="1200">
                <a:ln>
                  <a:noFill/>
                </a:ln>
                <a:latin typeface="Arial" pitchFamily="18"/>
                <a:ea typeface="Lucida Sans Unicode" pitchFamily="2"/>
                <a:cs typeface="Mangal" pitchFamily="2"/>
              </a:defRPr>
            </a:lvl3pPr>
            <a:lvl4pPr marL="1728000" marR="0" lvl="3" indent="-216000">
              <a:spcBef>
                <a:spcPts val="0"/>
              </a:spcBef>
              <a:spcAft>
                <a:spcPts val="567"/>
              </a:spcAft>
              <a:buSzPct val="45000"/>
              <a:buFont typeface="StarSymbol"/>
              <a:buChar char="●"/>
              <a:defRPr lang="es-ES" sz="2000" b="0" i="0" u="none" strike="noStrike" kern="1200">
                <a:ln>
                  <a:noFill/>
                </a:ln>
                <a:latin typeface="Arial" pitchFamily="18"/>
                <a:ea typeface="Lucida Sans Unicode" pitchFamily="2"/>
                <a:cs typeface="Mangal" pitchFamily="2"/>
              </a:defRPr>
            </a:lvl4pPr>
            <a:lvl5pPr marL="2160000" marR="0" lvl="4" indent="-216000">
              <a:spcBef>
                <a:spcPts val="0"/>
              </a:spcBef>
              <a:spcAft>
                <a:spcPts val="283"/>
              </a:spcAft>
              <a:buSzPct val="75000"/>
              <a:buFont typeface="StarSymbol"/>
              <a:buChar char="–"/>
              <a:defRPr lang="es-ES" sz="2000" b="0" i="0" u="none" strike="noStrike" kern="1200">
                <a:ln>
                  <a:noFill/>
                </a:ln>
                <a:latin typeface="Arial" pitchFamily="18"/>
                <a:ea typeface="Lucida Sans Unicode" pitchFamily="2"/>
                <a:cs typeface="Mangal" pitchFamily="2"/>
              </a:defRPr>
            </a:lvl5pPr>
            <a:lvl6pPr marL="2592000" marR="0" lvl="5" indent="-216000">
              <a:spcBef>
                <a:spcPts val="0"/>
              </a:spcBef>
              <a:spcAft>
                <a:spcPts val="283"/>
              </a:spcAft>
              <a:buSzPct val="45000"/>
              <a:buFont typeface="StarSymbol"/>
              <a:buChar char="●"/>
              <a:defRPr lang="es-ES" sz="2000" b="0" i="0" u="none" strike="noStrike" kern="1200">
                <a:ln>
                  <a:noFill/>
                </a:ln>
                <a:latin typeface="Arial" pitchFamily="18"/>
                <a:ea typeface="Lucida Sans Unicode" pitchFamily="2"/>
                <a:cs typeface="Mangal" pitchFamily="2"/>
              </a:defRPr>
            </a:lvl6pPr>
            <a:lvl7pPr marL="3024000" marR="0" lvl="6" indent="-216000">
              <a:spcBef>
                <a:spcPts val="0"/>
              </a:spcBef>
              <a:spcAft>
                <a:spcPts val="283"/>
              </a:spcAft>
              <a:buSzPct val="45000"/>
              <a:buFont typeface="StarSymbol"/>
              <a:buChar char="●"/>
              <a:defRPr lang="es-ES" sz="2000" b="0" i="0" u="none" strike="noStrike" kern="1200">
                <a:ln>
                  <a:noFill/>
                </a:ln>
                <a:latin typeface="Arial" pitchFamily="18"/>
                <a:ea typeface="Lucida Sans Unicode" pitchFamily="2"/>
                <a:cs typeface="Mangal" pitchFamily="2"/>
              </a:defRPr>
            </a:lvl7pPr>
            <a:lvl8pPr marL="3456000" marR="0" lvl="7" indent="-216000">
              <a:spcBef>
                <a:spcPts val="0"/>
              </a:spcBef>
              <a:spcAft>
                <a:spcPts val="283"/>
              </a:spcAft>
              <a:buSzPct val="45000"/>
              <a:buFont typeface="StarSymbol"/>
              <a:buChar char="●"/>
              <a:defRPr lang="es-ES" sz="2000" b="0" i="0" u="none" strike="noStrike" kern="1200">
                <a:ln>
                  <a:noFill/>
                </a:ln>
                <a:latin typeface="Arial" pitchFamily="18"/>
                <a:ea typeface="Lucida Sans Unicode" pitchFamily="2"/>
                <a:cs typeface="Mangal" pitchFamily="2"/>
              </a:defRPr>
            </a:lvl8pPr>
            <a:lvl9pPr marL="3887999" marR="0" lvl="8" indent="-216000">
              <a:spcBef>
                <a:spcPts val="0"/>
              </a:spcBef>
              <a:spcAft>
                <a:spcPts val="283"/>
              </a:spcAft>
              <a:buSzPct val="45000"/>
              <a:buFont typeface="StarSymbol"/>
              <a:buChar char="●"/>
              <a:defRPr lang="es-ES" sz="2000" b="0" i="0" u="none" strike="noStrike" kern="1200">
                <a:ln>
                  <a:noFill/>
                </a:ln>
                <a:latin typeface="Arial" pitchFamily="18"/>
                <a:ea typeface="Lucida Sans Unicode" pitchFamily="2"/>
                <a:cs typeface="Mangal" pitchFamily="2"/>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txBox="1">
            <a:spLocks noGrp="1"/>
          </p:cNvSpPr>
          <p:nvPr>
            <p:ph type="dt" sz="half" idx="2"/>
          </p:nvPr>
        </p:nvSpPr>
        <p:spPr>
          <a:xfrm>
            <a:off x="503999" y="6887160"/>
            <a:ext cx="2348280" cy="521280"/>
          </a:xfrm>
          <a:prstGeom prst="rect">
            <a:avLst/>
          </a:prstGeom>
          <a:noFill/>
          <a:ln>
            <a:noFill/>
          </a:ln>
        </p:spPr>
        <p:txBody>
          <a:bodyPr lIns="0" tIns="0" rIns="0" bIns="0"/>
          <a:lstStyle>
            <a:lvl1pPr lvl="0" rtl="0" hangingPunct="0">
              <a:buNone/>
              <a:tabLst/>
              <a:defRPr lang="es-ES" sz="1400" kern="1200">
                <a:latin typeface="Times New Roman" pitchFamily="18"/>
                <a:ea typeface="Lucida Sans Unicode" pitchFamily="2"/>
                <a:cs typeface="Tahoma" pitchFamily="2"/>
              </a:defRPr>
            </a:lvl1pPr>
          </a:lstStyle>
          <a:p>
            <a:pPr lvl="0"/>
            <a:endParaRPr lang="es-ES" dirty="0"/>
          </a:p>
        </p:txBody>
      </p:sp>
      <p:sp>
        <p:nvSpPr>
          <p:cNvPr id="5" name="4 Marcador de pie de página"/>
          <p:cNvSpPr txBox="1">
            <a:spLocks noGrp="1"/>
          </p:cNvSpPr>
          <p:nvPr>
            <p:ph type="ftr" sz="quarter" idx="3"/>
          </p:nvPr>
        </p:nvSpPr>
        <p:spPr>
          <a:xfrm>
            <a:off x="3447360" y="6887160"/>
            <a:ext cx="3195000" cy="521280"/>
          </a:xfrm>
          <a:prstGeom prst="rect">
            <a:avLst/>
          </a:prstGeom>
          <a:noFill/>
          <a:ln>
            <a:noFill/>
          </a:ln>
        </p:spPr>
        <p:txBody>
          <a:bodyPr lIns="0" tIns="0" rIns="0" bIns="0"/>
          <a:lstStyle>
            <a:lvl1pPr lvl="0" algn="ctr" rtl="0" hangingPunct="0">
              <a:buNone/>
              <a:tabLst/>
              <a:defRPr lang="es-ES" sz="1400" kern="1200">
                <a:latin typeface="Times New Roman" pitchFamily="18"/>
                <a:ea typeface="Lucida Sans Unicode" pitchFamily="2"/>
                <a:cs typeface="Tahoma" pitchFamily="2"/>
              </a:defRPr>
            </a:lvl1pPr>
          </a:lstStyle>
          <a:p>
            <a:pPr lvl="0"/>
            <a:endParaRPr lang="es-ES" dirty="0"/>
          </a:p>
        </p:txBody>
      </p:sp>
      <p:sp>
        <p:nvSpPr>
          <p:cNvPr id="6" name="5 Marcador de número de diapositiva"/>
          <p:cNvSpPr txBox="1">
            <a:spLocks noGrp="1"/>
          </p:cNvSpPr>
          <p:nvPr>
            <p:ph type="sldNum" sz="quarter" idx="4"/>
          </p:nvPr>
        </p:nvSpPr>
        <p:spPr>
          <a:xfrm>
            <a:off x="7227360" y="6887160"/>
            <a:ext cx="2348280" cy="521280"/>
          </a:xfrm>
          <a:prstGeom prst="rect">
            <a:avLst/>
          </a:prstGeom>
          <a:noFill/>
          <a:ln>
            <a:noFill/>
          </a:ln>
        </p:spPr>
        <p:txBody>
          <a:bodyPr lIns="0" tIns="0" rIns="0" bIns="0"/>
          <a:lstStyle>
            <a:lvl1pPr lvl="0" algn="r" rtl="0" hangingPunct="0">
              <a:buNone/>
              <a:tabLst/>
              <a:defRPr lang="es-ES" sz="1400" kern="1200">
                <a:latin typeface="Times New Roman" pitchFamily="18"/>
                <a:ea typeface="Lucida Sans Unicode" pitchFamily="2"/>
                <a:cs typeface="Tahoma" pitchFamily="2"/>
              </a:defRPr>
            </a:lvl1pPr>
          </a:lstStyle>
          <a:p>
            <a:pPr lvl="0"/>
            <a:fld id="{E9BA5A06-5A25-4B86-B35F-65DDD5E1FB18}" type="slidenum">
              <a:rPr/>
              <a:pPr lvl="0"/>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thruBlk="1"/>
  </p:transition>
  <p:txStyles>
    <p:titleStyle>
      <a:lvl1pPr algn="ctr" rtl="0" hangingPunct="0">
        <a:tabLst/>
        <a:defRPr lang="es-ES" sz="4400" b="0" i="0" u="none" strike="noStrike" kern="1200">
          <a:ln>
            <a:noFill/>
          </a:ln>
          <a:latin typeface="Arial" pitchFamily="18"/>
          <a:cs typeface="Mangal" pitchFamily="2"/>
        </a:defRPr>
      </a:lvl1pPr>
    </p:titleStyle>
    <p:bodyStyle>
      <a:lvl1pPr marL="0" marR="0" indent="0" rtl="0" hangingPunct="0">
        <a:spcBef>
          <a:spcPts val="0"/>
        </a:spcBef>
        <a:spcAft>
          <a:spcPts val="1414"/>
        </a:spcAft>
        <a:tabLst/>
        <a:defRPr lang="es-ES" sz="3200" b="0" i="0" u="none" strike="noStrike" kern="1200">
          <a:ln>
            <a:noFill/>
          </a:ln>
          <a:latin typeface="Arial" pitchFamily="18"/>
          <a:cs typeface="Mangal" pitchFamily="2"/>
        </a:defRPr>
      </a:lvl1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1 CuadroTexto"/>
          <p:cNvSpPr txBox="1"/>
          <p:nvPr/>
        </p:nvSpPr>
        <p:spPr>
          <a:xfrm>
            <a:off x="1055993" y="2771725"/>
            <a:ext cx="7464351" cy="1785104"/>
          </a:xfrm>
          <a:prstGeom prst="rect">
            <a:avLst/>
          </a:prstGeom>
          <a:noFill/>
        </p:spPr>
        <p:txBody>
          <a:bodyPr wrap="none" rtlCol="0">
            <a:spAutoFit/>
          </a:bodyPr>
          <a:lstStyle/>
          <a:p>
            <a:pPr algn="r"/>
            <a:r>
              <a:rPr lang="es-CO" sz="5500" b="1" dirty="0" smtClean="0">
                <a:solidFill>
                  <a:schemeClr val="bg1">
                    <a:lumMod val="50000"/>
                  </a:schemeClr>
                </a:solidFill>
                <a:latin typeface="Segoe UI" pitchFamily="34" charset="0"/>
                <a:ea typeface="Segoe UI" pitchFamily="34" charset="0"/>
                <a:cs typeface="Segoe UI" pitchFamily="34" charset="0"/>
              </a:rPr>
              <a:t>Aspectos Asociados al</a:t>
            </a:r>
          </a:p>
          <a:p>
            <a:pPr algn="r"/>
            <a:r>
              <a:rPr lang="es-CO" sz="5500" b="1" dirty="0" smtClean="0">
                <a:solidFill>
                  <a:schemeClr val="bg1">
                    <a:lumMod val="50000"/>
                  </a:schemeClr>
                </a:solidFill>
                <a:latin typeface="Segoe UI" pitchFamily="34" charset="0"/>
                <a:ea typeface="Segoe UI" pitchFamily="34" charset="0"/>
                <a:cs typeface="Segoe UI" pitchFamily="34" charset="0"/>
              </a:rPr>
              <a:t>Proceso de Cobro</a:t>
            </a:r>
            <a:endParaRPr lang="es-CO" sz="5500" b="1" dirty="0">
              <a:solidFill>
                <a:schemeClr val="bg1">
                  <a:lumMod val="50000"/>
                </a:schemeClr>
              </a:solidFill>
              <a:latin typeface="Segoe UI" pitchFamily="34" charset="0"/>
              <a:ea typeface="Segoe UI" pitchFamily="34" charset="0"/>
              <a:cs typeface="Segoe UI" pitchFamily="34" charset="0"/>
            </a:endParaRPr>
          </a:p>
        </p:txBody>
      </p:sp>
      <p:sp>
        <p:nvSpPr>
          <p:cNvPr id="3" name="2 Rectángulo"/>
          <p:cNvSpPr/>
          <p:nvPr/>
        </p:nvSpPr>
        <p:spPr>
          <a:xfrm>
            <a:off x="8568704" y="2915741"/>
            <a:ext cx="72008" cy="1656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 name="3 CuadroTexto"/>
          <p:cNvSpPr txBox="1"/>
          <p:nvPr/>
        </p:nvSpPr>
        <p:spPr>
          <a:xfrm>
            <a:off x="215776" y="179437"/>
            <a:ext cx="5760295"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Coordinación de Gestión de Cobranzas</a:t>
            </a:r>
          </a:p>
        </p:txBody>
      </p:sp>
      <p:sp>
        <p:nvSpPr>
          <p:cNvPr id="5" name="4 CuadroTexto"/>
          <p:cNvSpPr txBox="1"/>
          <p:nvPr/>
        </p:nvSpPr>
        <p:spPr>
          <a:xfrm>
            <a:off x="8136656" y="7206024"/>
            <a:ext cx="1800200" cy="246221"/>
          </a:xfrm>
          <a:prstGeom prst="rect">
            <a:avLst/>
          </a:prstGeom>
          <a:noFill/>
        </p:spPr>
        <p:txBody>
          <a:bodyPr wrap="square" rtlCol="0">
            <a:spAutoFit/>
          </a:bodyPr>
          <a:lstStyle/>
          <a:p>
            <a:r>
              <a:rPr lang="es-CO" sz="1000" b="1" dirty="0" smtClean="0">
                <a:solidFill>
                  <a:schemeClr val="bg1">
                    <a:lumMod val="50000"/>
                  </a:schemeClr>
                </a:solidFill>
                <a:latin typeface="Segoe UI" pitchFamily="34" charset="0"/>
                <a:ea typeface="Segoe UI" pitchFamily="34" charset="0"/>
                <a:cs typeface="Segoe UI" pitchFamily="34" charset="0"/>
              </a:rPr>
              <a:t>Fecha del documento</a:t>
            </a:r>
            <a:endParaRPr lang="es-CO" sz="1000" b="1" dirty="0">
              <a:solidFill>
                <a:schemeClr val="bg1">
                  <a:lumMod val="50000"/>
                </a:schemeClr>
              </a:solidFill>
              <a:latin typeface="Segoe UI" pitchFamily="34" charset="0"/>
              <a:ea typeface="Segoe UI" pitchFamily="34" charset="0"/>
              <a:cs typeface="Segoe UI" pitchFamily="34" charset="0"/>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611485"/>
            <a:ext cx="8569325" cy="1152128"/>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629728" y="2177577"/>
            <a:ext cx="8821167" cy="4770612"/>
          </a:xfrm>
        </p:spPr>
        <p:txBody>
          <a:bodyPr/>
          <a:lstStyle/>
          <a:p>
            <a:r>
              <a:rPr lang="es-CO" sz="3600" b="1" dirty="0" smtClean="0">
                <a:solidFill>
                  <a:schemeClr val="tx1"/>
                </a:solidFill>
              </a:rPr>
              <a:t>Responsabilidad Solidaria</a:t>
            </a:r>
          </a:p>
          <a:p>
            <a:r>
              <a:rPr lang="es-CO" sz="3600" b="1" dirty="0" smtClean="0">
                <a:solidFill>
                  <a:schemeClr val="tx1"/>
                </a:solidFill>
              </a:rPr>
              <a:t>Concepto </a:t>
            </a:r>
            <a:r>
              <a:rPr lang="es-CO" sz="3600" b="1" dirty="0">
                <a:solidFill>
                  <a:schemeClr val="tx1"/>
                </a:solidFill>
              </a:rPr>
              <a:t>40423 del </a:t>
            </a:r>
            <a:r>
              <a:rPr lang="es-CO" sz="3600" b="1" dirty="0" smtClean="0">
                <a:solidFill>
                  <a:schemeClr val="tx1"/>
                </a:solidFill>
              </a:rPr>
              <a:t>2003</a:t>
            </a:r>
          </a:p>
          <a:p>
            <a:pPr algn="just"/>
            <a:r>
              <a:rPr lang="es-CO" sz="2800" dirty="0" smtClean="0">
                <a:solidFill>
                  <a:schemeClr val="tx1"/>
                </a:solidFill>
              </a:rPr>
              <a:t>Obligación conjunta sobre una misma prestación, aunque en materia fiscal esta se encuentra limitada, de modo que cada uno de los responsables, principal o solidario, puede ser reconvenido desde la exigibilidad de la obligación sustancial y con ello, nace la posibilidad de ejercer en su contra el cobro coactivo</a:t>
            </a:r>
            <a:r>
              <a:rPr lang="es-CO" sz="2800" dirty="0" smtClean="0"/>
              <a:t>.</a:t>
            </a:r>
            <a:endParaRPr lang="es-CO" sz="2800" b="1" dirty="0" smtClean="0">
              <a:solidFill>
                <a:schemeClr val="tx1"/>
              </a:solidFill>
            </a:endParaRPr>
          </a:p>
        </p:txBody>
      </p:sp>
    </p:spTree>
    <p:extLst>
      <p:ext uri="{BB962C8B-B14F-4D97-AF65-F5344CB8AC3E}">
        <p14:creationId xmlns:p14="http://schemas.microsoft.com/office/powerpoint/2010/main" val="1661079568"/>
      </p:ext>
    </p:extLst>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611485"/>
            <a:ext cx="8569325" cy="1152128"/>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629728" y="2177577"/>
            <a:ext cx="8821167" cy="4554587"/>
          </a:xfrm>
        </p:spPr>
        <p:txBody>
          <a:bodyPr/>
          <a:lstStyle/>
          <a:p>
            <a:r>
              <a:rPr lang="es-CO" sz="3600" b="1" dirty="0" smtClean="0">
                <a:solidFill>
                  <a:schemeClr val="tx1"/>
                </a:solidFill>
              </a:rPr>
              <a:t>Responsabilidad Solidaria</a:t>
            </a:r>
          </a:p>
          <a:p>
            <a:r>
              <a:rPr lang="es-CO" sz="3000" b="1" dirty="0" smtClean="0">
                <a:solidFill>
                  <a:schemeClr val="tx1"/>
                </a:solidFill>
              </a:rPr>
              <a:t>Responden </a:t>
            </a:r>
            <a:r>
              <a:rPr lang="es-CO" sz="3000" b="1" dirty="0">
                <a:solidFill>
                  <a:schemeClr val="tx1"/>
                </a:solidFill>
              </a:rPr>
              <a:t>con el contribuyente por el pago del </a:t>
            </a:r>
            <a:r>
              <a:rPr lang="es-CO" sz="3000" b="1" dirty="0" smtClean="0">
                <a:solidFill>
                  <a:schemeClr val="tx1"/>
                </a:solidFill>
              </a:rPr>
              <a:t>tributo:</a:t>
            </a:r>
          </a:p>
          <a:p>
            <a:pPr algn="just"/>
            <a:r>
              <a:rPr lang="es-CO" sz="2800" dirty="0" smtClean="0">
                <a:solidFill>
                  <a:schemeClr val="tx1"/>
                </a:solidFill>
              </a:rPr>
              <a:t>Los </a:t>
            </a:r>
            <a:r>
              <a:rPr lang="es-CO" sz="2800" dirty="0">
                <a:solidFill>
                  <a:schemeClr val="tx1"/>
                </a:solidFill>
              </a:rPr>
              <a:t>herederos y los legatarios, por las obligaciones del causante y de la sucesión ilíquida, a prorrata de sus respectivas cuotas hereditarias o legados y sin perjuicio del beneficio de inventario</a:t>
            </a:r>
            <a:endParaRPr lang="es-CO" sz="3000" b="1" dirty="0">
              <a:solidFill>
                <a:schemeClr val="tx1"/>
              </a:solidFill>
            </a:endParaRPr>
          </a:p>
        </p:txBody>
      </p:sp>
    </p:spTree>
    <p:extLst>
      <p:ext uri="{BB962C8B-B14F-4D97-AF65-F5344CB8AC3E}">
        <p14:creationId xmlns:p14="http://schemas.microsoft.com/office/powerpoint/2010/main" val="328319959"/>
      </p:ext>
    </p:extLst>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611485"/>
            <a:ext cx="8569325" cy="1152128"/>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629728" y="2177577"/>
            <a:ext cx="8821167" cy="4554587"/>
          </a:xfrm>
        </p:spPr>
        <p:txBody>
          <a:bodyPr/>
          <a:lstStyle/>
          <a:p>
            <a:r>
              <a:rPr lang="es-CO" sz="3600" b="1" dirty="0" smtClean="0">
                <a:solidFill>
                  <a:schemeClr val="tx1"/>
                </a:solidFill>
              </a:rPr>
              <a:t>Responsabilidad Solidaria</a:t>
            </a:r>
          </a:p>
          <a:p>
            <a:r>
              <a:rPr lang="es-CO" sz="3000" b="1" dirty="0" smtClean="0">
                <a:solidFill>
                  <a:schemeClr val="tx1"/>
                </a:solidFill>
              </a:rPr>
              <a:t>Responden </a:t>
            </a:r>
            <a:r>
              <a:rPr lang="es-CO" sz="3000" b="1" dirty="0">
                <a:solidFill>
                  <a:schemeClr val="tx1"/>
                </a:solidFill>
              </a:rPr>
              <a:t>con el contribuyente por el pago del </a:t>
            </a:r>
            <a:r>
              <a:rPr lang="es-CO" sz="3000" b="1" dirty="0" smtClean="0">
                <a:solidFill>
                  <a:schemeClr val="tx1"/>
                </a:solidFill>
              </a:rPr>
              <a:t>tributo</a:t>
            </a:r>
            <a:r>
              <a:rPr lang="es-CO" sz="3000" dirty="0" smtClean="0">
                <a:solidFill>
                  <a:schemeClr val="tx1"/>
                </a:solidFill>
              </a:rPr>
              <a:t>:</a:t>
            </a:r>
          </a:p>
          <a:p>
            <a:pPr algn="just"/>
            <a:r>
              <a:rPr lang="es-CO" sz="3000" dirty="0">
                <a:solidFill>
                  <a:schemeClr val="tx1"/>
                </a:solidFill>
              </a:rPr>
              <a:t>Los socios de sociedades disueltas hasta concurrencia del valor recibido en la liquidación </a:t>
            </a:r>
            <a:r>
              <a:rPr lang="es-CO" sz="3000" dirty="0" smtClean="0">
                <a:solidFill>
                  <a:schemeClr val="tx1"/>
                </a:solidFill>
              </a:rPr>
              <a:t>social,</a:t>
            </a:r>
            <a:endParaRPr lang="es-CO" sz="3000" dirty="0">
              <a:solidFill>
                <a:schemeClr val="tx1"/>
              </a:solidFill>
            </a:endParaRPr>
          </a:p>
        </p:txBody>
      </p:sp>
    </p:spTree>
    <p:extLst>
      <p:ext uri="{BB962C8B-B14F-4D97-AF65-F5344CB8AC3E}">
        <p14:creationId xmlns:p14="http://schemas.microsoft.com/office/powerpoint/2010/main" val="2425214055"/>
      </p:ext>
    </p:extLst>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611485"/>
            <a:ext cx="8569325" cy="1152128"/>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629728" y="2177577"/>
            <a:ext cx="8821167" cy="4554587"/>
          </a:xfrm>
        </p:spPr>
        <p:txBody>
          <a:bodyPr/>
          <a:lstStyle/>
          <a:p>
            <a:r>
              <a:rPr lang="es-CO" sz="3600" b="1" dirty="0" smtClean="0">
                <a:solidFill>
                  <a:schemeClr val="tx1"/>
                </a:solidFill>
              </a:rPr>
              <a:t>Responsabilidad Solidaria</a:t>
            </a:r>
          </a:p>
          <a:p>
            <a:r>
              <a:rPr lang="es-CO" sz="3000" b="1" dirty="0" smtClean="0">
                <a:solidFill>
                  <a:schemeClr val="tx1"/>
                </a:solidFill>
              </a:rPr>
              <a:t>Responden </a:t>
            </a:r>
            <a:r>
              <a:rPr lang="es-CO" sz="3000" b="1" dirty="0">
                <a:solidFill>
                  <a:schemeClr val="tx1"/>
                </a:solidFill>
              </a:rPr>
              <a:t>con el contribuyente por el pago del </a:t>
            </a:r>
            <a:r>
              <a:rPr lang="es-CO" sz="3000" b="1" dirty="0" smtClean="0">
                <a:solidFill>
                  <a:schemeClr val="tx1"/>
                </a:solidFill>
              </a:rPr>
              <a:t>tributo:</a:t>
            </a:r>
          </a:p>
          <a:p>
            <a:pPr algn="just"/>
            <a:r>
              <a:rPr lang="es-CO" sz="3000" dirty="0">
                <a:solidFill>
                  <a:schemeClr val="tx1"/>
                </a:solidFill>
              </a:rPr>
              <a:t>La sociedad absorbente respecto de las obligaciones tributarias incluidas en el aporte de la absorbida</a:t>
            </a:r>
          </a:p>
        </p:txBody>
      </p:sp>
    </p:spTree>
    <p:extLst>
      <p:ext uri="{BB962C8B-B14F-4D97-AF65-F5344CB8AC3E}">
        <p14:creationId xmlns:p14="http://schemas.microsoft.com/office/powerpoint/2010/main" val="2433013097"/>
      </p:ext>
    </p:extLst>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611485"/>
            <a:ext cx="8569325" cy="1152128"/>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629728" y="2177577"/>
            <a:ext cx="8821167" cy="4554587"/>
          </a:xfrm>
        </p:spPr>
        <p:txBody>
          <a:bodyPr/>
          <a:lstStyle/>
          <a:p>
            <a:r>
              <a:rPr lang="es-CO" sz="3600" b="1" dirty="0" smtClean="0">
                <a:solidFill>
                  <a:schemeClr val="tx1"/>
                </a:solidFill>
              </a:rPr>
              <a:t>Responsabilidad Solidaria</a:t>
            </a:r>
          </a:p>
          <a:p>
            <a:r>
              <a:rPr lang="es-CO" sz="3000" b="1" dirty="0" smtClean="0">
                <a:solidFill>
                  <a:schemeClr val="tx1"/>
                </a:solidFill>
              </a:rPr>
              <a:t>Responden </a:t>
            </a:r>
            <a:r>
              <a:rPr lang="es-CO" sz="3000" b="1" dirty="0">
                <a:solidFill>
                  <a:schemeClr val="tx1"/>
                </a:solidFill>
              </a:rPr>
              <a:t>con el contribuyente por el pago del </a:t>
            </a:r>
            <a:r>
              <a:rPr lang="es-CO" sz="3000" b="1" dirty="0" smtClean="0">
                <a:solidFill>
                  <a:schemeClr val="tx1"/>
                </a:solidFill>
              </a:rPr>
              <a:t>tributo:</a:t>
            </a:r>
          </a:p>
          <a:p>
            <a:pPr algn="just"/>
            <a:r>
              <a:rPr lang="es-CO" sz="2800" dirty="0">
                <a:solidFill>
                  <a:schemeClr val="tx1"/>
                </a:solidFill>
              </a:rPr>
              <a:t>Las sociedades subordinadas, solidariamente entre sí y con su matriz domiciliada en el exterior que no tenga sucursal en el país, por las obligaciones de </a:t>
            </a:r>
            <a:r>
              <a:rPr lang="es-CO" sz="2800" dirty="0" smtClean="0">
                <a:solidFill>
                  <a:schemeClr val="tx1"/>
                </a:solidFill>
              </a:rPr>
              <a:t>ésta.</a:t>
            </a:r>
            <a:endParaRPr lang="es-CO" sz="3000" dirty="0">
              <a:solidFill>
                <a:schemeClr val="tx1"/>
              </a:solidFill>
            </a:endParaRPr>
          </a:p>
        </p:txBody>
      </p:sp>
    </p:spTree>
    <p:extLst>
      <p:ext uri="{BB962C8B-B14F-4D97-AF65-F5344CB8AC3E}">
        <p14:creationId xmlns:p14="http://schemas.microsoft.com/office/powerpoint/2010/main" val="1959431396"/>
      </p:ext>
    </p:extLst>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611485"/>
            <a:ext cx="8569325" cy="1152128"/>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629728" y="2177577"/>
            <a:ext cx="8821167" cy="4554587"/>
          </a:xfrm>
        </p:spPr>
        <p:txBody>
          <a:bodyPr/>
          <a:lstStyle/>
          <a:p>
            <a:r>
              <a:rPr lang="es-CO" sz="3600" b="1" dirty="0" smtClean="0">
                <a:solidFill>
                  <a:schemeClr val="tx1"/>
                </a:solidFill>
              </a:rPr>
              <a:t>Responsabilidad Solidaria</a:t>
            </a:r>
          </a:p>
          <a:p>
            <a:r>
              <a:rPr lang="es-CO" sz="3000" b="1" dirty="0" smtClean="0">
                <a:solidFill>
                  <a:schemeClr val="tx1"/>
                </a:solidFill>
              </a:rPr>
              <a:t>Responden </a:t>
            </a:r>
            <a:r>
              <a:rPr lang="es-CO" sz="3000" b="1" dirty="0">
                <a:solidFill>
                  <a:schemeClr val="tx1"/>
                </a:solidFill>
              </a:rPr>
              <a:t>con el contribuyente por el pago del </a:t>
            </a:r>
            <a:r>
              <a:rPr lang="es-CO" sz="3000" b="1" dirty="0" smtClean="0">
                <a:solidFill>
                  <a:schemeClr val="tx1"/>
                </a:solidFill>
              </a:rPr>
              <a:t>tributo:</a:t>
            </a:r>
          </a:p>
          <a:p>
            <a:pPr algn="just"/>
            <a:r>
              <a:rPr lang="es-CO" sz="2800" dirty="0">
                <a:solidFill>
                  <a:schemeClr val="tx1"/>
                </a:solidFill>
              </a:rPr>
              <a:t>Los titulares del respectivo patrimonio asociados o copartícipes, solidariamente entre sí, por las obligaciones de los entes colectivos sin personalidad jurídica.</a:t>
            </a:r>
            <a:endParaRPr lang="es-CO" sz="3000" dirty="0">
              <a:solidFill>
                <a:schemeClr val="tx1"/>
              </a:solidFill>
            </a:endParaRPr>
          </a:p>
        </p:txBody>
      </p:sp>
    </p:spTree>
    <p:extLst>
      <p:ext uri="{BB962C8B-B14F-4D97-AF65-F5344CB8AC3E}">
        <p14:creationId xmlns:p14="http://schemas.microsoft.com/office/powerpoint/2010/main" val="1944605388"/>
      </p:ext>
    </p:extLst>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611485"/>
            <a:ext cx="8569325" cy="1152128"/>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629728" y="2177577"/>
            <a:ext cx="8821167" cy="4554587"/>
          </a:xfrm>
        </p:spPr>
        <p:txBody>
          <a:bodyPr/>
          <a:lstStyle/>
          <a:p>
            <a:r>
              <a:rPr lang="es-CO" sz="3600" b="1" dirty="0" smtClean="0">
                <a:solidFill>
                  <a:schemeClr val="tx1"/>
                </a:solidFill>
              </a:rPr>
              <a:t>Responsabilidad Solidaria</a:t>
            </a:r>
          </a:p>
          <a:p>
            <a:endParaRPr lang="es-CO" sz="3600" b="1" dirty="0" smtClean="0">
              <a:solidFill>
                <a:schemeClr val="tx1"/>
              </a:solidFill>
            </a:endParaRPr>
          </a:p>
          <a:p>
            <a:r>
              <a:rPr lang="es-CO" sz="3000" b="1" dirty="0" smtClean="0">
                <a:solidFill>
                  <a:schemeClr val="tx1"/>
                </a:solidFill>
              </a:rPr>
              <a:t>Responden con el contribuyente por el pago del tributo</a:t>
            </a:r>
            <a:r>
              <a:rPr lang="es-CO" sz="3000" b="1" dirty="0" smtClean="0">
                <a:solidFill>
                  <a:schemeClr val="tx1"/>
                </a:solidFill>
              </a:rPr>
              <a:t>:</a:t>
            </a:r>
            <a:endParaRPr lang="es-CO" sz="3000" b="1" dirty="0" smtClean="0">
              <a:solidFill>
                <a:schemeClr val="tx1"/>
              </a:solidFill>
            </a:endParaRPr>
          </a:p>
          <a:p>
            <a:pPr algn="just"/>
            <a:r>
              <a:rPr lang="es-CO" sz="2800" dirty="0" smtClean="0">
                <a:solidFill>
                  <a:schemeClr val="tx1"/>
                </a:solidFill>
              </a:rPr>
              <a:t>Los </a:t>
            </a:r>
            <a:r>
              <a:rPr lang="es-CO" sz="2800" dirty="0">
                <a:solidFill>
                  <a:schemeClr val="tx1"/>
                </a:solidFill>
              </a:rPr>
              <a:t>terceros que se comprometan a cancelar obligaciones del deudo</a:t>
            </a:r>
            <a:r>
              <a:rPr lang="es-CO" sz="2800" dirty="0" smtClean="0">
                <a:solidFill>
                  <a:schemeClr val="tx1"/>
                </a:solidFill>
              </a:rPr>
              <a:t>.</a:t>
            </a:r>
            <a:endParaRPr lang="es-CO" sz="3000" dirty="0">
              <a:solidFill>
                <a:schemeClr val="tx1"/>
              </a:solidFill>
            </a:endParaRPr>
          </a:p>
        </p:txBody>
      </p:sp>
    </p:spTree>
    <p:extLst>
      <p:ext uri="{BB962C8B-B14F-4D97-AF65-F5344CB8AC3E}">
        <p14:creationId xmlns:p14="http://schemas.microsoft.com/office/powerpoint/2010/main" val="2566659356"/>
      </p:ext>
    </p:extLst>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611485"/>
            <a:ext cx="8569325" cy="1152128"/>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629728" y="1619597"/>
            <a:ext cx="8821167" cy="4554587"/>
          </a:xfrm>
        </p:spPr>
        <p:txBody>
          <a:bodyPr/>
          <a:lstStyle/>
          <a:p>
            <a:endParaRPr lang="es-CO" sz="3600" b="1" dirty="0" smtClean="0">
              <a:solidFill>
                <a:schemeClr val="tx1"/>
              </a:solidFill>
            </a:endParaRPr>
          </a:p>
          <a:p>
            <a:r>
              <a:rPr lang="es-CO" sz="3000" b="1" dirty="0" smtClean="0">
                <a:solidFill>
                  <a:schemeClr val="tx1"/>
                </a:solidFill>
              </a:rPr>
              <a:t>Por Que Conceptos Responde el Deudor Solidario? (Art. 793 E.T.)</a:t>
            </a:r>
          </a:p>
          <a:p>
            <a:endParaRPr lang="es-CO" sz="3000" b="1" dirty="0" smtClean="0">
              <a:solidFill>
                <a:schemeClr val="tx1"/>
              </a:solidFill>
            </a:endParaRPr>
          </a:p>
          <a:p>
            <a:pPr marL="457200" indent="-457200">
              <a:buFont typeface="Arial" panose="020B0604020202020204" pitchFamily="34" charset="0"/>
              <a:buChar char="•"/>
            </a:pPr>
            <a:r>
              <a:rPr lang="es-CO" sz="3000" dirty="0" smtClean="0">
                <a:solidFill>
                  <a:schemeClr val="tx1"/>
                </a:solidFill>
              </a:rPr>
              <a:t>Impuesto</a:t>
            </a:r>
          </a:p>
          <a:p>
            <a:pPr marL="457200" indent="-457200">
              <a:buFont typeface="Arial" panose="020B0604020202020204" pitchFamily="34" charset="0"/>
              <a:buChar char="•"/>
            </a:pPr>
            <a:r>
              <a:rPr lang="es-CO" sz="3000" dirty="0" smtClean="0">
                <a:solidFill>
                  <a:schemeClr val="tx1"/>
                </a:solidFill>
              </a:rPr>
              <a:t>Actualización</a:t>
            </a:r>
          </a:p>
          <a:p>
            <a:pPr marL="457200" indent="-457200">
              <a:buFont typeface="Arial" panose="020B0604020202020204" pitchFamily="34" charset="0"/>
              <a:buChar char="•"/>
            </a:pPr>
            <a:r>
              <a:rPr lang="es-CO" sz="3000" dirty="0" smtClean="0">
                <a:solidFill>
                  <a:schemeClr val="tx1"/>
                </a:solidFill>
              </a:rPr>
              <a:t>Intereses</a:t>
            </a:r>
            <a:endParaRPr lang="es-CO" sz="3000" dirty="0">
              <a:solidFill>
                <a:schemeClr val="tx1"/>
              </a:solidFill>
            </a:endParaRPr>
          </a:p>
        </p:txBody>
      </p:sp>
    </p:spTree>
    <p:extLst>
      <p:ext uri="{BB962C8B-B14F-4D97-AF65-F5344CB8AC3E}">
        <p14:creationId xmlns:p14="http://schemas.microsoft.com/office/powerpoint/2010/main" val="4094384658"/>
      </p:ext>
    </p:extLst>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611485"/>
            <a:ext cx="8569325" cy="1152128"/>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629728" y="2178284"/>
            <a:ext cx="8821167" cy="4554587"/>
          </a:xfrm>
        </p:spPr>
        <p:txBody>
          <a:bodyPr/>
          <a:lstStyle/>
          <a:p>
            <a:r>
              <a:rPr lang="es-CO" sz="3400" b="1" dirty="0" smtClean="0">
                <a:solidFill>
                  <a:schemeClr val="tx1"/>
                </a:solidFill>
              </a:rPr>
              <a:t>Responsabilidad Subsidiaria por el Incumplimiento de los Deberes Formales?</a:t>
            </a:r>
          </a:p>
          <a:p>
            <a:endParaRPr lang="es-CO" sz="3600" b="1" dirty="0" smtClean="0">
              <a:solidFill>
                <a:schemeClr val="tx1"/>
              </a:solidFill>
            </a:endParaRPr>
          </a:p>
          <a:p>
            <a:pPr algn="just"/>
            <a:r>
              <a:rPr lang="es-CO" sz="2800" dirty="0" smtClean="0">
                <a:solidFill>
                  <a:schemeClr val="tx1"/>
                </a:solidFill>
              </a:rPr>
              <a:t>Los </a:t>
            </a:r>
            <a:r>
              <a:rPr lang="es-CO" sz="2800" dirty="0">
                <a:solidFill>
                  <a:schemeClr val="tx1"/>
                </a:solidFill>
              </a:rPr>
              <a:t>obligados al cumplimiento de deberes formales de terceros </a:t>
            </a:r>
            <a:r>
              <a:rPr lang="es-CO" sz="2800" b="1" u="sng" dirty="0">
                <a:solidFill>
                  <a:schemeClr val="tx1"/>
                </a:solidFill>
              </a:rPr>
              <a:t>responden subsidiariamente cuando omitan </a:t>
            </a:r>
            <a:r>
              <a:rPr lang="es-CO" sz="2800" dirty="0">
                <a:solidFill>
                  <a:schemeClr val="tx1"/>
                </a:solidFill>
              </a:rPr>
              <a:t>cumplir tales deberes, por las consecuencias que se deriven de su </a:t>
            </a:r>
            <a:r>
              <a:rPr lang="es-CO" sz="2800" dirty="0" smtClean="0">
                <a:solidFill>
                  <a:schemeClr val="tx1"/>
                </a:solidFill>
              </a:rPr>
              <a:t>omisión. </a:t>
            </a:r>
            <a:r>
              <a:rPr lang="es-CO" sz="2800" b="1" dirty="0" smtClean="0">
                <a:solidFill>
                  <a:schemeClr val="tx1"/>
                </a:solidFill>
              </a:rPr>
              <a:t>(Sanción)</a:t>
            </a:r>
            <a:endParaRPr lang="es-CO" sz="3000" dirty="0">
              <a:solidFill>
                <a:schemeClr val="tx1"/>
              </a:solidFill>
            </a:endParaRPr>
          </a:p>
        </p:txBody>
      </p:sp>
    </p:spTree>
    <p:extLst>
      <p:ext uri="{BB962C8B-B14F-4D97-AF65-F5344CB8AC3E}">
        <p14:creationId xmlns:p14="http://schemas.microsoft.com/office/powerpoint/2010/main" val="1896431439"/>
      </p:ext>
    </p:extLst>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611485"/>
            <a:ext cx="8569325" cy="1152128"/>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629728" y="2178284"/>
            <a:ext cx="8821167" cy="4554587"/>
          </a:xfrm>
        </p:spPr>
        <p:txBody>
          <a:bodyPr/>
          <a:lstStyle/>
          <a:p>
            <a:r>
              <a:rPr lang="es-CO" sz="3400" b="1" dirty="0" smtClean="0">
                <a:solidFill>
                  <a:schemeClr val="tx1"/>
                </a:solidFill>
              </a:rPr>
              <a:t>Concepto 95060 29 de septiembre de 2000</a:t>
            </a:r>
          </a:p>
          <a:p>
            <a:pPr algn="just"/>
            <a:r>
              <a:rPr lang="es-CO" sz="2800" dirty="0" smtClean="0">
                <a:solidFill>
                  <a:schemeClr val="tx1"/>
                </a:solidFill>
              </a:rPr>
              <a:t>…”después de haber realizado todas las diligencias tendientes a conseguir que una sociedad cancele las sumas adeudadas, esta no lo hace, </a:t>
            </a:r>
            <a:r>
              <a:rPr lang="es-CO" sz="2800" b="1" u="sng" dirty="0" smtClean="0">
                <a:solidFill>
                  <a:schemeClr val="tx1"/>
                </a:solidFill>
              </a:rPr>
              <a:t>el representante legal responde  como deudor subsidiario</a:t>
            </a:r>
            <a:r>
              <a:rPr lang="es-CO" sz="2800" dirty="0" smtClean="0">
                <a:solidFill>
                  <a:schemeClr val="tx1"/>
                </a:solidFill>
              </a:rPr>
              <a:t>, siempre y cuando se trate de deudas que son consecuencia del incumplimiento de los deberes formales que el representante legal debió cumplir por su representada”...</a:t>
            </a:r>
            <a:endParaRPr lang="es-CO" sz="3000" dirty="0">
              <a:solidFill>
                <a:schemeClr val="tx1"/>
              </a:solidFill>
            </a:endParaRPr>
          </a:p>
        </p:txBody>
      </p:sp>
    </p:spTree>
    <p:extLst>
      <p:ext uri="{BB962C8B-B14F-4D97-AF65-F5344CB8AC3E}">
        <p14:creationId xmlns:p14="http://schemas.microsoft.com/office/powerpoint/2010/main" val="1728803941"/>
      </p:ext>
    </p:extLst>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3479479"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Título de la diapositiva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a:t>
            </a:r>
            <a:r>
              <a:rPr lang="es-CO" sz="1200" b="1" dirty="0" smtClean="0">
                <a:solidFill>
                  <a:schemeClr val="bg1"/>
                </a:solidFill>
                <a:latin typeface="Segoe UI" pitchFamily="34" charset="0"/>
                <a:ea typeface="Segoe UI" pitchFamily="34" charset="0"/>
                <a:cs typeface="Segoe UI" pitchFamily="34" charset="0"/>
              </a:rPr>
              <a:t>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899517"/>
            <a:ext cx="8569325" cy="1620837"/>
          </a:xfrm>
        </p:spPr>
        <p:txBody>
          <a:bodyPr/>
          <a:lstStyle/>
          <a:p>
            <a:pPr>
              <a:buNone/>
            </a:pPr>
            <a:r>
              <a:rPr lang="es-CO" dirty="0" smtClean="0"/>
              <a:t>AGENDA</a:t>
            </a:r>
            <a:endParaRPr lang="es-CO" dirty="0"/>
          </a:p>
        </p:txBody>
      </p:sp>
      <p:sp>
        <p:nvSpPr>
          <p:cNvPr id="5" name="Subtítulo 4"/>
          <p:cNvSpPr>
            <a:spLocks noGrp="1"/>
          </p:cNvSpPr>
          <p:nvPr>
            <p:ph type="subTitle" idx="1"/>
          </p:nvPr>
        </p:nvSpPr>
        <p:spPr>
          <a:xfrm>
            <a:off x="1512888" y="2640755"/>
            <a:ext cx="7056437" cy="3875386"/>
          </a:xfrm>
        </p:spPr>
        <p:txBody>
          <a:bodyPr/>
          <a:lstStyle/>
          <a:p>
            <a:pPr marL="457200" indent="-457200">
              <a:buFont typeface="Arial" panose="020B0604020202020204" pitchFamily="34" charset="0"/>
              <a:buChar char="•"/>
            </a:pPr>
            <a:r>
              <a:rPr lang="es-CO" sz="3400" b="1" dirty="0" smtClean="0">
                <a:solidFill>
                  <a:schemeClr val="tx1"/>
                </a:solidFill>
              </a:rPr>
              <a:t>Responsabilidad Solidaria y Subsidiaria</a:t>
            </a:r>
          </a:p>
          <a:p>
            <a:pPr marL="457200" indent="-457200">
              <a:buFont typeface="Arial" panose="020B0604020202020204" pitchFamily="34" charset="0"/>
              <a:buChar char="•"/>
            </a:pPr>
            <a:r>
              <a:rPr lang="es-CO" sz="3400" b="1" dirty="0" smtClean="0">
                <a:solidFill>
                  <a:schemeClr val="tx1"/>
                </a:solidFill>
              </a:rPr>
              <a:t>Gestión de Cobro</a:t>
            </a:r>
          </a:p>
          <a:p>
            <a:pPr marL="457200" indent="-457200">
              <a:buFont typeface="Arial" panose="020B0604020202020204" pitchFamily="34" charset="0"/>
              <a:buChar char="•"/>
            </a:pPr>
            <a:r>
              <a:rPr lang="es-CO" sz="3400" b="1" dirty="0" smtClean="0">
                <a:solidFill>
                  <a:schemeClr val="tx1"/>
                </a:solidFill>
              </a:rPr>
              <a:t>Obligaciones Penalizables</a:t>
            </a:r>
            <a:endParaRPr lang="es-CO" sz="3400" b="1" dirty="0">
              <a:solidFill>
                <a:schemeClr val="tx1"/>
              </a:solidFill>
            </a:endParaRPr>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Gestión de Cobro</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smtClean="0">
                <a:solidFill>
                  <a:schemeClr val="bg1"/>
                </a:solidFill>
                <a:latin typeface="Segoe UI" pitchFamily="34" charset="0"/>
                <a:ea typeface="Segoe UI" pitchFamily="34" charset="0"/>
                <a:cs typeface="Segoe UI" pitchFamily="34" charset="0"/>
              </a:rPr>
              <a:t>Coordinación de Gestión de Cobranzas</a:t>
            </a:r>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575816" y="3203773"/>
            <a:ext cx="8569325" cy="1152128"/>
          </a:xfrm>
        </p:spPr>
        <p:txBody>
          <a:bodyPr/>
          <a:lstStyle/>
          <a:p>
            <a:pPr>
              <a:buNone/>
            </a:pPr>
            <a:r>
              <a:rPr lang="es-CO" b="1" dirty="0" smtClean="0"/>
              <a:t>Gestión de Cobro</a:t>
            </a:r>
            <a:endParaRPr lang="es-CO" b="1" dirty="0"/>
          </a:p>
        </p:txBody>
      </p:sp>
    </p:spTree>
    <p:extLst>
      <p:ext uri="{BB962C8B-B14F-4D97-AF65-F5344CB8AC3E}">
        <p14:creationId xmlns:p14="http://schemas.microsoft.com/office/powerpoint/2010/main" val="1080612678"/>
      </p:ext>
    </p:extLst>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Gestión de Cobro</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4000" b="1" dirty="0" smtClean="0"/>
              <a:t>Procedimiento Administrativo de Cobro (Art. 823 E.T.)</a:t>
            </a:r>
            <a:endParaRPr lang="es-CO" sz="4000" b="1" dirty="0"/>
          </a:p>
        </p:txBody>
      </p:sp>
      <p:sp>
        <p:nvSpPr>
          <p:cNvPr id="5" name="Subtítulo 4"/>
          <p:cNvSpPr>
            <a:spLocks noGrp="1"/>
          </p:cNvSpPr>
          <p:nvPr>
            <p:ph type="subTitle" idx="1"/>
          </p:nvPr>
        </p:nvSpPr>
        <p:spPr>
          <a:xfrm>
            <a:off x="629728" y="2537618"/>
            <a:ext cx="8821167" cy="4554587"/>
          </a:xfrm>
        </p:spPr>
        <p:txBody>
          <a:bodyPr/>
          <a:lstStyle/>
          <a:p>
            <a:pPr algn="just"/>
            <a:endParaRPr lang="es-CO" sz="2800" dirty="0" smtClean="0"/>
          </a:p>
          <a:p>
            <a:pPr algn="just"/>
            <a:r>
              <a:rPr lang="es-CO" sz="2800" dirty="0" smtClean="0">
                <a:solidFill>
                  <a:schemeClr val="tx1"/>
                </a:solidFill>
              </a:rPr>
              <a:t>Para </a:t>
            </a:r>
            <a:r>
              <a:rPr lang="es-CO" sz="2800" dirty="0">
                <a:solidFill>
                  <a:schemeClr val="tx1"/>
                </a:solidFill>
              </a:rPr>
              <a:t>el cobro coactivo de las deudas fiscales por concepto de impuestos, anticipos, retenciones, intereses y sanciones, de competencia de la Dirección General de Impuestos </a:t>
            </a:r>
            <a:r>
              <a:rPr lang="es-CO" sz="2800" dirty="0" smtClean="0">
                <a:solidFill>
                  <a:schemeClr val="tx1"/>
                </a:solidFill>
              </a:rPr>
              <a:t>Nacionales, </a:t>
            </a:r>
            <a:r>
              <a:rPr lang="es-CO" sz="2800" dirty="0">
                <a:solidFill>
                  <a:schemeClr val="tx1"/>
                </a:solidFill>
              </a:rPr>
              <a:t>deberá seguirse el procedimiento administrativo coactivo que se establece en los artículos siguientes.</a:t>
            </a:r>
            <a:endParaRPr lang="es-CO" sz="3000" dirty="0">
              <a:solidFill>
                <a:schemeClr val="tx1"/>
              </a:solidFill>
            </a:endParaRPr>
          </a:p>
        </p:txBody>
      </p:sp>
    </p:spTree>
    <p:extLst>
      <p:ext uri="{BB962C8B-B14F-4D97-AF65-F5344CB8AC3E}">
        <p14:creationId xmlns:p14="http://schemas.microsoft.com/office/powerpoint/2010/main" val="2774479933"/>
      </p:ext>
    </p:extLst>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4000" b="1" dirty="0" smtClean="0"/>
              <a:t>Mandamiento de Pago</a:t>
            </a:r>
            <a:br>
              <a:rPr lang="es-CO" sz="4000" b="1" dirty="0" smtClean="0"/>
            </a:br>
            <a:r>
              <a:rPr lang="es-CO" sz="4000" b="1" dirty="0" smtClean="0"/>
              <a:t>(Art. 826 E.T.)</a:t>
            </a:r>
            <a:endParaRPr lang="es-CO" sz="4000" b="1" dirty="0"/>
          </a:p>
        </p:txBody>
      </p:sp>
      <p:sp>
        <p:nvSpPr>
          <p:cNvPr id="5" name="Subtítulo 4"/>
          <p:cNvSpPr>
            <a:spLocks noGrp="1"/>
          </p:cNvSpPr>
          <p:nvPr>
            <p:ph type="subTitle" idx="1"/>
          </p:nvPr>
        </p:nvSpPr>
        <p:spPr>
          <a:xfrm>
            <a:off x="629728" y="2681634"/>
            <a:ext cx="8821167" cy="4050531"/>
          </a:xfrm>
        </p:spPr>
        <p:txBody>
          <a:bodyPr/>
          <a:lstStyle/>
          <a:p>
            <a:pPr algn="just"/>
            <a:r>
              <a:rPr lang="es-CO" sz="2600" dirty="0" smtClean="0">
                <a:solidFill>
                  <a:schemeClr val="tx1"/>
                </a:solidFill>
              </a:rPr>
              <a:t>El </a:t>
            </a:r>
            <a:r>
              <a:rPr lang="es-CO" sz="2600" dirty="0">
                <a:solidFill>
                  <a:schemeClr val="tx1"/>
                </a:solidFill>
              </a:rPr>
              <a:t>funcionario competente para exigir el cobro coactivo, producirá el </a:t>
            </a:r>
            <a:r>
              <a:rPr lang="es-CO" sz="2600" b="1" u="sng" dirty="0">
                <a:solidFill>
                  <a:schemeClr val="tx1"/>
                </a:solidFill>
              </a:rPr>
              <a:t>mandamiento de pago</a:t>
            </a:r>
            <a:r>
              <a:rPr lang="es-CO" sz="2600" dirty="0">
                <a:solidFill>
                  <a:schemeClr val="tx1"/>
                </a:solidFill>
              </a:rPr>
              <a:t> ordenando la cancelación de las obligaciones pendientes más los intereses respectivos. Este mandamiento se notificará personalmente al deudor, previa citación para que comparezca en un término de diez (10) días. Si vencido el término no comparece, el mandamiento ejecutivo se notificará por correo. </a:t>
            </a:r>
            <a:r>
              <a:rPr lang="es-CO" sz="2600" u="sng" dirty="0">
                <a:solidFill>
                  <a:schemeClr val="tx1"/>
                </a:solidFill>
              </a:rPr>
              <a:t>En la misma forma se notificará el mandamiento ejecutivo </a:t>
            </a:r>
            <a:r>
              <a:rPr lang="es-CO" sz="2600" dirty="0">
                <a:solidFill>
                  <a:schemeClr val="tx1"/>
                </a:solidFill>
              </a:rPr>
              <a:t>a los herederos del deudor y </a:t>
            </a:r>
            <a:r>
              <a:rPr lang="es-CO" sz="2600" b="1" u="sng" dirty="0">
                <a:solidFill>
                  <a:schemeClr val="tx1"/>
                </a:solidFill>
              </a:rPr>
              <a:t>a los deudores solidarios</a:t>
            </a:r>
            <a:r>
              <a:rPr lang="es-CO" sz="2600" b="1" u="sng" dirty="0"/>
              <a:t>.</a:t>
            </a:r>
            <a:endParaRPr lang="es-CO" sz="2600" b="1" u="sng" dirty="0">
              <a:solidFill>
                <a:schemeClr val="tx1"/>
              </a:solidFill>
            </a:endParaRPr>
          </a:p>
        </p:txBody>
      </p:sp>
    </p:spTree>
    <p:extLst>
      <p:ext uri="{BB962C8B-B14F-4D97-AF65-F5344CB8AC3E}">
        <p14:creationId xmlns:p14="http://schemas.microsoft.com/office/powerpoint/2010/main" val="1199539567"/>
      </p:ext>
    </p:extLst>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Gestión de Cobro</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899517"/>
            <a:ext cx="8569325" cy="1152128"/>
          </a:xfrm>
        </p:spPr>
        <p:txBody>
          <a:bodyPr/>
          <a:lstStyle/>
          <a:p>
            <a:pPr>
              <a:buNone/>
            </a:pPr>
            <a:r>
              <a:rPr lang="es-CO" sz="4000" b="1" dirty="0" smtClean="0"/>
              <a:t>Títulos Ejecutivos </a:t>
            </a:r>
            <a:r>
              <a:rPr lang="es-CO" sz="4000" b="1" dirty="0" smtClean="0"/>
              <a:t>(Art. 823 E.T.)</a:t>
            </a:r>
            <a:endParaRPr lang="es-CO" sz="4000" b="1" dirty="0"/>
          </a:p>
        </p:txBody>
      </p:sp>
      <p:sp>
        <p:nvSpPr>
          <p:cNvPr id="5" name="Subtítulo 4"/>
          <p:cNvSpPr>
            <a:spLocks noGrp="1"/>
          </p:cNvSpPr>
          <p:nvPr>
            <p:ph type="subTitle" idx="1"/>
          </p:nvPr>
        </p:nvSpPr>
        <p:spPr>
          <a:xfrm>
            <a:off x="629728" y="2123653"/>
            <a:ext cx="8821167" cy="4824536"/>
          </a:xfrm>
        </p:spPr>
        <p:txBody>
          <a:bodyPr/>
          <a:lstStyle/>
          <a:p>
            <a:pPr algn="just"/>
            <a:r>
              <a:rPr lang="es-CO" dirty="0" smtClean="0">
                <a:solidFill>
                  <a:schemeClr val="tx1"/>
                </a:solidFill>
              </a:rPr>
              <a:t>1.Las </a:t>
            </a:r>
            <a:r>
              <a:rPr lang="es-CO" b="1" u="sng" dirty="0">
                <a:solidFill>
                  <a:schemeClr val="tx1"/>
                </a:solidFill>
              </a:rPr>
              <a:t>liquidaciones privadas y sus correcciones</a:t>
            </a:r>
            <a:r>
              <a:rPr lang="es-CO" dirty="0">
                <a:solidFill>
                  <a:schemeClr val="tx1"/>
                </a:solidFill>
              </a:rPr>
              <a:t>, contenidas en las declaraciones tributarias </a:t>
            </a:r>
            <a:r>
              <a:rPr lang="es-CO" b="1" u="sng" dirty="0">
                <a:solidFill>
                  <a:schemeClr val="tx1"/>
                </a:solidFill>
              </a:rPr>
              <a:t>presentadas</a:t>
            </a:r>
            <a:r>
              <a:rPr lang="es-CO" dirty="0">
                <a:solidFill>
                  <a:schemeClr val="tx1"/>
                </a:solidFill>
              </a:rPr>
              <a:t>, desde el vencimiento de la fecha para su cancelación.</a:t>
            </a:r>
          </a:p>
          <a:p>
            <a:pPr algn="just"/>
            <a:r>
              <a:rPr lang="es-CO" dirty="0">
                <a:solidFill>
                  <a:schemeClr val="tx1"/>
                </a:solidFill>
              </a:rPr>
              <a:t>2. Las </a:t>
            </a:r>
            <a:r>
              <a:rPr lang="es-CO" b="1" u="sng" dirty="0">
                <a:solidFill>
                  <a:schemeClr val="tx1"/>
                </a:solidFill>
              </a:rPr>
              <a:t>liquidaciones oficiales ejecutoriadas</a:t>
            </a:r>
            <a:r>
              <a:rPr lang="es-CO" dirty="0">
                <a:solidFill>
                  <a:schemeClr val="tx1"/>
                </a:solidFill>
              </a:rPr>
              <a:t>.</a:t>
            </a:r>
          </a:p>
          <a:p>
            <a:pPr algn="just"/>
            <a:r>
              <a:rPr lang="es-CO" dirty="0">
                <a:solidFill>
                  <a:schemeClr val="tx1"/>
                </a:solidFill>
              </a:rPr>
              <a:t>3. Los demás </a:t>
            </a:r>
            <a:r>
              <a:rPr lang="es-CO" b="1" u="sng" dirty="0">
                <a:solidFill>
                  <a:schemeClr val="tx1"/>
                </a:solidFill>
              </a:rPr>
              <a:t>actos de la Administración de Impuestos debidamente ejecutoriados</a:t>
            </a:r>
            <a:r>
              <a:rPr lang="es-CO" dirty="0">
                <a:solidFill>
                  <a:schemeClr val="tx1"/>
                </a:solidFill>
              </a:rPr>
              <a:t>, en los cuales se fijen sumas líquidas de dinero a favor del fisco nacional.</a:t>
            </a:r>
          </a:p>
          <a:p>
            <a:pPr algn="just"/>
            <a:endParaRPr lang="es-CO" sz="3000" dirty="0">
              <a:solidFill>
                <a:schemeClr val="tx1"/>
              </a:solidFill>
            </a:endParaRPr>
          </a:p>
        </p:txBody>
      </p:sp>
    </p:spTree>
    <p:extLst>
      <p:ext uri="{BB962C8B-B14F-4D97-AF65-F5344CB8AC3E}">
        <p14:creationId xmlns:p14="http://schemas.microsoft.com/office/powerpoint/2010/main" val="4006784985"/>
      </p:ext>
    </p:extLst>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Gestión de Cobro</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899517"/>
            <a:ext cx="8569325" cy="1152128"/>
          </a:xfrm>
        </p:spPr>
        <p:txBody>
          <a:bodyPr/>
          <a:lstStyle/>
          <a:p>
            <a:pPr>
              <a:buNone/>
            </a:pPr>
            <a:r>
              <a:rPr lang="es-CO" sz="4000" b="1" dirty="0" smtClean="0"/>
              <a:t>Títulos Ejecutivos </a:t>
            </a:r>
            <a:r>
              <a:rPr lang="es-CO" sz="4000" b="1" dirty="0" smtClean="0"/>
              <a:t>(Art. 823 E.T.)</a:t>
            </a:r>
            <a:endParaRPr lang="es-CO" sz="4000" b="1" dirty="0"/>
          </a:p>
        </p:txBody>
      </p:sp>
      <p:sp>
        <p:nvSpPr>
          <p:cNvPr id="5" name="Subtítulo 4"/>
          <p:cNvSpPr>
            <a:spLocks noGrp="1"/>
          </p:cNvSpPr>
          <p:nvPr>
            <p:ph type="subTitle" idx="1"/>
          </p:nvPr>
        </p:nvSpPr>
        <p:spPr>
          <a:xfrm>
            <a:off x="629728" y="2195661"/>
            <a:ext cx="8821167" cy="4824536"/>
          </a:xfrm>
        </p:spPr>
        <p:txBody>
          <a:bodyPr/>
          <a:lstStyle/>
          <a:p>
            <a:pPr algn="just"/>
            <a:r>
              <a:rPr lang="es-CO" sz="2800" dirty="0">
                <a:solidFill>
                  <a:schemeClr val="tx1"/>
                </a:solidFill>
              </a:rPr>
              <a:t>4. Las </a:t>
            </a:r>
            <a:r>
              <a:rPr lang="es-CO" sz="2800" b="1" u="sng" dirty="0">
                <a:solidFill>
                  <a:schemeClr val="tx1"/>
                </a:solidFill>
              </a:rPr>
              <a:t>garantías y cauciones prestadas a favor de la Nación para afianzar el pago de las obligaciones tributarias</a:t>
            </a:r>
            <a:r>
              <a:rPr lang="es-CO" sz="2800" dirty="0">
                <a:solidFill>
                  <a:schemeClr val="tx1"/>
                </a:solidFill>
              </a:rPr>
              <a:t>, a partir de la ejecutoria del acto de la Administración que declare el incumplimiento o exigibilidad de las obligaciones garantizadas.</a:t>
            </a:r>
          </a:p>
          <a:p>
            <a:pPr algn="just"/>
            <a:r>
              <a:rPr lang="es-CO" sz="2800" dirty="0">
                <a:solidFill>
                  <a:schemeClr val="tx1"/>
                </a:solidFill>
              </a:rPr>
              <a:t>5. Las </a:t>
            </a:r>
            <a:r>
              <a:rPr lang="es-CO" sz="2800" b="1" u="sng" dirty="0">
                <a:solidFill>
                  <a:schemeClr val="tx1"/>
                </a:solidFill>
              </a:rPr>
              <a:t>sentencias y demás decisiones jurisdiccionales ejecutoriadas</a:t>
            </a:r>
            <a:r>
              <a:rPr lang="es-CO" sz="2800" dirty="0">
                <a:solidFill>
                  <a:schemeClr val="tx1"/>
                </a:solidFill>
              </a:rPr>
              <a:t>, que decidan sobre las demandas presentadas en relación con los impuestos, anticipos, retenciones, sanciones e intereses que administra la Dirección General de Impuestos </a:t>
            </a:r>
            <a:r>
              <a:rPr lang="es-CO" sz="2800" dirty="0" smtClean="0">
                <a:solidFill>
                  <a:schemeClr val="tx1"/>
                </a:solidFill>
              </a:rPr>
              <a:t>Nacionales.</a:t>
            </a:r>
            <a:endParaRPr lang="es-CO" sz="2800" dirty="0">
              <a:solidFill>
                <a:schemeClr val="tx1"/>
              </a:solidFill>
            </a:endParaRPr>
          </a:p>
          <a:p>
            <a:pPr algn="just"/>
            <a:endParaRPr lang="es-CO" sz="3000" dirty="0">
              <a:solidFill>
                <a:schemeClr val="tx1"/>
              </a:solidFill>
            </a:endParaRPr>
          </a:p>
        </p:txBody>
      </p:sp>
    </p:spTree>
    <p:extLst>
      <p:ext uri="{BB962C8B-B14F-4D97-AF65-F5344CB8AC3E}">
        <p14:creationId xmlns:p14="http://schemas.microsoft.com/office/powerpoint/2010/main" val="1098022074"/>
      </p:ext>
    </p:extLst>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4000" b="1" dirty="0" smtClean="0"/>
              <a:t>Vinculación Deudores Solidarios</a:t>
            </a:r>
            <a:br>
              <a:rPr lang="es-CO" sz="4000" b="1" dirty="0" smtClean="0"/>
            </a:br>
            <a:r>
              <a:rPr lang="es-CO" sz="4000" b="1" dirty="0" smtClean="0"/>
              <a:t>(Art. 828-1 E.T.)</a:t>
            </a:r>
            <a:endParaRPr lang="es-CO" sz="4000" b="1" dirty="0"/>
          </a:p>
        </p:txBody>
      </p:sp>
      <p:sp>
        <p:nvSpPr>
          <p:cNvPr id="5" name="Subtítulo 4"/>
          <p:cNvSpPr>
            <a:spLocks noGrp="1"/>
          </p:cNvSpPr>
          <p:nvPr>
            <p:ph type="subTitle" idx="1"/>
          </p:nvPr>
        </p:nvSpPr>
        <p:spPr>
          <a:xfrm>
            <a:off x="629728" y="2681634"/>
            <a:ext cx="8821167" cy="4050531"/>
          </a:xfrm>
        </p:spPr>
        <p:txBody>
          <a:bodyPr/>
          <a:lstStyle/>
          <a:p>
            <a:pPr algn="just"/>
            <a:r>
              <a:rPr lang="es-CO" sz="2400" dirty="0">
                <a:solidFill>
                  <a:schemeClr val="tx1"/>
                </a:solidFill>
              </a:rPr>
              <a:t>La vinculación del deudor solidario se hará mediante la </a:t>
            </a:r>
            <a:r>
              <a:rPr lang="es-CO" sz="2400" b="1" u="sng" dirty="0">
                <a:solidFill>
                  <a:schemeClr val="tx1"/>
                </a:solidFill>
              </a:rPr>
              <a:t>notificación del mandamiento de pago</a:t>
            </a:r>
            <a:r>
              <a:rPr lang="es-CO" sz="2400" dirty="0">
                <a:solidFill>
                  <a:schemeClr val="tx1"/>
                </a:solidFill>
              </a:rPr>
              <a:t>. Este deberá librarse determinando individualmente el monto de la obligación del respectivo deudor y se notificará en la forma indicada en el artículo </a:t>
            </a:r>
            <a:r>
              <a:rPr lang="es-CO" sz="2400" dirty="0" smtClean="0">
                <a:solidFill>
                  <a:schemeClr val="tx1"/>
                </a:solidFill>
              </a:rPr>
              <a:t>826</a:t>
            </a:r>
            <a:r>
              <a:rPr lang="es-CO" sz="2400" dirty="0">
                <a:solidFill>
                  <a:schemeClr val="tx1"/>
                </a:solidFill>
              </a:rPr>
              <a:t> del Estatuto Tributario.  </a:t>
            </a:r>
            <a:endParaRPr lang="es-CO" sz="2400" dirty="0" smtClean="0">
              <a:solidFill>
                <a:schemeClr val="tx1"/>
              </a:solidFill>
            </a:endParaRPr>
          </a:p>
          <a:p>
            <a:pPr algn="just"/>
            <a:endParaRPr lang="es-CO" sz="2400" dirty="0">
              <a:solidFill>
                <a:schemeClr val="tx1"/>
              </a:solidFill>
            </a:endParaRPr>
          </a:p>
          <a:p>
            <a:pPr algn="just"/>
            <a:r>
              <a:rPr lang="es-CO" sz="2400" dirty="0">
                <a:solidFill>
                  <a:schemeClr val="tx1"/>
                </a:solidFill>
              </a:rPr>
              <a:t>Los títulos ejecutivos contra el deudor principal lo serán contra los deudores solidarios y subsidiarios, sin que se requiera la constitución de títulos individuales adicionales.</a:t>
            </a:r>
          </a:p>
        </p:txBody>
      </p:sp>
    </p:spTree>
    <p:extLst>
      <p:ext uri="{BB962C8B-B14F-4D97-AF65-F5344CB8AC3E}">
        <p14:creationId xmlns:p14="http://schemas.microsoft.com/office/powerpoint/2010/main" val="225165991"/>
      </p:ext>
    </p:extLst>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3800" b="1" dirty="0" smtClean="0"/>
              <a:t>Termino para Pagar o Presentar Excepciones (Art</a:t>
            </a:r>
            <a:r>
              <a:rPr lang="es-CO" sz="3800" b="1" dirty="0"/>
              <a:t>. </a:t>
            </a:r>
            <a:r>
              <a:rPr lang="es-CO" sz="3800" b="1" dirty="0" smtClean="0"/>
              <a:t>830 E.T</a:t>
            </a:r>
            <a:r>
              <a:rPr lang="es-CO" sz="3800" b="1" dirty="0"/>
              <a:t>.)</a:t>
            </a:r>
          </a:p>
        </p:txBody>
      </p:sp>
      <p:sp>
        <p:nvSpPr>
          <p:cNvPr id="5" name="Subtítulo 4"/>
          <p:cNvSpPr>
            <a:spLocks noGrp="1"/>
          </p:cNvSpPr>
          <p:nvPr>
            <p:ph type="subTitle" idx="1"/>
          </p:nvPr>
        </p:nvSpPr>
        <p:spPr>
          <a:xfrm>
            <a:off x="629728" y="3371391"/>
            <a:ext cx="8821167" cy="2496678"/>
          </a:xfrm>
        </p:spPr>
        <p:txBody>
          <a:bodyPr/>
          <a:lstStyle/>
          <a:p>
            <a:pPr algn="just"/>
            <a:r>
              <a:rPr lang="es-CO" sz="2800" dirty="0">
                <a:solidFill>
                  <a:schemeClr val="tx1"/>
                </a:solidFill>
              </a:rPr>
              <a:t>Dentro de los quince (15) días siguientes a la notificación del mandamiento de pago, el deudor deberá cancelar el monto de la deuda con sus respectivos intereses. Dentro del mismo término, podrán proponerse mediante escrito las </a:t>
            </a:r>
            <a:r>
              <a:rPr lang="es-CO" sz="2800" dirty="0" smtClean="0">
                <a:solidFill>
                  <a:schemeClr val="tx1"/>
                </a:solidFill>
              </a:rPr>
              <a:t>excepciones</a:t>
            </a:r>
            <a:r>
              <a:rPr lang="es-CO" sz="2400" dirty="0" smtClean="0">
                <a:solidFill>
                  <a:schemeClr val="tx1"/>
                </a:solidFill>
              </a:rPr>
              <a:t>.</a:t>
            </a:r>
            <a:endParaRPr lang="es-CO" sz="2400" dirty="0">
              <a:solidFill>
                <a:schemeClr val="tx1"/>
              </a:solidFill>
            </a:endParaRPr>
          </a:p>
          <a:p>
            <a:pPr algn="just"/>
            <a:r>
              <a:rPr lang="es-CO" sz="2400" dirty="0" smtClean="0">
                <a:solidFill>
                  <a:schemeClr val="tx1"/>
                </a:solidFill>
              </a:rPr>
              <a:t>.</a:t>
            </a:r>
            <a:endParaRPr lang="es-CO" sz="2400" dirty="0">
              <a:solidFill>
                <a:schemeClr val="tx1"/>
              </a:solidFill>
            </a:endParaRPr>
          </a:p>
        </p:txBody>
      </p:sp>
    </p:spTree>
    <p:extLst>
      <p:ext uri="{BB962C8B-B14F-4D97-AF65-F5344CB8AC3E}">
        <p14:creationId xmlns:p14="http://schemas.microsoft.com/office/powerpoint/2010/main" val="2304547687"/>
      </p:ext>
    </p:extLst>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3800" b="1" dirty="0" smtClean="0"/>
              <a:t>Excepciones (Art</a:t>
            </a:r>
            <a:r>
              <a:rPr lang="es-CO" sz="3800" b="1" dirty="0"/>
              <a:t>. </a:t>
            </a:r>
            <a:r>
              <a:rPr lang="es-CO" sz="3800" b="1" dirty="0" smtClean="0"/>
              <a:t>831 E.T</a:t>
            </a:r>
            <a:r>
              <a:rPr lang="es-CO" sz="3800" b="1" dirty="0"/>
              <a:t>.)</a:t>
            </a:r>
          </a:p>
        </p:txBody>
      </p:sp>
      <p:sp>
        <p:nvSpPr>
          <p:cNvPr id="5" name="Subtítulo 4"/>
          <p:cNvSpPr>
            <a:spLocks noGrp="1"/>
          </p:cNvSpPr>
          <p:nvPr>
            <p:ph type="subTitle" idx="1"/>
          </p:nvPr>
        </p:nvSpPr>
        <p:spPr>
          <a:xfrm>
            <a:off x="629728" y="2483693"/>
            <a:ext cx="8821167" cy="3816424"/>
          </a:xfrm>
        </p:spPr>
        <p:txBody>
          <a:bodyPr/>
          <a:lstStyle/>
          <a:p>
            <a:pPr algn="just"/>
            <a:r>
              <a:rPr lang="es-CO" sz="2400" dirty="0">
                <a:solidFill>
                  <a:schemeClr val="tx1"/>
                </a:solidFill>
              </a:rPr>
              <a:t>Contra el mandamiento de pago procederán las siguientes excepciones</a:t>
            </a:r>
            <a:r>
              <a:rPr lang="es-CO" sz="2400" dirty="0" smtClean="0">
                <a:solidFill>
                  <a:schemeClr val="tx1"/>
                </a:solidFill>
              </a:rPr>
              <a:t>:</a:t>
            </a:r>
            <a:endParaRPr lang="es-CO" sz="2400" dirty="0">
              <a:solidFill>
                <a:schemeClr val="tx1"/>
              </a:solidFill>
            </a:endParaRPr>
          </a:p>
          <a:p>
            <a:pPr algn="just"/>
            <a:r>
              <a:rPr lang="es-CO" sz="2400" dirty="0">
                <a:solidFill>
                  <a:schemeClr val="tx1"/>
                </a:solidFill>
              </a:rPr>
              <a:t>1. El pago efectivo.</a:t>
            </a:r>
          </a:p>
          <a:p>
            <a:pPr algn="just"/>
            <a:r>
              <a:rPr lang="es-CO" sz="2400" dirty="0">
                <a:solidFill>
                  <a:schemeClr val="tx1"/>
                </a:solidFill>
              </a:rPr>
              <a:t>2. La existencia de acuerdo de pago.</a:t>
            </a:r>
          </a:p>
          <a:p>
            <a:pPr algn="just"/>
            <a:r>
              <a:rPr lang="es-CO" sz="2400" dirty="0">
                <a:solidFill>
                  <a:schemeClr val="tx1"/>
                </a:solidFill>
              </a:rPr>
              <a:t>3. La de falta de ejecutoria del título.</a:t>
            </a:r>
          </a:p>
          <a:p>
            <a:pPr algn="just"/>
            <a:r>
              <a:rPr lang="es-CO" sz="2400" dirty="0">
                <a:solidFill>
                  <a:schemeClr val="tx1"/>
                </a:solidFill>
              </a:rPr>
              <a:t>4. La pérdida de ejecutoria del título por revocación o suspensión provisional del acto administrativo, hecha por autoridad competente.</a:t>
            </a: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2141732935"/>
      </p:ext>
    </p:extLst>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3800" b="1" dirty="0" smtClean="0"/>
              <a:t>Excepciones (Art</a:t>
            </a:r>
            <a:r>
              <a:rPr lang="es-CO" sz="3800" b="1" dirty="0"/>
              <a:t>. </a:t>
            </a:r>
            <a:r>
              <a:rPr lang="es-CO" sz="3800" b="1" dirty="0" smtClean="0"/>
              <a:t>831 E.T</a:t>
            </a:r>
            <a:r>
              <a:rPr lang="es-CO" sz="3800" b="1" dirty="0"/>
              <a:t>.)</a:t>
            </a:r>
          </a:p>
        </p:txBody>
      </p:sp>
      <p:sp>
        <p:nvSpPr>
          <p:cNvPr id="5" name="Subtítulo 4"/>
          <p:cNvSpPr>
            <a:spLocks noGrp="1"/>
          </p:cNvSpPr>
          <p:nvPr>
            <p:ph type="subTitle" idx="1"/>
          </p:nvPr>
        </p:nvSpPr>
        <p:spPr>
          <a:xfrm>
            <a:off x="629728" y="2483693"/>
            <a:ext cx="8821167" cy="3816424"/>
          </a:xfrm>
        </p:spPr>
        <p:txBody>
          <a:bodyPr/>
          <a:lstStyle/>
          <a:p>
            <a:pPr algn="just"/>
            <a:r>
              <a:rPr lang="es-CO" sz="2400" dirty="0">
                <a:solidFill>
                  <a:schemeClr val="tx1"/>
                </a:solidFill>
              </a:rPr>
              <a:t>Contra el mandamiento de pago procederán las siguientes excepciones</a:t>
            </a:r>
            <a:r>
              <a:rPr lang="es-CO" sz="2400" dirty="0" smtClean="0">
                <a:solidFill>
                  <a:schemeClr val="tx1"/>
                </a:solidFill>
              </a:rPr>
              <a:t>:</a:t>
            </a:r>
          </a:p>
          <a:p>
            <a:pPr algn="just"/>
            <a:r>
              <a:rPr lang="es-CO" sz="2400" dirty="0" smtClean="0">
                <a:solidFill>
                  <a:schemeClr val="tx1"/>
                </a:solidFill>
              </a:rPr>
              <a:t>5</a:t>
            </a:r>
            <a:r>
              <a:rPr lang="es-CO" sz="2400" dirty="0">
                <a:solidFill>
                  <a:schemeClr val="tx1"/>
                </a:solidFill>
              </a:rPr>
              <a:t>. La interposición de demandas de restablecimiento del derecho o de proceso de revisión de impuestos, ante la jurisdicción de lo contencioso administrativo.</a:t>
            </a:r>
          </a:p>
          <a:p>
            <a:pPr algn="just"/>
            <a:r>
              <a:rPr lang="es-CO" sz="2400" dirty="0">
                <a:solidFill>
                  <a:schemeClr val="tx1"/>
                </a:solidFill>
              </a:rPr>
              <a:t>6. La prescripción de la acción de </a:t>
            </a:r>
            <a:r>
              <a:rPr lang="es-CO" sz="2400" dirty="0" smtClean="0">
                <a:solidFill>
                  <a:schemeClr val="tx1"/>
                </a:solidFill>
              </a:rPr>
              <a:t>cobro</a:t>
            </a:r>
            <a:r>
              <a:rPr lang="es-CO" sz="2400" dirty="0">
                <a:solidFill>
                  <a:schemeClr val="tx1"/>
                </a:solidFill>
              </a:rPr>
              <a:t>.</a:t>
            </a:r>
            <a:endParaRPr lang="es-CO" sz="2400" dirty="0">
              <a:solidFill>
                <a:schemeClr val="tx1"/>
              </a:solidFill>
            </a:endParaRPr>
          </a:p>
          <a:p>
            <a:pPr algn="just"/>
            <a:r>
              <a:rPr lang="es-CO" sz="2400" dirty="0">
                <a:solidFill>
                  <a:schemeClr val="tx1"/>
                </a:solidFill>
              </a:rPr>
              <a:t>7. La falta de título ejecutivo o incompetencia del funcionario que lo profirió.</a:t>
            </a: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1317633294"/>
      </p:ext>
    </p:extLst>
  </p:cSld>
  <p:clrMapOvr>
    <a:masterClrMapping/>
  </p:clrMapOvr>
  <p:transition>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3800" b="1" dirty="0" smtClean="0"/>
              <a:t>Excepciones (Art</a:t>
            </a:r>
            <a:r>
              <a:rPr lang="es-CO" sz="3800" b="1" dirty="0"/>
              <a:t>. </a:t>
            </a:r>
            <a:r>
              <a:rPr lang="es-CO" sz="3800" b="1" dirty="0" smtClean="0"/>
              <a:t>831 E.T</a:t>
            </a:r>
            <a:r>
              <a:rPr lang="es-CO" sz="3800" b="1" dirty="0"/>
              <a:t>.)</a:t>
            </a:r>
          </a:p>
        </p:txBody>
      </p:sp>
      <p:sp>
        <p:nvSpPr>
          <p:cNvPr id="5" name="Subtítulo 4"/>
          <p:cNvSpPr>
            <a:spLocks noGrp="1"/>
          </p:cNvSpPr>
          <p:nvPr>
            <p:ph type="subTitle" idx="1"/>
          </p:nvPr>
        </p:nvSpPr>
        <p:spPr>
          <a:xfrm>
            <a:off x="629728" y="2483693"/>
            <a:ext cx="8821167" cy="3816424"/>
          </a:xfrm>
        </p:spPr>
        <p:txBody>
          <a:bodyPr/>
          <a:lstStyle/>
          <a:p>
            <a:pPr algn="just"/>
            <a:endParaRPr lang="es-CO" sz="2400" dirty="0" smtClean="0">
              <a:solidFill>
                <a:schemeClr val="tx1"/>
              </a:solidFill>
            </a:endParaRPr>
          </a:p>
          <a:p>
            <a:pPr algn="just"/>
            <a:r>
              <a:rPr lang="es-CO" sz="2400" dirty="0" smtClean="0">
                <a:solidFill>
                  <a:schemeClr val="tx1"/>
                </a:solidFill>
              </a:rPr>
              <a:t>Contra </a:t>
            </a:r>
            <a:r>
              <a:rPr lang="es-CO" sz="2400" dirty="0">
                <a:solidFill>
                  <a:schemeClr val="tx1"/>
                </a:solidFill>
              </a:rPr>
              <a:t>el mandamiento de pago que vincule los deudores solidarios procederán además, las siguientes excepciones :</a:t>
            </a:r>
          </a:p>
          <a:p>
            <a:pPr algn="just"/>
            <a:r>
              <a:rPr lang="es-CO" sz="2400" dirty="0">
                <a:solidFill>
                  <a:schemeClr val="tx1"/>
                </a:solidFill>
              </a:rPr>
              <a:t>1. La calidad de deudor solidario.</a:t>
            </a:r>
          </a:p>
          <a:p>
            <a:pPr algn="just"/>
            <a:r>
              <a:rPr lang="es-CO" sz="2400" dirty="0">
                <a:solidFill>
                  <a:schemeClr val="tx1"/>
                </a:solidFill>
              </a:rPr>
              <a:t>2. La indebida tasación del monto de la deuda</a:t>
            </a:r>
            <a:r>
              <a:rPr lang="es-CO" sz="2400" dirty="0"/>
              <a:t>. </a:t>
            </a: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304320951"/>
      </p:ext>
    </p:extLst>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899518"/>
            <a:ext cx="8569325" cy="864096"/>
          </a:xfrm>
        </p:spPr>
        <p:txBody>
          <a:bodyPr/>
          <a:lstStyle/>
          <a:p>
            <a:pPr>
              <a:buNone/>
            </a:pPr>
            <a:r>
              <a:rPr lang="es-CO" sz="4000" b="1" dirty="0" smtClean="0"/>
              <a:t>Obligaciones en Materia Tributaria </a:t>
            </a:r>
            <a:endParaRPr lang="es-CO" sz="4000" b="1" dirty="0"/>
          </a:p>
        </p:txBody>
      </p:sp>
      <p:sp>
        <p:nvSpPr>
          <p:cNvPr id="5" name="Subtítulo 4"/>
          <p:cNvSpPr>
            <a:spLocks noGrp="1"/>
          </p:cNvSpPr>
          <p:nvPr>
            <p:ph type="subTitle" idx="1"/>
          </p:nvPr>
        </p:nvSpPr>
        <p:spPr>
          <a:xfrm>
            <a:off x="719832" y="2123653"/>
            <a:ext cx="8712968" cy="4176464"/>
          </a:xfrm>
        </p:spPr>
        <p:txBody>
          <a:bodyPr/>
          <a:lstStyle/>
          <a:p>
            <a:r>
              <a:rPr lang="es-CO" sz="3000" b="1" dirty="0" smtClean="0">
                <a:solidFill>
                  <a:schemeClr val="tx1"/>
                </a:solidFill>
              </a:rPr>
              <a:t>ORIGEN</a:t>
            </a:r>
          </a:p>
          <a:p>
            <a:r>
              <a:rPr lang="es-CO" sz="2400" b="1" dirty="0">
                <a:solidFill>
                  <a:schemeClr val="tx1"/>
                </a:solidFill>
              </a:rPr>
              <a:t>Constitución Política de Colombia artículo 95 numeral </a:t>
            </a:r>
            <a:r>
              <a:rPr lang="es-CO" sz="2400" dirty="0">
                <a:solidFill>
                  <a:schemeClr val="tx1"/>
                </a:solidFill>
              </a:rPr>
              <a:t>9</a:t>
            </a:r>
          </a:p>
          <a:p>
            <a:pPr algn="just"/>
            <a:r>
              <a:rPr lang="es-CO" sz="2400" dirty="0">
                <a:solidFill>
                  <a:schemeClr val="tx1"/>
                </a:solidFill>
              </a:rPr>
              <a:t>Son </a:t>
            </a:r>
            <a:r>
              <a:rPr lang="es-CO" sz="2400" b="1" u="sng" dirty="0">
                <a:solidFill>
                  <a:schemeClr val="tx1"/>
                </a:solidFill>
              </a:rPr>
              <a:t>deberes</a:t>
            </a:r>
            <a:r>
              <a:rPr lang="es-CO" sz="2400" dirty="0">
                <a:solidFill>
                  <a:schemeClr val="tx1"/>
                </a:solidFill>
              </a:rPr>
              <a:t> de la persona y del ciudadano</a:t>
            </a:r>
          </a:p>
          <a:p>
            <a:pPr algn="just"/>
            <a:r>
              <a:rPr lang="es-CO" sz="2400" dirty="0" smtClean="0">
                <a:solidFill>
                  <a:schemeClr val="tx1"/>
                </a:solidFill>
              </a:rPr>
              <a:t>“Contribuír </a:t>
            </a:r>
            <a:r>
              <a:rPr lang="es-CO" sz="2400" dirty="0">
                <a:solidFill>
                  <a:schemeClr val="tx1"/>
                </a:solidFill>
              </a:rPr>
              <a:t>al financiamiento de los gastos e inversiones del Estado dentro de conceptos de justicia y </a:t>
            </a:r>
            <a:r>
              <a:rPr lang="es-CO" sz="2400" dirty="0" smtClean="0">
                <a:solidFill>
                  <a:schemeClr val="tx1"/>
                </a:solidFill>
              </a:rPr>
              <a:t>equidad”.</a:t>
            </a:r>
          </a:p>
          <a:p>
            <a:pPr algn="just">
              <a:spcAft>
                <a:spcPts val="0"/>
              </a:spcAft>
            </a:pPr>
            <a:r>
              <a:rPr lang="es-CO" sz="2400" dirty="0">
                <a:solidFill>
                  <a:schemeClr val="tx1"/>
                </a:solidFill>
              </a:rPr>
              <a:t>Todos los ciudadanos tenemos el deber constitucional de </a:t>
            </a:r>
            <a:r>
              <a:rPr lang="es-CO" sz="2400" dirty="0" smtClean="0">
                <a:solidFill>
                  <a:schemeClr val="tx1"/>
                </a:solidFill>
              </a:rPr>
              <a:t>contribuir </a:t>
            </a:r>
            <a:r>
              <a:rPr lang="es-CO" sz="2400" dirty="0">
                <a:solidFill>
                  <a:schemeClr val="tx1"/>
                </a:solidFill>
              </a:rPr>
              <a:t>al financiamiento de los gastos e inversiones del </a:t>
            </a:r>
            <a:r>
              <a:rPr lang="es-CO" sz="2400" dirty="0" smtClean="0">
                <a:solidFill>
                  <a:schemeClr val="tx1"/>
                </a:solidFill>
              </a:rPr>
              <a:t>Estado </a:t>
            </a:r>
            <a:r>
              <a:rPr lang="es-CO" sz="2400" dirty="0">
                <a:solidFill>
                  <a:schemeClr val="tx1"/>
                </a:solidFill>
              </a:rPr>
              <a:t>dentro de conceptos </a:t>
            </a:r>
            <a:r>
              <a:rPr lang="es-CO" sz="2400" dirty="0" smtClean="0">
                <a:solidFill>
                  <a:schemeClr val="tx1"/>
                </a:solidFill>
              </a:rPr>
              <a:t>de justicia </a:t>
            </a:r>
            <a:r>
              <a:rPr lang="es-CO" sz="2400" dirty="0">
                <a:solidFill>
                  <a:schemeClr val="tx1"/>
                </a:solidFill>
              </a:rPr>
              <a:t>y equidad. </a:t>
            </a:r>
          </a:p>
          <a:p>
            <a:pPr algn="just"/>
            <a:endParaRPr lang="es-CO" sz="2400" b="1" dirty="0">
              <a:solidFill>
                <a:schemeClr val="tx1"/>
              </a:solidFill>
            </a:endParaRPr>
          </a:p>
          <a:p>
            <a:pPr algn="just"/>
            <a:endParaRPr lang="es-CO" sz="2400" b="1" dirty="0" smtClean="0">
              <a:solidFill>
                <a:schemeClr val="tx1"/>
              </a:solidFill>
            </a:endParaRPr>
          </a:p>
        </p:txBody>
      </p:sp>
    </p:spTree>
    <p:extLst>
      <p:ext uri="{BB962C8B-B14F-4D97-AF65-F5344CB8AC3E}">
        <p14:creationId xmlns:p14="http://schemas.microsoft.com/office/powerpoint/2010/main" val="2147335724"/>
      </p:ext>
    </p:extLst>
  </p:cSld>
  <p:clrMapOvr>
    <a:masterClrMapping/>
  </p:clrMapOvr>
  <p:transition>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3800" b="1" dirty="0" smtClean="0"/>
              <a:t>Trámite de las Excepciones </a:t>
            </a:r>
            <a:br>
              <a:rPr lang="es-CO" sz="3800" b="1" dirty="0" smtClean="0"/>
            </a:br>
            <a:r>
              <a:rPr lang="es-CO" sz="3800" b="1" dirty="0" smtClean="0"/>
              <a:t>(Art. 832 E.T)</a:t>
            </a:r>
            <a:endParaRPr lang="es-CO" sz="3800" b="1" dirty="0"/>
          </a:p>
        </p:txBody>
      </p:sp>
      <p:sp>
        <p:nvSpPr>
          <p:cNvPr id="5" name="Subtítulo 4"/>
          <p:cNvSpPr>
            <a:spLocks noGrp="1"/>
          </p:cNvSpPr>
          <p:nvPr>
            <p:ph type="subTitle" idx="1"/>
          </p:nvPr>
        </p:nvSpPr>
        <p:spPr>
          <a:xfrm>
            <a:off x="629728" y="2483693"/>
            <a:ext cx="8821167" cy="3816424"/>
          </a:xfrm>
        </p:spPr>
        <p:txBody>
          <a:bodyPr/>
          <a:lstStyle/>
          <a:p>
            <a:pPr algn="just"/>
            <a:endParaRPr lang="es-CO" sz="2400" dirty="0" smtClean="0">
              <a:solidFill>
                <a:schemeClr val="tx1"/>
              </a:solidFill>
            </a:endParaRPr>
          </a:p>
          <a:p>
            <a:pPr algn="just"/>
            <a:r>
              <a:rPr lang="es-CO" sz="2800" dirty="0" smtClean="0">
                <a:solidFill>
                  <a:schemeClr val="tx1"/>
                </a:solidFill>
              </a:rPr>
              <a:t>Dentro </a:t>
            </a:r>
            <a:r>
              <a:rPr lang="es-CO" sz="2800" dirty="0">
                <a:solidFill>
                  <a:schemeClr val="tx1"/>
                </a:solidFill>
              </a:rPr>
              <a:t>del </a:t>
            </a:r>
            <a:r>
              <a:rPr lang="es-CO" sz="2800" b="1" u="sng" dirty="0">
                <a:solidFill>
                  <a:schemeClr val="tx1"/>
                </a:solidFill>
              </a:rPr>
              <a:t>mes</a:t>
            </a:r>
            <a:r>
              <a:rPr lang="es-CO" sz="2800" dirty="0">
                <a:solidFill>
                  <a:schemeClr val="tx1"/>
                </a:solidFill>
              </a:rPr>
              <a:t> siguiente a la presentación del escrito mediante el cual se proponen las excepciones, el funcionario competente decidirá sobre ellas, ordenando previamente la práctica de las pruebas, cuando sea del caso</a:t>
            </a: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114400392"/>
      </p:ext>
    </p:extLst>
  </p:cSld>
  <p:clrMapOvr>
    <a:masterClrMapping/>
  </p:clrMapOvr>
  <p:transition>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3800" b="1" dirty="0" smtClean="0"/>
              <a:t>Excepciones Probadas (Art. 833 E.T.)</a:t>
            </a:r>
            <a:endParaRPr lang="es-CO" sz="3800" b="1" dirty="0"/>
          </a:p>
        </p:txBody>
      </p:sp>
      <p:sp>
        <p:nvSpPr>
          <p:cNvPr id="5" name="Subtítulo 4"/>
          <p:cNvSpPr>
            <a:spLocks noGrp="1"/>
          </p:cNvSpPr>
          <p:nvPr>
            <p:ph type="subTitle" idx="1"/>
          </p:nvPr>
        </p:nvSpPr>
        <p:spPr>
          <a:xfrm>
            <a:off x="629728" y="2843733"/>
            <a:ext cx="8821167" cy="3816424"/>
          </a:xfrm>
        </p:spPr>
        <p:txBody>
          <a:bodyPr/>
          <a:lstStyle/>
          <a:p>
            <a:pPr algn="just"/>
            <a:endParaRPr lang="es-CO" sz="2400" dirty="0" smtClean="0">
              <a:solidFill>
                <a:schemeClr val="tx1"/>
              </a:solidFill>
            </a:endParaRPr>
          </a:p>
          <a:p>
            <a:pPr algn="just"/>
            <a:r>
              <a:rPr lang="es-CO" sz="2800" dirty="0" smtClean="0">
                <a:solidFill>
                  <a:schemeClr val="tx1"/>
                </a:solidFill>
              </a:rPr>
              <a:t>Si es encuentran probadas las excepciones, así se declarará y se ordenara la terminación del proceso y el levantamiento de las medidas cautelares.</a:t>
            </a:r>
          </a:p>
          <a:p>
            <a:pPr algn="just"/>
            <a:endParaRPr lang="es-CO" sz="2800" dirty="0">
              <a:solidFill>
                <a:schemeClr val="tx1"/>
              </a:solidFill>
            </a:endParaRPr>
          </a:p>
          <a:p>
            <a:pPr algn="just"/>
            <a:endParaRPr lang="es-CO" sz="2800" dirty="0">
              <a:solidFill>
                <a:schemeClr val="tx1"/>
              </a:solidFill>
            </a:endParaRP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2048891714"/>
      </p:ext>
    </p:extLst>
  </p:cSld>
  <p:clrMapOvr>
    <a:masterClrMapping/>
  </p:clrMapOvr>
  <p:transition>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3800" b="1" dirty="0" smtClean="0"/>
              <a:t>Orden de Ejecución (Art. 836 E.T.)</a:t>
            </a:r>
            <a:endParaRPr lang="es-CO" sz="3800" b="1" dirty="0"/>
          </a:p>
        </p:txBody>
      </p:sp>
      <p:sp>
        <p:nvSpPr>
          <p:cNvPr id="5" name="Subtítulo 4"/>
          <p:cNvSpPr>
            <a:spLocks noGrp="1"/>
          </p:cNvSpPr>
          <p:nvPr>
            <p:ph type="subTitle" idx="1"/>
          </p:nvPr>
        </p:nvSpPr>
        <p:spPr>
          <a:xfrm>
            <a:off x="629728" y="2843733"/>
            <a:ext cx="8821167" cy="3816424"/>
          </a:xfrm>
        </p:spPr>
        <p:txBody>
          <a:bodyPr/>
          <a:lstStyle/>
          <a:p>
            <a:pPr algn="just"/>
            <a:endParaRPr lang="es-CO" sz="2400" dirty="0" smtClean="0">
              <a:solidFill>
                <a:schemeClr val="tx1"/>
              </a:solidFill>
            </a:endParaRPr>
          </a:p>
          <a:p>
            <a:pPr algn="just"/>
            <a:r>
              <a:rPr lang="es-CO" sz="3000" dirty="0" smtClean="0">
                <a:solidFill>
                  <a:schemeClr val="tx1"/>
                </a:solidFill>
              </a:rPr>
              <a:t>Si no se propone excepciones dentro del termino señalado o no se cancela la obligación, se proferirá la resolución ordenando seguir adelante la ejecución y ordenara  la ejecución y remate de los bienes embargados y secuestrados,</a:t>
            </a:r>
          </a:p>
          <a:p>
            <a:pPr algn="just"/>
            <a:endParaRPr lang="es-CO" sz="2800" dirty="0">
              <a:solidFill>
                <a:schemeClr val="tx1"/>
              </a:solidFill>
            </a:endParaRPr>
          </a:p>
          <a:p>
            <a:pPr algn="just"/>
            <a:endParaRPr lang="es-CO" sz="2800" dirty="0">
              <a:solidFill>
                <a:schemeClr val="tx1"/>
              </a:solidFill>
            </a:endParaRP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58793148"/>
      </p:ext>
    </p:extLst>
  </p:cSld>
  <p:clrMapOvr>
    <a:masterClrMapping/>
  </p:clrMapOvr>
  <p:transition>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1258851"/>
            <a:ext cx="8569325" cy="1152128"/>
          </a:xfrm>
        </p:spPr>
        <p:txBody>
          <a:bodyPr/>
          <a:lstStyle/>
          <a:p>
            <a:pPr>
              <a:buNone/>
            </a:pPr>
            <a:r>
              <a:rPr lang="es-CO" sz="3800" b="1" dirty="0" smtClean="0"/>
              <a:t>Medidas Preventivas (Art. 837 E.T.)</a:t>
            </a:r>
            <a:endParaRPr lang="es-CO" sz="3800" b="1" dirty="0"/>
          </a:p>
        </p:txBody>
      </p:sp>
      <p:sp>
        <p:nvSpPr>
          <p:cNvPr id="5" name="Subtítulo 4"/>
          <p:cNvSpPr>
            <a:spLocks noGrp="1"/>
          </p:cNvSpPr>
          <p:nvPr>
            <p:ph type="subTitle" idx="1"/>
          </p:nvPr>
        </p:nvSpPr>
        <p:spPr>
          <a:xfrm>
            <a:off x="629728" y="2843733"/>
            <a:ext cx="8821167" cy="3816424"/>
          </a:xfrm>
        </p:spPr>
        <p:txBody>
          <a:bodyPr/>
          <a:lstStyle/>
          <a:p>
            <a:pPr algn="just"/>
            <a:endParaRPr lang="es-CO" sz="2400" dirty="0" smtClean="0">
              <a:solidFill>
                <a:schemeClr val="tx1"/>
              </a:solidFill>
            </a:endParaRPr>
          </a:p>
          <a:p>
            <a:pPr algn="just"/>
            <a:r>
              <a:rPr lang="es-CO" sz="2800" dirty="0">
                <a:solidFill>
                  <a:schemeClr val="tx1"/>
                </a:solidFill>
              </a:rPr>
              <a:t>Previa o simultáneamente con el mandamiento de pago, el funcionario podrá decretar el embargo y secuestro preventivo de los bienes del deudor que se hayan establecido como de su </a:t>
            </a:r>
            <a:r>
              <a:rPr lang="es-CO" sz="2800" dirty="0" smtClean="0">
                <a:solidFill>
                  <a:schemeClr val="tx1"/>
                </a:solidFill>
              </a:rPr>
              <a:t>propiedad</a:t>
            </a:r>
            <a:r>
              <a:rPr lang="es-CO" sz="3000" dirty="0">
                <a:solidFill>
                  <a:schemeClr val="tx1"/>
                </a:solidFill>
              </a:rPr>
              <a:t>.</a:t>
            </a:r>
            <a:endParaRPr lang="es-CO" sz="3000" dirty="0" smtClean="0">
              <a:solidFill>
                <a:schemeClr val="tx1"/>
              </a:solidFill>
            </a:endParaRPr>
          </a:p>
          <a:p>
            <a:pPr algn="just"/>
            <a:endParaRPr lang="es-CO" sz="2800" dirty="0">
              <a:solidFill>
                <a:schemeClr val="tx1"/>
              </a:solidFill>
            </a:endParaRPr>
          </a:p>
          <a:p>
            <a:pPr algn="just"/>
            <a:endParaRPr lang="es-CO" sz="2800" dirty="0">
              <a:solidFill>
                <a:schemeClr val="tx1"/>
              </a:solidFill>
            </a:endParaRP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1723512810"/>
      </p:ext>
    </p:extLst>
  </p:cSld>
  <p:clrMapOvr>
    <a:masterClrMapping/>
  </p:clrMapOvr>
  <p:transition>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3904082"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Obligaciones Penalizables</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2915741"/>
            <a:ext cx="8569325" cy="1152128"/>
          </a:xfrm>
        </p:spPr>
        <p:txBody>
          <a:bodyPr/>
          <a:lstStyle/>
          <a:p>
            <a:pPr>
              <a:buNone/>
            </a:pPr>
            <a:r>
              <a:rPr lang="es-CO" sz="4000" b="1" dirty="0" smtClean="0"/>
              <a:t>Obligaciones Penalizables</a:t>
            </a:r>
            <a:endParaRPr lang="es-CO" sz="4000" b="1" dirty="0"/>
          </a:p>
        </p:txBody>
      </p:sp>
      <p:sp>
        <p:nvSpPr>
          <p:cNvPr id="5" name="Subtítulo 4"/>
          <p:cNvSpPr>
            <a:spLocks noGrp="1"/>
          </p:cNvSpPr>
          <p:nvPr>
            <p:ph type="subTitle" idx="1"/>
          </p:nvPr>
        </p:nvSpPr>
        <p:spPr>
          <a:xfrm>
            <a:off x="629728" y="2843733"/>
            <a:ext cx="8821167" cy="3816424"/>
          </a:xfrm>
        </p:spPr>
        <p:txBody>
          <a:bodyPr/>
          <a:lstStyle/>
          <a:p>
            <a:pPr algn="just"/>
            <a:endParaRPr lang="es-CO" sz="2400" dirty="0" smtClean="0">
              <a:solidFill>
                <a:schemeClr val="tx1"/>
              </a:solidFill>
            </a:endParaRPr>
          </a:p>
          <a:p>
            <a:pPr algn="just"/>
            <a:endParaRPr lang="es-CO" sz="2800" dirty="0">
              <a:solidFill>
                <a:schemeClr val="tx1"/>
              </a:solidFill>
            </a:endParaRPr>
          </a:p>
          <a:p>
            <a:pPr algn="just"/>
            <a:endParaRPr lang="es-CO" sz="2800" dirty="0">
              <a:solidFill>
                <a:schemeClr val="tx1"/>
              </a:solidFill>
            </a:endParaRP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2139813844"/>
      </p:ext>
    </p:extLst>
  </p:cSld>
  <p:clrMapOvr>
    <a:masterClrMapping/>
  </p:clrMapOvr>
  <p:transition>
    <p:fade thruBlk="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971525"/>
            <a:ext cx="8569325" cy="1152128"/>
          </a:xfrm>
        </p:spPr>
        <p:txBody>
          <a:bodyPr/>
          <a:lstStyle/>
          <a:p>
            <a:pPr>
              <a:buNone/>
            </a:pPr>
            <a:r>
              <a:rPr lang="es-CO" sz="3800" b="1" dirty="0" smtClean="0"/>
              <a:t>Articulo 402 Código Penal</a:t>
            </a:r>
            <a:endParaRPr lang="es-CO" sz="3800" b="1" dirty="0"/>
          </a:p>
        </p:txBody>
      </p:sp>
      <p:sp>
        <p:nvSpPr>
          <p:cNvPr id="5" name="Subtítulo 4"/>
          <p:cNvSpPr>
            <a:spLocks noGrp="1"/>
          </p:cNvSpPr>
          <p:nvPr>
            <p:ph type="subTitle" idx="1"/>
          </p:nvPr>
        </p:nvSpPr>
        <p:spPr>
          <a:xfrm>
            <a:off x="629728" y="2627709"/>
            <a:ext cx="8821167" cy="4680520"/>
          </a:xfrm>
        </p:spPr>
        <p:txBody>
          <a:bodyPr/>
          <a:lstStyle/>
          <a:p>
            <a:pPr algn="just"/>
            <a:r>
              <a:rPr lang="es-CO" sz="2400" dirty="0" smtClean="0">
                <a:solidFill>
                  <a:schemeClr val="tx1"/>
                </a:solidFill>
              </a:rPr>
              <a:t>El </a:t>
            </a:r>
            <a:r>
              <a:rPr lang="es-CO" sz="2400" dirty="0">
                <a:solidFill>
                  <a:schemeClr val="tx1"/>
                </a:solidFill>
              </a:rPr>
              <a:t>agente retenedor o </a:t>
            </a:r>
            <a:r>
              <a:rPr lang="es-CO" sz="2400" dirty="0" err="1">
                <a:solidFill>
                  <a:schemeClr val="tx1"/>
                </a:solidFill>
              </a:rPr>
              <a:t>autorretenedor</a:t>
            </a:r>
            <a:r>
              <a:rPr lang="es-CO" sz="2400" dirty="0">
                <a:solidFill>
                  <a:schemeClr val="tx1"/>
                </a:solidFill>
              </a:rPr>
              <a:t> </a:t>
            </a:r>
            <a:r>
              <a:rPr lang="es-CO" sz="2400" b="1" u="sng" dirty="0">
                <a:solidFill>
                  <a:schemeClr val="tx1"/>
                </a:solidFill>
              </a:rPr>
              <a:t>que no consigne las sumas retenidas o </a:t>
            </a:r>
            <a:r>
              <a:rPr lang="es-CO" sz="2400" b="1" u="sng" dirty="0" err="1">
                <a:solidFill>
                  <a:schemeClr val="tx1"/>
                </a:solidFill>
              </a:rPr>
              <a:t>autorretenidas</a:t>
            </a:r>
            <a:r>
              <a:rPr lang="es-CO" sz="2400" b="1" u="sng" dirty="0">
                <a:solidFill>
                  <a:schemeClr val="tx1"/>
                </a:solidFill>
              </a:rPr>
              <a:t> por concepto de retención en la fuente dentro de los dos (2) meses siguientes a la fecha fijada por el Gobierno Nacional para la presentación </a:t>
            </a:r>
            <a:r>
              <a:rPr lang="es-CO" sz="2400" dirty="0">
                <a:solidFill>
                  <a:schemeClr val="tx1"/>
                </a:solidFill>
              </a:rPr>
              <a:t>y pago de la respectiva declaración de retención en la fuente o quien encargado de recaudar tasas o contribuciones públicas no las consigne dentro del término legal, incurrirá en prisión de tres (3) a seis (6) años y multa equivalente al doble de lo no consignado sin que supere el equivalente a cincuenta mil (50.000) salarios mínimos legales mensuales vigentes</a:t>
            </a:r>
            <a:r>
              <a:rPr lang="es-CO" sz="2000" dirty="0">
                <a:solidFill>
                  <a:schemeClr val="tx1"/>
                </a:solidFill>
              </a:rPr>
              <a:t>.</a:t>
            </a:r>
          </a:p>
          <a:p>
            <a:pPr algn="just"/>
            <a:endParaRPr lang="es-CO" sz="3000" dirty="0" smtClean="0">
              <a:solidFill>
                <a:schemeClr val="tx1"/>
              </a:solidFill>
            </a:endParaRPr>
          </a:p>
          <a:p>
            <a:pPr algn="just"/>
            <a:endParaRPr lang="es-CO" sz="2800" dirty="0">
              <a:solidFill>
                <a:schemeClr val="tx1"/>
              </a:solidFill>
            </a:endParaRPr>
          </a:p>
          <a:p>
            <a:pPr algn="just"/>
            <a:endParaRPr lang="es-CO" sz="2800" dirty="0">
              <a:solidFill>
                <a:schemeClr val="tx1"/>
              </a:solidFill>
            </a:endParaRP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4150389170"/>
      </p:ext>
    </p:extLst>
  </p:cSld>
  <p:clrMapOvr>
    <a:masterClrMapping/>
  </p:clrMapOvr>
  <p:transition>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971525"/>
            <a:ext cx="8569325" cy="1152128"/>
          </a:xfrm>
        </p:spPr>
        <p:txBody>
          <a:bodyPr/>
          <a:lstStyle/>
          <a:p>
            <a:pPr>
              <a:buNone/>
            </a:pPr>
            <a:r>
              <a:rPr lang="es-CO" sz="3800" b="1" dirty="0" smtClean="0"/>
              <a:t>Articulo 402 Código Penal</a:t>
            </a:r>
            <a:endParaRPr lang="es-CO" sz="3800" b="1" dirty="0"/>
          </a:p>
        </p:txBody>
      </p:sp>
      <p:sp>
        <p:nvSpPr>
          <p:cNvPr id="5" name="Subtítulo 4"/>
          <p:cNvSpPr>
            <a:spLocks noGrp="1"/>
          </p:cNvSpPr>
          <p:nvPr>
            <p:ph type="subTitle" idx="1"/>
          </p:nvPr>
        </p:nvSpPr>
        <p:spPr>
          <a:xfrm>
            <a:off x="629728" y="2627709"/>
            <a:ext cx="8821167" cy="3816424"/>
          </a:xfrm>
        </p:spPr>
        <p:txBody>
          <a:bodyPr/>
          <a:lstStyle/>
          <a:p>
            <a:pPr algn="just"/>
            <a:r>
              <a:rPr lang="es-CO" sz="3000" dirty="0" smtClean="0">
                <a:solidFill>
                  <a:schemeClr val="tx1"/>
                </a:solidFill>
              </a:rPr>
              <a:t>En </a:t>
            </a:r>
            <a:r>
              <a:rPr lang="es-CO" sz="3000" dirty="0">
                <a:solidFill>
                  <a:schemeClr val="tx1"/>
                </a:solidFill>
              </a:rPr>
              <a:t>la misma sanción incurrirá el responsable del impuesto sobre las ventas que, teniendo la obligación legal de hacerlo, </a:t>
            </a:r>
            <a:r>
              <a:rPr lang="es-CO" sz="3000" b="1" u="sng" dirty="0">
                <a:solidFill>
                  <a:schemeClr val="tx1"/>
                </a:solidFill>
              </a:rPr>
              <a:t>no consigne las sumas recaudadas por dicho concepto, dentro de los dos (2) meses siguientes a la fecha fijada </a:t>
            </a:r>
            <a:r>
              <a:rPr lang="es-CO" sz="3000" dirty="0">
                <a:solidFill>
                  <a:schemeClr val="tx1"/>
                </a:solidFill>
              </a:rPr>
              <a:t>por el Gobierno Nacional para la presentación y pago de la respectiva declaración del impuesto sobre las ventas.</a:t>
            </a:r>
          </a:p>
          <a:p>
            <a:pPr algn="just"/>
            <a:endParaRPr lang="es-CO" sz="3000" dirty="0" smtClean="0">
              <a:solidFill>
                <a:schemeClr val="tx1"/>
              </a:solidFill>
            </a:endParaRPr>
          </a:p>
          <a:p>
            <a:pPr algn="just"/>
            <a:endParaRPr lang="es-CO" sz="2800" dirty="0">
              <a:solidFill>
                <a:schemeClr val="tx1"/>
              </a:solidFill>
            </a:endParaRPr>
          </a:p>
          <a:p>
            <a:pPr algn="just"/>
            <a:endParaRPr lang="es-CO" sz="2800" dirty="0">
              <a:solidFill>
                <a:schemeClr val="tx1"/>
              </a:solidFill>
            </a:endParaRP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746928757"/>
      </p:ext>
    </p:extLst>
  </p:cSld>
  <p:clrMapOvr>
    <a:masterClrMapping/>
  </p:clrMapOvr>
  <p:transition>
    <p:fade thruBlk="1"/>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2693751" cy="461665"/>
          </a:xfrm>
          <a:prstGeom prst="rect">
            <a:avLst/>
          </a:prstGeom>
          <a:noFill/>
        </p:spPr>
        <p:txBody>
          <a:bodyPr wrap="none" rtlCol="0">
            <a:spAutoFit/>
          </a:bodyPr>
          <a:lstStyle/>
          <a:p>
            <a:r>
              <a:rPr lang="es-CO" sz="2400" b="1" dirty="0">
                <a:solidFill>
                  <a:schemeClr val="bg1">
                    <a:lumMod val="50000"/>
                  </a:schemeClr>
                </a:solidFill>
                <a:latin typeface="Segoe UI" pitchFamily="34" charset="0"/>
                <a:ea typeface="Segoe UI" pitchFamily="34" charset="0"/>
                <a:cs typeface="Segoe UI" pitchFamily="34" charset="0"/>
              </a:rPr>
              <a:t>Gestión de Cobro</a:t>
            </a:r>
          </a:p>
        </p:txBody>
      </p:sp>
      <p:sp>
        <p:nvSpPr>
          <p:cNvPr id="3" name="2 CuadroTexto"/>
          <p:cNvSpPr txBox="1"/>
          <p:nvPr/>
        </p:nvSpPr>
        <p:spPr>
          <a:xfrm>
            <a:off x="215776" y="7164213"/>
            <a:ext cx="2970108" cy="461665"/>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a:p>
            <a:endParaRPr lang="es-CO" sz="1200" b="1" dirty="0">
              <a:solidFill>
                <a:schemeClr val="bg1"/>
              </a:solidFill>
              <a:latin typeface="Segoe UI" pitchFamily="34" charset="0"/>
              <a:ea typeface="Segoe UI" pitchFamily="34" charset="0"/>
              <a:cs typeface="Segoe UI" pitchFamily="34" charset="0"/>
            </a:endParaRPr>
          </a:p>
        </p:txBody>
      </p:sp>
      <p:sp>
        <p:nvSpPr>
          <p:cNvPr id="4" name="Título 3"/>
          <p:cNvSpPr>
            <a:spLocks noGrp="1"/>
          </p:cNvSpPr>
          <p:nvPr>
            <p:ph type="ctrTitle"/>
          </p:nvPr>
        </p:nvSpPr>
        <p:spPr>
          <a:xfrm>
            <a:off x="755650" y="971525"/>
            <a:ext cx="8569325" cy="1152128"/>
          </a:xfrm>
        </p:spPr>
        <p:txBody>
          <a:bodyPr/>
          <a:lstStyle/>
          <a:p>
            <a:pPr>
              <a:buNone/>
            </a:pPr>
            <a:r>
              <a:rPr lang="es-CO" sz="3800" b="1" dirty="0" smtClean="0"/>
              <a:t>Parágrafo </a:t>
            </a:r>
            <a:r>
              <a:rPr lang="es-CO" sz="3800" b="1" dirty="0" smtClean="0"/>
              <a:t>Articulo 665 E.T. </a:t>
            </a:r>
            <a:endParaRPr lang="es-CO" sz="3800" b="1" dirty="0"/>
          </a:p>
        </p:txBody>
      </p:sp>
      <p:sp>
        <p:nvSpPr>
          <p:cNvPr id="5" name="Subtítulo 4"/>
          <p:cNvSpPr>
            <a:spLocks noGrp="1"/>
          </p:cNvSpPr>
          <p:nvPr>
            <p:ph type="subTitle" idx="1"/>
          </p:nvPr>
        </p:nvSpPr>
        <p:spPr>
          <a:xfrm>
            <a:off x="629728" y="2267669"/>
            <a:ext cx="8821167" cy="4680520"/>
          </a:xfrm>
        </p:spPr>
        <p:txBody>
          <a:bodyPr/>
          <a:lstStyle/>
          <a:p>
            <a:pPr algn="just"/>
            <a:r>
              <a:rPr lang="es-CO" sz="2800" dirty="0">
                <a:solidFill>
                  <a:schemeClr val="tx1"/>
                </a:solidFill>
              </a:rPr>
              <a:t>Lo dispuesto en el presente artículo no será aplicable para el caso de las sociedades que se encuentren en procesos concordatarios; en liquidación forzosa administrativa; en proceso de toma de posesión en el caso de entidades vigiladas por la Superintendencia Bancaria*, o hayan sido admitidas a la negociación de un Acuerdo de Reestructuración a que hace referencia la Ley 550 de 1999, en relación con el impuesto sobre las ventas y las retenciones en la fuente causadas</a:t>
            </a:r>
            <a:r>
              <a:rPr lang="es-CO" sz="2800" dirty="0"/>
              <a:t>.</a:t>
            </a:r>
            <a:endParaRPr lang="es-CO" sz="3000" dirty="0" smtClean="0">
              <a:solidFill>
                <a:schemeClr val="tx1"/>
              </a:solidFill>
            </a:endParaRPr>
          </a:p>
          <a:p>
            <a:pPr algn="just"/>
            <a:endParaRPr lang="es-CO" sz="2800" dirty="0">
              <a:solidFill>
                <a:schemeClr val="tx1"/>
              </a:solidFill>
            </a:endParaRPr>
          </a:p>
          <a:p>
            <a:pPr algn="just"/>
            <a:endParaRPr lang="es-CO" sz="2800" dirty="0">
              <a:solidFill>
                <a:schemeClr val="tx1"/>
              </a:solidFill>
            </a:endParaRPr>
          </a:p>
          <a:p>
            <a:pPr algn="just"/>
            <a:endParaRPr lang="es-CO" sz="2400" dirty="0" smtClean="0">
              <a:solidFill>
                <a:schemeClr val="tx1"/>
              </a:solidFill>
            </a:endParaRPr>
          </a:p>
          <a:p>
            <a:pPr algn="just"/>
            <a:endParaRPr lang="es-CO" sz="2400" dirty="0">
              <a:solidFill>
                <a:schemeClr val="tx1"/>
              </a:solidFill>
            </a:endParaRPr>
          </a:p>
        </p:txBody>
      </p:sp>
    </p:spTree>
    <p:extLst>
      <p:ext uri="{BB962C8B-B14F-4D97-AF65-F5344CB8AC3E}">
        <p14:creationId xmlns:p14="http://schemas.microsoft.com/office/powerpoint/2010/main" val="2450942346"/>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899518"/>
            <a:ext cx="8569325" cy="864096"/>
          </a:xfrm>
        </p:spPr>
        <p:txBody>
          <a:bodyPr/>
          <a:lstStyle/>
          <a:p>
            <a:pPr>
              <a:buNone/>
            </a:pPr>
            <a:r>
              <a:rPr lang="es-CO" sz="4000" b="1" dirty="0" smtClean="0"/>
              <a:t>Obligaciones en Materia Tributaria </a:t>
            </a:r>
            <a:endParaRPr lang="es-CO" sz="4000" b="1" dirty="0"/>
          </a:p>
        </p:txBody>
      </p:sp>
      <p:sp>
        <p:nvSpPr>
          <p:cNvPr id="5" name="Subtítulo 4"/>
          <p:cNvSpPr>
            <a:spLocks noGrp="1"/>
          </p:cNvSpPr>
          <p:nvPr>
            <p:ph type="subTitle" idx="1"/>
          </p:nvPr>
        </p:nvSpPr>
        <p:spPr>
          <a:xfrm>
            <a:off x="719832" y="2123653"/>
            <a:ext cx="8712968" cy="4176464"/>
          </a:xfrm>
        </p:spPr>
        <p:txBody>
          <a:bodyPr/>
          <a:lstStyle/>
          <a:p>
            <a:r>
              <a:rPr lang="es-CO" sz="3000" b="1" dirty="0" smtClean="0">
                <a:solidFill>
                  <a:schemeClr val="tx1"/>
                </a:solidFill>
              </a:rPr>
              <a:t>ORIGEN</a:t>
            </a:r>
          </a:p>
          <a:p>
            <a:r>
              <a:rPr lang="es-CO" sz="2400" b="1" dirty="0">
                <a:solidFill>
                  <a:schemeClr val="tx1"/>
                </a:solidFill>
              </a:rPr>
              <a:t>Constitución Política de Colombia artículo </a:t>
            </a:r>
            <a:r>
              <a:rPr lang="es-CO" sz="2400" b="1" dirty="0" smtClean="0">
                <a:solidFill>
                  <a:schemeClr val="tx1"/>
                </a:solidFill>
              </a:rPr>
              <a:t>338 </a:t>
            </a:r>
            <a:endParaRPr lang="es-CO" sz="2400" dirty="0">
              <a:solidFill>
                <a:schemeClr val="tx1"/>
              </a:solidFill>
            </a:endParaRPr>
          </a:p>
          <a:p>
            <a:pPr algn="just"/>
            <a:r>
              <a:rPr lang="es-CO" sz="2400" dirty="0">
                <a:solidFill>
                  <a:schemeClr val="tx1"/>
                </a:solidFill>
              </a:rPr>
              <a:t>En tiempo de paz, solamente el Congreso, las asambleas departamentales y los concejos distritales y municipales </a:t>
            </a:r>
            <a:r>
              <a:rPr lang="es-CO" sz="2400" b="1" u="sng" dirty="0">
                <a:solidFill>
                  <a:schemeClr val="tx1"/>
                </a:solidFill>
              </a:rPr>
              <a:t>podrán imponer contribuciones fiscales </a:t>
            </a:r>
            <a:r>
              <a:rPr lang="es-CO" sz="2400" dirty="0">
                <a:solidFill>
                  <a:schemeClr val="tx1"/>
                </a:solidFill>
              </a:rPr>
              <a:t>o parafiscales. </a:t>
            </a:r>
            <a:r>
              <a:rPr lang="es-CO" sz="2400" b="1" u="sng" dirty="0">
                <a:solidFill>
                  <a:schemeClr val="tx1"/>
                </a:solidFill>
              </a:rPr>
              <a:t>La ley</a:t>
            </a:r>
            <a:r>
              <a:rPr lang="es-CO" sz="2400" dirty="0">
                <a:solidFill>
                  <a:schemeClr val="tx1"/>
                </a:solidFill>
              </a:rPr>
              <a:t>, las ordenanzas y los acuerdos </a:t>
            </a:r>
            <a:r>
              <a:rPr lang="es-CO" sz="2400" b="1" u="sng" dirty="0">
                <a:solidFill>
                  <a:schemeClr val="tx1"/>
                </a:solidFill>
              </a:rPr>
              <a:t>deben fijar, directamente, los sujetos activos y pasivos</a:t>
            </a:r>
            <a:r>
              <a:rPr lang="es-CO" sz="2400" dirty="0">
                <a:solidFill>
                  <a:schemeClr val="tx1"/>
                </a:solidFill>
              </a:rPr>
              <a:t>, los hechos y las bases gravables, y las tarifas de los impuestos.</a:t>
            </a:r>
          </a:p>
          <a:p>
            <a:pPr algn="just"/>
            <a:endParaRPr lang="es-CO" sz="2400" b="1" dirty="0">
              <a:solidFill>
                <a:schemeClr val="tx1"/>
              </a:solidFill>
            </a:endParaRPr>
          </a:p>
          <a:p>
            <a:pPr algn="just"/>
            <a:endParaRPr lang="es-CO" sz="2400" b="1" dirty="0" smtClean="0">
              <a:solidFill>
                <a:schemeClr val="tx1"/>
              </a:solidFill>
            </a:endParaRPr>
          </a:p>
        </p:txBody>
      </p:sp>
    </p:spTree>
    <p:extLst>
      <p:ext uri="{BB962C8B-B14F-4D97-AF65-F5344CB8AC3E}">
        <p14:creationId xmlns:p14="http://schemas.microsoft.com/office/powerpoint/2010/main" val="2490983275"/>
      </p:ext>
    </p:extLst>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899517"/>
            <a:ext cx="8569325" cy="1620837"/>
          </a:xfrm>
        </p:spPr>
        <p:txBody>
          <a:bodyPr/>
          <a:lstStyle/>
          <a:p>
            <a:pPr>
              <a:buNone/>
            </a:pPr>
            <a:r>
              <a:rPr lang="es-CO" sz="4000" b="1" dirty="0" smtClean="0"/>
              <a:t>Obligaciones en Materia Tributaria </a:t>
            </a:r>
            <a:endParaRPr lang="es-CO" sz="4000" b="1" dirty="0"/>
          </a:p>
        </p:txBody>
      </p:sp>
      <p:sp>
        <p:nvSpPr>
          <p:cNvPr id="5" name="Subtítulo 4"/>
          <p:cNvSpPr>
            <a:spLocks noGrp="1"/>
          </p:cNvSpPr>
          <p:nvPr>
            <p:ph type="subTitle" idx="1"/>
          </p:nvPr>
        </p:nvSpPr>
        <p:spPr>
          <a:xfrm>
            <a:off x="2087983" y="2627709"/>
            <a:ext cx="6192689" cy="3587354"/>
          </a:xfrm>
        </p:spPr>
        <p:txBody>
          <a:bodyPr/>
          <a:lstStyle/>
          <a:p>
            <a:pPr marL="457200" indent="-457200">
              <a:buFont typeface="Arial" panose="020B0604020202020204" pitchFamily="34" charset="0"/>
              <a:buChar char="•"/>
            </a:pPr>
            <a:endParaRPr lang="es-CO" sz="3400" b="1" dirty="0" smtClean="0"/>
          </a:p>
          <a:p>
            <a:r>
              <a:rPr lang="es-CO" sz="3400" b="1" dirty="0">
                <a:solidFill>
                  <a:schemeClr val="tx1"/>
                </a:solidFill>
              </a:rPr>
              <a:t>Obligaciones Formales</a:t>
            </a:r>
          </a:p>
          <a:p>
            <a:endParaRPr lang="es-CO" sz="3400" b="1" dirty="0">
              <a:solidFill>
                <a:schemeClr val="tx1"/>
              </a:solidFill>
            </a:endParaRPr>
          </a:p>
          <a:p>
            <a:r>
              <a:rPr lang="es-CO" sz="3400" b="1" dirty="0" smtClean="0">
                <a:solidFill>
                  <a:schemeClr val="tx1"/>
                </a:solidFill>
              </a:rPr>
              <a:t>Obligaciones </a:t>
            </a:r>
            <a:r>
              <a:rPr lang="es-CO" sz="3400" b="1" dirty="0" smtClean="0">
                <a:solidFill>
                  <a:schemeClr val="tx1"/>
                </a:solidFill>
              </a:rPr>
              <a:t>Sustanciales</a:t>
            </a:r>
          </a:p>
          <a:p>
            <a:pPr marL="457200" indent="-457200">
              <a:buFont typeface="Arial" panose="020B0604020202020204" pitchFamily="34" charset="0"/>
              <a:buChar char="•"/>
            </a:pPr>
            <a:endParaRPr lang="es-CO" sz="3400" b="1" dirty="0" smtClean="0">
              <a:solidFill>
                <a:schemeClr val="tx1"/>
              </a:solidFill>
            </a:endParaRPr>
          </a:p>
        </p:txBody>
      </p:sp>
    </p:spTree>
    <p:extLst>
      <p:ext uri="{BB962C8B-B14F-4D97-AF65-F5344CB8AC3E}">
        <p14:creationId xmlns:p14="http://schemas.microsoft.com/office/powerpoint/2010/main" val="2192125507"/>
      </p:ext>
    </p:extLst>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934864"/>
            <a:ext cx="8569325" cy="1620837"/>
          </a:xfrm>
        </p:spPr>
        <p:txBody>
          <a:bodyPr/>
          <a:lstStyle/>
          <a:p>
            <a:pPr>
              <a:buNone/>
            </a:pPr>
            <a:r>
              <a:rPr lang="es-CO" sz="4000" b="1" dirty="0" smtClean="0"/>
              <a:t>Obligaciones en Materia Tributaria </a:t>
            </a:r>
            <a:endParaRPr lang="es-CO" sz="4000" b="1" dirty="0"/>
          </a:p>
        </p:txBody>
      </p:sp>
      <p:sp>
        <p:nvSpPr>
          <p:cNvPr id="5" name="Subtítulo 4"/>
          <p:cNvSpPr>
            <a:spLocks noGrp="1"/>
          </p:cNvSpPr>
          <p:nvPr>
            <p:ph type="subTitle" idx="1"/>
          </p:nvPr>
        </p:nvSpPr>
        <p:spPr>
          <a:xfrm>
            <a:off x="503808" y="2712763"/>
            <a:ext cx="8821167" cy="3875386"/>
          </a:xfrm>
        </p:spPr>
        <p:txBody>
          <a:bodyPr/>
          <a:lstStyle/>
          <a:p>
            <a:r>
              <a:rPr lang="es-CO" sz="3400" b="1" dirty="0" smtClean="0">
                <a:solidFill>
                  <a:schemeClr val="tx1"/>
                </a:solidFill>
              </a:rPr>
              <a:t>Obligaciones </a:t>
            </a:r>
            <a:r>
              <a:rPr lang="es-CO" sz="3400" b="1" dirty="0" smtClean="0">
                <a:solidFill>
                  <a:schemeClr val="tx1"/>
                </a:solidFill>
              </a:rPr>
              <a:t>Formales</a:t>
            </a:r>
          </a:p>
          <a:p>
            <a:pPr algn="just"/>
            <a:r>
              <a:rPr lang="es-CO" sz="3600" dirty="0" smtClean="0">
                <a:solidFill>
                  <a:schemeClr val="tx1"/>
                </a:solidFill>
              </a:rPr>
              <a:t>Hace </a:t>
            </a:r>
            <a:r>
              <a:rPr lang="es-CO" sz="3600" dirty="0" smtClean="0">
                <a:solidFill>
                  <a:schemeClr val="tx1"/>
                </a:solidFill>
              </a:rPr>
              <a:t>referencia </a:t>
            </a:r>
            <a:r>
              <a:rPr lang="es-CO" sz="3600" dirty="0">
                <a:solidFill>
                  <a:schemeClr val="tx1"/>
                </a:solidFill>
              </a:rPr>
              <a:t>a los </a:t>
            </a:r>
            <a:r>
              <a:rPr lang="es-CO" sz="3600" b="1" u="sng" dirty="0">
                <a:solidFill>
                  <a:schemeClr val="tx1"/>
                </a:solidFill>
              </a:rPr>
              <a:t>procedimientos </a:t>
            </a:r>
            <a:r>
              <a:rPr lang="es-CO" sz="3600" b="1" u="sng" dirty="0" smtClean="0">
                <a:solidFill>
                  <a:schemeClr val="tx1"/>
                </a:solidFill>
              </a:rPr>
              <a:t>o tramites</a:t>
            </a:r>
            <a:r>
              <a:rPr lang="es-CO" sz="3600" u="sng" dirty="0" smtClean="0">
                <a:solidFill>
                  <a:schemeClr val="tx1"/>
                </a:solidFill>
              </a:rPr>
              <a:t> </a:t>
            </a:r>
            <a:r>
              <a:rPr lang="es-CO" sz="3600" dirty="0" smtClean="0">
                <a:solidFill>
                  <a:schemeClr val="tx1"/>
                </a:solidFill>
              </a:rPr>
              <a:t>que debe realizar el </a:t>
            </a:r>
            <a:r>
              <a:rPr lang="es-CO" sz="3600" dirty="0">
                <a:solidFill>
                  <a:schemeClr val="tx1"/>
                </a:solidFill>
              </a:rPr>
              <a:t>obligado </a:t>
            </a:r>
            <a:r>
              <a:rPr lang="es-CO" sz="3600" dirty="0" smtClean="0">
                <a:solidFill>
                  <a:schemeClr val="tx1"/>
                </a:solidFill>
              </a:rPr>
              <a:t>para </a:t>
            </a:r>
            <a:r>
              <a:rPr lang="es-CO" sz="3600" dirty="0">
                <a:solidFill>
                  <a:schemeClr val="tx1"/>
                </a:solidFill>
              </a:rPr>
              <a:t>cumplir con la obligación </a:t>
            </a:r>
            <a:r>
              <a:rPr lang="es-CO" sz="3600" dirty="0" smtClean="0">
                <a:solidFill>
                  <a:schemeClr val="tx1"/>
                </a:solidFill>
              </a:rPr>
              <a:t>y dar cabal </a:t>
            </a:r>
            <a:r>
              <a:rPr lang="es-CO" sz="3600" dirty="0">
                <a:solidFill>
                  <a:schemeClr val="tx1"/>
                </a:solidFill>
              </a:rPr>
              <a:t>cumplimiento a su obligación </a:t>
            </a:r>
            <a:r>
              <a:rPr lang="es-CO" sz="3600" dirty="0" smtClean="0">
                <a:solidFill>
                  <a:schemeClr val="tx1"/>
                </a:solidFill>
              </a:rPr>
              <a:t>sustancial.</a:t>
            </a:r>
            <a:endParaRPr lang="es-CO" sz="3400" b="1" dirty="0">
              <a:solidFill>
                <a:schemeClr val="tx1"/>
              </a:solidFill>
            </a:endParaRPr>
          </a:p>
        </p:txBody>
      </p:sp>
    </p:spTree>
    <p:extLst>
      <p:ext uri="{BB962C8B-B14F-4D97-AF65-F5344CB8AC3E}">
        <p14:creationId xmlns:p14="http://schemas.microsoft.com/office/powerpoint/2010/main" val="153357652"/>
      </p:ext>
    </p:extLst>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899517"/>
            <a:ext cx="8569325" cy="1620837"/>
          </a:xfrm>
        </p:spPr>
        <p:txBody>
          <a:bodyPr/>
          <a:lstStyle/>
          <a:p>
            <a:pPr>
              <a:buNone/>
            </a:pPr>
            <a:r>
              <a:rPr lang="es-CO" sz="4000" b="1" dirty="0" smtClean="0"/>
              <a:t>Obligaciones en Materia Tributaria </a:t>
            </a:r>
            <a:endParaRPr lang="es-CO" sz="4000" b="1" dirty="0"/>
          </a:p>
        </p:txBody>
      </p:sp>
      <p:sp>
        <p:nvSpPr>
          <p:cNvPr id="5" name="Subtítulo 4"/>
          <p:cNvSpPr>
            <a:spLocks noGrp="1"/>
          </p:cNvSpPr>
          <p:nvPr>
            <p:ph type="subTitle" idx="1"/>
          </p:nvPr>
        </p:nvSpPr>
        <p:spPr>
          <a:xfrm>
            <a:off x="503808" y="2339677"/>
            <a:ext cx="8821167" cy="3875386"/>
          </a:xfrm>
        </p:spPr>
        <p:txBody>
          <a:bodyPr/>
          <a:lstStyle/>
          <a:p>
            <a:pPr marL="457200" indent="-457200">
              <a:buFont typeface="Arial" panose="020B0604020202020204" pitchFamily="34" charset="0"/>
              <a:buChar char="•"/>
            </a:pPr>
            <a:endParaRPr lang="es-CO" sz="3400" b="1" dirty="0" smtClean="0"/>
          </a:p>
          <a:p>
            <a:r>
              <a:rPr lang="es-CO" sz="3400" b="1" dirty="0" smtClean="0">
                <a:solidFill>
                  <a:schemeClr val="tx1"/>
                </a:solidFill>
              </a:rPr>
              <a:t>Obligaciones Sustanciales</a:t>
            </a:r>
          </a:p>
          <a:p>
            <a:endParaRPr lang="es-CO" sz="3400" dirty="0" smtClean="0"/>
          </a:p>
          <a:p>
            <a:r>
              <a:rPr lang="es-CO" sz="3600" dirty="0" smtClean="0">
                <a:solidFill>
                  <a:schemeClr val="tx1"/>
                </a:solidFill>
              </a:rPr>
              <a:t>Hace referencia a la obligación de tributar, de pagar un </a:t>
            </a:r>
            <a:r>
              <a:rPr lang="es-CO" sz="3600" dirty="0" smtClean="0">
                <a:solidFill>
                  <a:schemeClr val="tx1"/>
                </a:solidFill>
              </a:rPr>
              <a:t>impuesto.</a:t>
            </a:r>
            <a:endParaRPr lang="es-CO" sz="3400" dirty="0" smtClean="0">
              <a:solidFill>
                <a:schemeClr val="tx1"/>
              </a:solidFill>
            </a:endParaRPr>
          </a:p>
        </p:txBody>
      </p:sp>
    </p:spTree>
    <p:extLst>
      <p:ext uri="{BB962C8B-B14F-4D97-AF65-F5344CB8AC3E}">
        <p14:creationId xmlns:p14="http://schemas.microsoft.com/office/powerpoint/2010/main" val="3654870900"/>
      </p:ext>
    </p:extLst>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899517"/>
            <a:ext cx="8569325" cy="1620837"/>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503808" y="2778769"/>
            <a:ext cx="8821167" cy="3089300"/>
          </a:xfrm>
        </p:spPr>
        <p:txBody>
          <a:bodyPr/>
          <a:lstStyle/>
          <a:p>
            <a:r>
              <a:rPr lang="es-CO" sz="3600" b="1" dirty="0" smtClean="0">
                <a:solidFill>
                  <a:schemeClr val="tx1"/>
                </a:solidFill>
              </a:rPr>
              <a:t>Responsabilidad en el Pago del Tributo</a:t>
            </a:r>
          </a:p>
          <a:p>
            <a:pPr algn="just"/>
            <a:r>
              <a:rPr lang="es-CO" sz="3000" dirty="0" smtClean="0">
                <a:solidFill>
                  <a:schemeClr val="tx1"/>
                </a:solidFill>
              </a:rPr>
              <a:t>Son </a:t>
            </a:r>
            <a:r>
              <a:rPr lang="es-CO" sz="3000" dirty="0">
                <a:solidFill>
                  <a:schemeClr val="tx1"/>
                </a:solidFill>
              </a:rPr>
              <a:t>contribuyentes o responsables directos del pago del tributo los sujetos respecto de quienes se realiza el hecho generador de la obligación tributaria sustancial</a:t>
            </a:r>
            <a:r>
              <a:rPr lang="es-CO" sz="3000" dirty="0" smtClean="0">
                <a:solidFill>
                  <a:schemeClr val="tx1"/>
                </a:solidFill>
              </a:rPr>
              <a:t>. (Art. 792 del Estatuto Tributario)</a:t>
            </a:r>
            <a:endParaRPr lang="es-CO" sz="3000" b="1" dirty="0">
              <a:solidFill>
                <a:schemeClr val="tx1"/>
              </a:solidFill>
            </a:endParaRPr>
          </a:p>
        </p:txBody>
      </p:sp>
    </p:spTree>
    <p:extLst>
      <p:ext uri="{BB962C8B-B14F-4D97-AF65-F5344CB8AC3E}">
        <p14:creationId xmlns:p14="http://schemas.microsoft.com/office/powerpoint/2010/main" val="2796380840"/>
      </p:ext>
    </p:extLst>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5776" y="179437"/>
            <a:ext cx="5826788" cy="461665"/>
          </a:xfrm>
          <a:prstGeom prst="rect">
            <a:avLst/>
          </a:prstGeom>
          <a:noFill/>
        </p:spPr>
        <p:txBody>
          <a:bodyPr wrap="none" rtlCol="0">
            <a:spAutoFit/>
          </a:bodyPr>
          <a:lstStyle/>
          <a:p>
            <a:r>
              <a:rPr lang="es-CO" sz="2400" b="1" dirty="0" smtClean="0">
                <a:solidFill>
                  <a:schemeClr val="bg1">
                    <a:lumMod val="50000"/>
                  </a:schemeClr>
                </a:solidFill>
                <a:latin typeface="Segoe UI" pitchFamily="34" charset="0"/>
                <a:ea typeface="Segoe UI" pitchFamily="34" charset="0"/>
                <a:cs typeface="Segoe UI" pitchFamily="34" charset="0"/>
              </a:rPr>
              <a:t>Responsabilidad Solidaria y Subsidiaria</a:t>
            </a:r>
            <a:endParaRPr lang="es-CO" sz="2400" b="1" dirty="0">
              <a:solidFill>
                <a:schemeClr val="bg1">
                  <a:lumMod val="50000"/>
                </a:schemeClr>
              </a:solidFill>
              <a:latin typeface="Segoe UI" pitchFamily="34" charset="0"/>
              <a:ea typeface="Segoe UI" pitchFamily="34" charset="0"/>
              <a:cs typeface="Segoe UI" pitchFamily="34" charset="0"/>
            </a:endParaRPr>
          </a:p>
        </p:txBody>
      </p:sp>
      <p:sp>
        <p:nvSpPr>
          <p:cNvPr id="3" name="2 CuadroTexto"/>
          <p:cNvSpPr txBox="1"/>
          <p:nvPr/>
        </p:nvSpPr>
        <p:spPr>
          <a:xfrm>
            <a:off x="215776" y="7164213"/>
            <a:ext cx="2970108" cy="276999"/>
          </a:xfrm>
          <a:prstGeom prst="rect">
            <a:avLst/>
          </a:prstGeom>
          <a:noFill/>
        </p:spPr>
        <p:txBody>
          <a:bodyPr wrap="none" rtlCol="0">
            <a:spAutoFit/>
          </a:bodyPr>
          <a:lstStyle/>
          <a:p>
            <a:r>
              <a:rPr lang="es-CO" sz="1200" b="1" dirty="0">
                <a:solidFill>
                  <a:schemeClr val="bg1"/>
                </a:solidFill>
                <a:latin typeface="Segoe UI" pitchFamily="34" charset="0"/>
                <a:ea typeface="Segoe UI" pitchFamily="34" charset="0"/>
                <a:cs typeface="Segoe UI" pitchFamily="34" charset="0"/>
              </a:rPr>
              <a:t>Coordinación de Gestión de Cobranzas</a:t>
            </a:r>
          </a:p>
        </p:txBody>
      </p:sp>
      <p:sp>
        <p:nvSpPr>
          <p:cNvPr id="4" name="Título 3"/>
          <p:cNvSpPr>
            <a:spLocks noGrp="1"/>
          </p:cNvSpPr>
          <p:nvPr>
            <p:ph type="ctrTitle"/>
          </p:nvPr>
        </p:nvSpPr>
        <p:spPr>
          <a:xfrm>
            <a:off x="755650" y="395461"/>
            <a:ext cx="8569325" cy="1620837"/>
          </a:xfrm>
        </p:spPr>
        <p:txBody>
          <a:bodyPr/>
          <a:lstStyle/>
          <a:p>
            <a:pPr>
              <a:buNone/>
            </a:pPr>
            <a:r>
              <a:rPr lang="es-CO" sz="4000" b="1" dirty="0" smtClean="0"/>
              <a:t>Obligación Sustancial</a:t>
            </a:r>
            <a:endParaRPr lang="es-CO" sz="4000" b="1" dirty="0"/>
          </a:p>
        </p:txBody>
      </p:sp>
      <p:sp>
        <p:nvSpPr>
          <p:cNvPr id="5" name="Subtítulo 4"/>
          <p:cNvSpPr>
            <a:spLocks noGrp="1"/>
          </p:cNvSpPr>
          <p:nvPr>
            <p:ph type="subTitle" idx="1"/>
          </p:nvPr>
        </p:nvSpPr>
        <p:spPr>
          <a:xfrm>
            <a:off x="503808" y="2267669"/>
            <a:ext cx="8821167" cy="4169420"/>
          </a:xfrm>
        </p:spPr>
        <p:txBody>
          <a:bodyPr/>
          <a:lstStyle/>
          <a:p>
            <a:r>
              <a:rPr lang="es-CO" sz="3600" b="1" dirty="0" smtClean="0">
                <a:solidFill>
                  <a:schemeClr val="tx1"/>
                </a:solidFill>
              </a:rPr>
              <a:t>Que pasa si no se obtiene el pago del tributo?</a:t>
            </a:r>
            <a:endParaRPr lang="es-CO" sz="3600" b="1" dirty="0">
              <a:solidFill>
                <a:schemeClr val="tx1"/>
              </a:solidFill>
            </a:endParaRPr>
          </a:p>
          <a:p>
            <a:pPr algn="just"/>
            <a:r>
              <a:rPr lang="es-CO" sz="2800" dirty="0" smtClean="0">
                <a:solidFill>
                  <a:schemeClr val="tx1"/>
                </a:solidFill>
              </a:rPr>
              <a:t>De </a:t>
            </a:r>
            <a:r>
              <a:rPr lang="es-CO" sz="2800" dirty="0">
                <a:solidFill>
                  <a:schemeClr val="tx1"/>
                </a:solidFill>
              </a:rPr>
              <a:t>no ser posible el recaudo, el estado puede recurrir a terceras personas, sin importar que el hecho generador no se haya realizado sobre estas, pero por declaración legal terminan siendo obligadas a pagar la deuda tributaria, junto a los deudores </a:t>
            </a:r>
            <a:r>
              <a:rPr lang="es-CO" sz="2800" dirty="0" smtClean="0">
                <a:solidFill>
                  <a:schemeClr val="tx1"/>
                </a:solidFill>
              </a:rPr>
              <a:t>principales, </a:t>
            </a:r>
            <a:r>
              <a:rPr lang="es-CO" sz="2800" b="1" dirty="0" err="1" smtClean="0">
                <a:solidFill>
                  <a:schemeClr val="tx1"/>
                </a:solidFill>
              </a:rPr>
              <a:t>Solidridad</a:t>
            </a:r>
            <a:endParaRPr lang="es-CO" sz="2800" b="1" dirty="0" smtClean="0">
              <a:solidFill>
                <a:schemeClr val="tx1"/>
              </a:solidFill>
            </a:endParaRPr>
          </a:p>
        </p:txBody>
      </p:sp>
    </p:spTree>
    <p:extLst>
      <p:ext uri="{BB962C8B-B14F-4D97-AF65-F5344CB8AC3E}">
        <p14:creationId xmlns:p14="http://schemas.microsoft.com/office/powerpoint/2010/main" val="1416343783"/>
      </p:ext>
    </p:extLst>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Predetermin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3606602CCD293D4FA5F6DE500DA21E53" ma:contentTypeVersion="1" ma:contentTypeDescription="Crear nuevo documento." ma:contentTypeScope="" ma:versionID="9bb91e2b1401113e656f748c852d2743">
  <xsd:schema xmlns:xsd="http://www.w3.org/2001/XMLSchema" xmlns:xs="http://www.w3.org/2001/XMLSchema" xmlns:p="http://schemas.microsoft.com/office/2006/metadata/properties" xmlns:ns1="http://schemas.microsoft.com/sharepoint/v3" xmlns:ns2="0948c079-19c9-4a36-bb7d-d65ca794eba7" targetNamespace="http://schemas.microsoft.com/office/2006/metadata/properties" ma:root="true" ma:fieldsID="a926084e0e5c1ec1ccaf619dbbfcc2b2" ns1:_="" ns2:_="">
    <xsd:import namespace="http://schemas.microsoft.com/sharepoint/v3"/>
    <xsd:import namespace="0948c079-19c9-4a36-bb7d-d65ca794eba7"/>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Fecha de inicio programada" ma:description="Fecha de inicio programada es una columna del sitio que crea la característica Publicación. Se usa para especificar la fecha y la hora a la que esta página se presentará por primera vez a los visitantes del sitio." ma:hidden="true" ma:internalName="PublishingStartDate">
      <xsd:simpleType>
        <xsd:restriction base="dms:Unknown"/>
      </xsd:simpleType>
    </xsd:element>
    <xsd:element name="PublishingExpirationDate" ma:index="9" nillable="true" ma:displayName="Fecha de finalización programada" ma:description="Fecha de finalización programada es una columna del sitio que crea la característica Publicación. Se usa para especificar la fecha y la hora a la que esta página dejará de presentarse a los visitantes del sitio."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48c079-19c9-4a36-bb7d-d65ca794eba7" elementFormDefault="qualified">
    <xsd:import namespace="http://schemas.microsoft.com/office/2006/documentManagement/types"/>
    <xsd:import namespace="http://schemas.microsoft.com/office/infopath/2007/PartnerControls"/>
    <xsd:element name="_dlc_DocId" ma:index="10" nillable="true" ma:displayName="Valor de Id. de documento" ma:description="El valor del identificador de documento asignado a este elemento." ma:internalName="_dlc_DocId" ma:readOnly="true">
      <xsd:simpleType>
        <xsd:restriction base="dms:Text"/>
      </xsd:simpleType>
    </xsd:element>
    <xsd:element name="_dlc_DocIdUrl" ma:index="11"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0948c079-19c9-4a36-bb7d-d65ca794eba7">NV5X2DCNMZXR-494245674-9</_dlc_DocId>
    <_dlc_DocIdUrl xmlns="0948c079-19c9-4a36-bb7d-d65ca794eba7">
      <Url>https://www.supersociedades.gov.co/delegatura_insolvencia/auxiliares_justicia/_layouts/15/DocIdRedir.aspx?ID=NV5X2DCNMZXR-494245674-9</Url>
      <Description>NV5X2DCNMZXR-494245674-9</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AFD4A7D-5A42-4F89-9384-087F5E2F01E2}"/>
</file>

<file path=customXml/itemProps2.xml><?xml version="1.0" encoding="utf-8"?>
<ds:datastoreItem xmlns:ds="http://schemas.openxmlformats.org/officeDocument/2006/customXml" ds:itemID="{5418E3E1-2975-4BAC-B91F-C76C95EF4DFF}"/>
</file>

<file path=customXml/itemProps3.xml><?xml version="1.0" encoding="utf-8"?>
<ds:datastoreItem xmlns:ds="http://schemas.openxmlformats.org/officeDocument/2006/customXml" ds:itemID="{0B499588-CF6E-4006-B80F-99BCD68B0B27}"/>
</file>

<file path=customXml/itemProps4.xml><?xml version="1.0" encoding="utf-8"?>
<ds:datastoreItem xmlns:ds="http://schemas.openxmlformats.org/officeDocument/2006/customXml" ds:itemID="{85907DA1-7B41-4775-A1D1-FFB630E64975}"/>
</file>

<file path=docProps/app.xml><?xml version="1.0" encoding="utf-8"?>
<Properties xmlns="http://schemas.openxmlformats.org/officeDocument/2006/extended-properties" xmlns:vt="http://schemas.openxmlformats.org/officeDocument/2006/docPropsVTypes">
  <TotalTime>711</TotalTime>
  <Words>2026</Words>
  <Application>Microsoft Office PowerPoint</Application>
  <PresentationFormat>Personalizado</PresentationFormat>
  <Paragraphs>224</Paragraphs>
  <Slides>37</Slides>
  <Notes>1</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37</vt:i4>
      </vt:variant>
    </vt:vector>
  </HeadingPairs>
  <TitlesOfParts>
    <vt:vector size="46" baseType="lpstr">
      <vt:lpstr>Arial</vt:lpstr>
      <vt:lpstr>Calibri</vt:lpstr>
      <vt:lpstr>Lucida Sans Unicode</vt:lpstr>
      <vt:lpstr>Mangal</vt:lpstr>
      <vt:lpstr>Segoe UI</vt:lpstr>
      <vt:lpstr>StarSymbol</vt:lpstr>
      <vt:lpstr>Tahoma</vt:lpstr>
      <vt:lpstr>Times New Roman</vt:lpstr>
      <vt:lpstr>Predeterminado</vt:lpstr>
      <vt:lpstr>Presentación de PowerPoint</vt:lpstr>
      <vt:lpstr>AGENDA</vt:lpstr>
      <vt:lpstr>Obligaciones en Materia Tributaria </vt:lpstr>
      <vt:lpstr>Obligaciones en Materia Tributaria </vt:lpstr>
      <vt:lpstr>Obligaciones en Materia Tributaria </vt:lpstr>
      <vt:lpstr>Obligaciones en Materia Tributaria </vt:lpstr>
      <vt:lpstr>Obligaciones en Materia Tributaria </vt:lpstr>
      <vt:lpstr>Obligación Sustancial</vt:lpstr>
      <vt:lpstr>Obligación Sustancial</vt:lpstr>
      <vt:lpstr>Obligación Sustancial</vt:lpstr>
      <vt:lpstr>Obligación Sustancial</vt:lpstr>
      <vt:lpstr>Obligación Sustancial</vt:lpstr>
      <vt:lpstr>Obligación Sustancial</vt:lpstr>
      <vt:lpstr>Obligación Sustancial</vt:lpstr>
      <vt:lpstr>Obligación Sustancial</vt:lpstr>
      <vt:lpstr>Obligación Sustancial</vt:lpstr>
      <vt:lpstr>Obligación Sustancial</vt:lpstr>
      <vt:lpstr>Obligación Sustancial</vt:lpstr>
      <vt:lpstr>Obligación Sustancial</vt:lpstr>
      <vt:lpstr>Gestión de Cobro</vt:lpstr>
      <vt:lpstr>Procedimiento Administrativo de Cobro (Art. 823 E.T.)</vt:lpstr>
      <vt:lpstr>Mandamiento de Pago (Art. 826 E.T.)</vt:lpstr>
      <vt:lpstr>Títulos Ejecutivos (Art. 823 E.T.)</vt:lpstr>
      <vt:lpstr>Títulos Ejecutivos (Art. 823 E.T.)</vt:lpstr>
      <vt:lpstr>Vinculación Deudores Solidarios (Art. 828-1 E.T.)</vt:lpstr>
      <vt:lpstr>Termino para Pagar o Presentar Excepciones (Art. 830 E.T.)</vt:lpstr>
      <vt:lpstr>Excepciones (Art. 831 E.T.)</vt:lpstr>
      <vt:lpstr>Excepciones (Art. 831 E.T.)</vt:lpstr>
      <vt:lpstr>Excepciones (Art. 831 E.T.)</vt:lpstr>
      <vt:lpstr>Trámite de las Excepciones  (Art. 832 E.T)</vt:lpstr>
      <vt:lpstr>Excepciones Probadas (Art. 833 E.T.)</vt:lpstr>
      <vt:lpstr>Orden de Ejecución (Art. 836 E.T.)</vt:lpstr>
      <vt:lpstr>Medidas Preventivas (Art. 837 E.T.)</vt:lpstr>
      <vt:lpstr>Obligaciones Penalizables</vt:lpstr>
      <vt:lpstr>Articulo 402 Código Penal</vt:lpstr>
      <vt:lpstr>Articulo 402 Código Penal</vt:lpstr>
      <vt:lpstr>Parágrafo Articulo 665 E.T.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Andres Nieto</dc:creator>
  <cp:lastModifiedBy>german jimenez</cp:lastModifiedBy>
  <cp:revision>49</cp:revision>
  <dcterms:created xsi:type="dcterms:W3CDTF">2012-05-28T14:40:27Z</dcterms:created>
  <dcterms:modified xsi:type="dcterms:W3CDTF">2016-10-26T14:13:07Z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0x0101003606602CCD293D4FA5F6DE500DA21E53</vt:lpwstr>
  </property>
  <property fmtid="{D5CDD505-2E9C-101B-9397-08002B2CF9AE}" pid="3" name="_dlc_DocIdItemGuid">
    <vt:lpwstr>58cbb468-56ba-4a46-80e8-c53f5dcbf526</vt:lpwstr>
  </property>
</Properties>
</file>