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4660"/>
  </p:normalViewPr>
  <p:slideViewPr>
    <p:cSldViewPr>
      <p:cViewPr>
        <p:scale>
          <a:sx n="100" d="100"/>
          <a:sy n="100" d="100"/>
        </p:scale>
        <p:origin x="-33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3ABFC-0D1E-4FA2-B5E7-DB9B3C29C3B3}" type="datetimeFigureOut">
              <a:rPr lang="es-CO" smtClean="0"/>
              <a:pPr/>
              <a:t>31/03/2014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69A9E-E886-4FE7-89D3-E86DB83DBDB7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672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137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268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317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506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763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26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071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51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05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7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CC5EA9-EB42-43EE-B3BE-5A1FD34FB709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31/03/2014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7E3015-8E48-4D84-93E5-46DB3497E80C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889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6 Rectángulo"/>
          <p:cNvSpPr/>
          <p:nvPr/>
        </p:nvSpPr>
        <p:spPr>
          <a:xfrm>
            <a:off x="22140" y="31372"/>
            <a:ext cx="9148364" cy="1372546"/>
          </a:xfrm>
          <a:custGeom>
            <a:avLst/>
            <a:gdLst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9087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9087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352128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352128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219606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83912"/>
              <a:gd name="connsiteY0" fmla="*/ 0 h 908720"/>
              <a:gd name="connsiteX1" fmla="*/ 9183912 w 9183912"/>
              <a:gd name="connsiteY1" fmla="*/ 13252 h 908720"/>
              <a:gd name="connsiteX2" fmla="*/ 9170504 w 9183912"/>
              <a:gd name="connsiteY2" fmla="*/ 219606 h 908720"/>
              <a:gd name="connsiteX3" fmla="*/ 0 w 9183912"/>
              <a:gd name="connsiteY3" fmla="*/ 908720 h 908720"/>
              <a:gd name="connsiteX4" fmla="*/ 0 w 9183912"/>
              <a:gd name="connsiteY4" fmla="*/ 0 h 908720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3912" h="1372546">
                <a:moveTo>
                  <a:pt x="0" y="0"/>
                </a:moveTo>
                <a:lnTo>
                  <a:pt x="9183912" y="13252"/>
                </a:lnTo>
                <a:lnTo>
                  <a:pt x="9170504" y="219606"/>
                </a:lnTo>
                <a:cubicBezTo>
                  <a:pt x="9170503" y="391885"/>
                  <a:pt x="3102316" y="-443002"/>
                  <a:pt x="13303" y="1372546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000050"/>
              </a:gs>
              <a:gs pos="29000">
                <a:srgbClr val="00007A"/>
              </a:gs>
              <a:gs pos="6000">
                <a:srgbClr val="00008E"/>
              </a:gs>
              <a:gs pos="52000">
                <a:srgbClr val="00005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9" name="6 Rectángulo"/>
          <p:cNvSpPr/>
          <p:nvPr/>
        </p:nvSpPr>
        <p:spPr>
          <a:xfrm rot="10800000">
            <a:off x="-10008" y="5473477"/>
            <a:ext cx="9148364" cy="1372546"/>
          </a:xfrm>
          <a:custGeom>
            <a:avLst/>
            <a:gdLst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9087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9087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44000"/>
              <a:gd name="connsiteY0" fmla="*/ 0 h 908720"/>
              <a:gd name="connsiteX1" fmla="*/ 9144000 w 9144000"/>
              <a:gd name="connsiteY1" fmla="*/ 0 h 908720"/>
              <a:gd name="connsiteX2" fmla="*/ 9104243 w 9144000"/>
              <a:gd name="connsiteY2" fmla="*/ 603920 h 908720"/>
              <a:gd name="connsiteX3" fmla="*/ 0 w 9144000"/>
              <a:gd name="connsiteY3" fmla="*/ 908720 h 908720"/>
              <a:gd name="connsiteX4" fmla="*/ 0 w 9144000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352128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352128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70504"/>
              <a:gd name="connsiteY0" fmla="*/ 0 h 908720"/>
              <a:gd name="connsiteX1" fmla="*/ 9144000 w 9170504"/>
              <a:gd name="connsiteY1" fmla="*/ 0 h 908720"/>
              <a:gd name="connsiteX2" fmla="*/ 9170504 w 9170504"/>
              <a:gd name="connsiteY2" fmla="*/ 219606 h 908720"/>
              <a:gd name="connsiteX3" fmla="*/ 0 w 9170504"/>
              <a:gd name="connsiteY3" fmla="*/ 908720 h 908720"/>
              <a:gd name="connsiteX4" fmla="*/ 0 w 9170504"/>
              <a:gd name="connsiteY4" fmla="*/ 0 h 908720"/>
              <a:gd name="connsiteX0" fmla="*/ 0 w 9183912"/>
              <a:gd name="connsiteY0" fmla="*/ 0 h 908720"/>
              <a:gd name="connsiteX1" fmla="*/ 9183912 w 9183912"/>
              <a:gd name="connsiteY1" fmla="*/ 13252 h 908720"/>
              <a:gd name="connsiteX2" fmla="*/ 9170504 w 9183912"/>
              <a:gd name="connsiteY2" fmla="*/ 219606 h 908720"/>
              <a:gd name="connsiteX3" fmla="*/ 0 w 9183912"/>
              <a:gd name="connsiteY3" fmla="*/ 908720 h 908720"/>
              <a:gd name="connsiteX4" fmla="*/ 0 w 9183912"/>
              <a:gd name="connsiteY4" fmla="*/ 0 h 908720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  <a:gd name="connsiteX0" fmla="*/ 0 w 9183912"/>
              <a:gd name="connsiteY0" fmla="*/ 0 h 1372546"/>
              <a:gd name="connsiteX1" fmla="*/ 9183912 w 9183912"/>
              <a:gd name="connsiteY1" fmla="*/ 13252 h 1372546"/>
              <a:gd name="connsiteX2" fmla="*/ 9170504 w 9183912"/>
              <a:gd name="connsiteY2" fmla="*/ 219606 h 1372546"/>
              <a:gd name="connsiteX3" fmla="*/ 13303 w 9183912"/>
              <a:gd name="connsiteY3" fmla="*/ 1372546 h 1372546"/>
              <a:gd name="connsiteX4" fmla="*/ 0 w 9183912"/>
              <a:gd name="connsiteY4" fmla="*/ 0 h 1372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3912" h="1372546">
                <a:moveTo>
                  <a:pt x="0" y="0"/>
                </a:moveTo>
                <a:lnTo>
                  <a:pt x="9183912" y="13252"/>
                </a:lnTo>
                <a:lnTo>
                  <a:pt x="9170504" y="219606"/>
                </a:lnTo>
                <a:cubicBezTo>
                  <a:pt x="9170503" y="391885"/>
                  <a:pt x="3102316" y="-443002"/>
                  <a:pt x="13303" y="1372546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68000">
                <a:schemeClr val="bg1"/>
              </a:gs>
              <a:gs pos="0">
                <a:srgbClr val="000066"/>
              </a:gs>
              <a:gs pos="6000">
                <a:srgbClr val="00006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402374"/>
            <a:ext cx="1686315" cy="411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2 Image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25000"/>
                    </a14:imgEffect>
                    <a14:imgEffect>
                      <a14:brightnessContrast contrast="-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987" y="6109864"/>
            <a:ext cx="864096" cy="703512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87006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7464" y="413792"/>
            <a:ext cx="4049335" cy="422920"/>
          </a:xfrm>
        </p:spPr>
        <p:txBody>
          <a:bodyPr/>
          <a:lstStyle/>
          <a:p>
            <a:pPr lvl="1" algn="r" rtl="0" eaLnBrk="0" hangingPunct="0">
              <a:lnSpc>
                <a:spcPct val="85000"/>
              </a:lnSpc>
              <a:defRPr/>
            </a:pPr>
            <a:r>
              <a:rPr lang="es-CO" sz="2400" b="1" kern="1200" dirty="0" smtClean="0">
                <a:solidFill>
                  <a:srgbClr val="000050"/>
                </a:solidFill>
                <a:latin typeface="Arial" pitchFamily="34" charset="0"/>
                <a:ea typeface="+mj-ea"/>
                <a:cs typeface="Arial" pitchFamily="34" charset="0"/>
              </a:rPr>
              <a:t>Mapa de </a:t>
            </a:r>
            <a:r>
              <a:rPr lang="es-CO" sz="2400" b="1" kern="1200" dirty="0" smtClean="0">
                <a:solidFill>
                  <a:srgbClr val="000050"/>
                </a:solidFill>
                <a:latin typeface="Arial" pitchFamily="34" charset="0"/>
                <a:ea typeface="+mj-ea"/>
                <a:cs typeface="Arial" pitchFamily="34" charset="0"/>
              </a:rPr>
              <a:t>Procesos</a:t>
            </a:r>
            <a:endParaRPr lang="es-CO" sz="2400" b="1" kern="1200" dirty="0">
              <a:solidFill>
                <a:srgbClr val="00005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8" name="7 Grupo"/>
          <p:cNvGrpSpPr/>
          <p:nvPr/>
        </p:nvGrpSpPr>
        <p:grpSpPr>
          <a:xfrm>
            <a:off x="783637" y="1000340"/>
            <a:ext cx="7964826" cy="5145315"/>
            <a:chOff x="190500" y="530225"/>
            <a:chExt cx="8705850" cy="6151563"/>
          </a:xfrm>
        </p:grpSpPr>
        <p:sp>
          <p:nvSpPr>
            <p:cNvPr id="10" name="9 Flecha arriba"/>
            <p:cNvSpPr/>
            <p:nvPr/>
          </p:nvSpPr>
          <p:spPr bwMode="auto">
            <a:xfrm>
              <a:off x="8343954" y="1360319"/>
              <a:ext cx="216044" cy="4713321"/>
            </a:xfrm>
            <a:prstGeom prst="upArrow">
              <a:avLst/>
            </a:prstGeom>
            <a:solidFill>
              <a:srgbClr val="66FF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1" name="10 Flecha abajo"/>
            <p:cNvSpPr/>
            <p:nvPr/>
          </p:nvSpPr>
          <p:spPr bwMode="auto">
            <a:xfrm>
              <a:off x="8005784" y="3848882"/>
              <a:ext cx="216044" cy="2261126"/>
            </a:xfrm>
            <a:prstGeom prst="downArrow">
              <a:avLst/>
            </a:prstGeom>
            <a:solidFill>
              <a:srgbClr val="1F497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2" name="11 Flecha abajo"/>
            <p:cNvSpPr/>
            <p:nvPr/>
          </p:nvSpPr>
          <p:spPr bwMode="auto">
            <a:xfrm>
              <a:off x="4209512" y="1396688"/>
              <a:ext cx="185291" cy="262459"/>
            </a:xfrm>
            <a:prstGeom prst="downArrow">
              <a:avLst/>
            </a:prstGeom>
            <a:solidFill>
              <a:srgbClr val="F7964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3" name="12 Rectángulo redondeado"/>
            <p:cNvSpPr/>
            <p:nvPr/>
          </p:nvSpPr>
          <p:spPr bwMode="auto">
            <a:xfrm>
              <a:off x="190500" y="551334"/>
              <a:ext cx="216044" cy="6130454"/>
            </a:xfrm>
            <a:prstGeom prst="round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1000">
                  <a:schemeClr val="bg1">
                    <a:lumMod val="85000"/>
                  </a:schemeClr>
                </a:gs>
                <a:gs pos="97000">
                  <a:schemeClr val="bg1">
                    <a:lumMod val="65000"/>
                  </a:schemeClr>
                </a:gs>
              </a:gsLst>
              <a:lin ang="16200000" scaled="1"/>
            </a:gradFill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vert="vert270" anchor="ctr"/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  <a:latin typeface="Calibri"/>
                </a:rPr>
                <a:t>NECESIDADES Y EXPECTATIVAS DE LOS USUARIOS</a:t>
              </a:r>
            </a:p>
          </p:txBody>
        </p:sp>
        <p:sp>
          <p:nvSpPr>
            <p:cNvPr id="14" name="13 Rectángulo redondeado"/>
            <p:cNvSpPr/>
            <p:nvPr/>
          </p:nvSpPr>
          <p:spPr bwMode="auto">
            <a:xfrm>
              <a:off x="8680306" y="563450"/>
              <a:ext cx="216044" cy="6118338"/>
            </a:xfrm>
            <a:prstGeom prst="round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1000">
                  <a:schemeClr val="bg1">
                    <a:lumMod val="85000"/>
                  </a:schemeClr>
                </a:gs>
                <a:gs pos="97000">
                  <a:schemeClr val="bg1">
                    <a:lumMod val="65000"/>
                  </a:schemeClr>
                </a:gs>
              </a:gsLst>
              <a:lin ang="16200000" scaled="1"/>
            </a:gradFill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vert="vert270" anchor="ctr"/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  <a:latin typeface="Calibri"/>
                </a:rPr>
                <a:t>SATISFACCIÓN DE NUESTROS USUARIOS </a:t>
              </a:r>
            </a:p>
          </p:txBody>
        </p:sp>
        <p:sp>
          <p:nvSpPr>
            <p:cNvPr id="15" name="14 Flecha arriba"/>
            <p:cNvSpPr/>
            <p:nvPr/>
          </p:nvSpPr>
          <p:spPr bwMode="auto">
            <a:xfrm>
              <a:off x="4368611" y="4476864"/>
              <a:ext cx="180516" cy="262459"/>
            </a:xfrm>
            <a:prstGeom prst="upArrow">
              <a:avLst/>
            </a:prstGeom>
            <a:solidFill>
              <a:srgbClr val="FF999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6" name="15 Recortar rectángulo de esquina del mismo lado"/>
            <p:cNvSpPr/>
            <p:nvPr/>
          </p:nvSpPr>
          <p:spPr bwMode="auto">
            <a:xfrm>
              <a:off x="1071835" y="4777423"/>
              <a:ext cx="6912269" cy="1048654"/>
            </a:xfrm>
            <a:prstGeom prst="snip2SameRect">
              <a:avLst/>
            </a:prstGeom>
            <a:gradFill>
              <a:gsLst>
                <a:gs pos="0">
                  <a:srgbClr val="FF9999">
                    <a:lumMod val="48000"/>
                    <a:lumOff val="52000"/>
                    <a:alpha val="20000"/>
                  </a:srgbClr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6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17" name="16 Recortar rectángulo de esquina del mismo lado"/>
            <p:cNvSpPr/>
            <p:nvPr/>
          </p:nvSpPr>
          <p:spPr bwMode="auto">
            <a:xfrm>
              <a:off x="1084034" y="5351835"/>
              <a:ext cx="3130353" cy="186490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Gestión Documental</a:t>
              </a:r>
            </a:p>
          </p:txBody>
        </p:sp>
        <p:sp>
          <p:nvSpPr>
            <p:cNvPr id="18" name="17 Recortar rectángulo de esquina del mismo lado"/>
            <p:cNvSpPr/>
            <p:nvPr/>
          </p:nvSpPr>
          <p:spPr bwMode="auto">
            <a:xfrm>
              <a:off x="1087925" y="5593272"/>
              <a:ext cx="3130353" cy="186490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Gestión Financiera y Contable</a:t>
              </a:r>
            </a:p>
          </p:txBody>
        </p:sp>
        <p:sp>
          <p:nvSpPr>
            <p:cNvPr id="19" name="18 Recortar rectángulo de esquina del mismo lado"/>
            <p:cNvSpPr/>
            <p:nvPr/>
          </p:nvSpPr>
          <p:spPr bwMode="auto">
            <a:xfrm>
              <a:off x="1070699" y="5113813"/>
              <a:ext cx="3130353" cy="186490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Gestión Contractual </a:t>
              </a:r>
            </a:p>
          </p:txBody>
        </p:sp>
        <p:sp>
          <p:nvSpPr>
            <p:cNvPr id="20" name="19 Recortar rectángulo de esquina del mismo lado"/>
            <p:cNvSpPr/>
            <p:nvPr/>
          </p:nvSpPr>
          <p:spPr bwMode="auto">
            <a:xfrm>
              <a:off x="4840015" y="5377923"/>
              <a:ext cx="3127062" cy="192298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/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Gestión de Infraestructura física</a:t>
              </a:r>
            </a:p>
          </p:txBody>
        </p:sp>
        <p:sp>
          <p:nvSpPr>
            <p:cNvPr id="21" name="20 Recortar rectángulo de esquina del mismo lado"/>
            <p:cNvSpPr/>
            <p:nvPr/>
          </p:nvSpPr>
          <p:spPr bwMode="auto">
            <a:xfrm>
              <a:off x="4838871" y="4892105"/>
              <a:ext cx="3127062" cy="192298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Gestión del Talento Humano </a:t>
              </a:r>
            </a:p>
          </p:txBody>
        </p:sp>
        <p:sp>
          <p:nvSpPr>
            <p:cNvPr id="22" name="21 Pentágono"/>
            <p:cNvSpPr/>
            <p:nvPr/>
          </p:nvSpPr>
          <p:spPr bwMode="auto">
            <a:xfrm>
              <a:off x="735013" y="1655763"/>
              <a:ext cx="7608887" cy="2806700"/>
            </a:xfrm>
            <a:prstGeom prst="homePlate">
              <a:avLst>
                <a:gd name="adj" fmla="val 25290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2000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3" name="22 Recortar rectángulo de esquina diagonal"/>
            <p:cNvSpPr/>
            <p:nvPr/>
          </p:nvSpPr>
          <p:spPr bwMode="auto">
            <a:xfrm>
              <a:off x="1090613" y="2813954"/>
              <a:ext cx="1700211" cy="455613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Análisis Financiero y Contable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4" name="23 Recortar rectángulo de esquina diagonal"/>
            <p:cNvSpPr/>
            <p:nvPr/>
          </p:nvSpPr>
          <p:spPr bwMode="auto">
            <a:xfrm>
              <a:off x="1079500" y="3340100"/>
              <a:ext cx="1701800" cy="536575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Actuaciones y Autorizaciones Administrativas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5" name="24 Recortar rectángulo de esquina diagonal"/>
            <p:cNvSpPr/>
            <p:nvPr/>
          </p:nvSpPr>
          <p:spPr bwMode="auto">
            <a:xfrm>
              <a:off x="3540125" y="3421063"/>
              <a:ext cx="1701800" cy="455612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Intervención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" name="25 Recortar rectángulo de esquina diagonal"/>
            <p:cNvSpPr/>
            <p:nvPr/>
          </p:nvSpPr>
          <p:spPr bwMode="auto">
            <a:xfrm>
              <a:off x="1081088" y="3934416"/>
              <a:ext cx="1700211" cy="457200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Investigaciones Administrativas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7" name="26 Recortar rectángulo de esquina diagonal"/>
            <p:cNvSpPr/>
            <p:nvPr/>
          </p:nvSpPr>
          <p:spPr bwMode="auto">
            <a:xfrm>
              <a:off x="3517711" y="1873251"/>
              <a:ext cx="1701800" cy="455612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s-CO" sz="1100" kern="0" dirty="0" smtClean="0">
                  <a:solidFill>
                    <a:sysClr val="windowText" lastClr="000000"/>
                  </a:solidFill>
                  <a:latin typeface="Calibri"/>
                </a:rPr>
                <a:t>Régimen </a:t>
              </a: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Cambiario</a:t>
              </a:r>
            </a:p>
          </p:txBody>
        </p:sp>
        <p:sp>
          <p:nvSpPr>
            <p:cNvPr id="28" name="27 Recortar rectángulo de esquina diagonal"/>
            <p:cNvSpPr/>
            <p:nvPr/>
          </p:nvSpPr>
          <p:spPr bwMode="auto">
            <a:xfrm>
              <a:off x="3522663" y="2386013"/>
              <a:ext cx="1701800" cy="457200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Recuperación Empresarial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9" name="28 Recortar rectángulo de esquina diagonal"/>
            <p:cNvSpPr/>
            <p:nvPr/>
          </p:nvSpPr>
          <p:spPr bwMode="auto">
            <a:xfrm>
              <a:off x="3540125" y="2884488"/>
              <a:ext cx="1701800" cy="455612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Liquidación Judicial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0" name="29 Recortar rectángulo de esquina diagonal"/>
            <p:cNvSpPr/>
            <p:nvPr/>
          </p:nvSpPr>
          <p:spPr bwMode="auto">
            <a:xfrm>
              <a:off x="3540125" y="3946525"/>
              <a:ext cx="1701800" cy="457200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Procesos Especiales</a:t>
              </a:r>
            </a:p>
          </p:txBody>
        </p:sp>
        <p:sp>
          <p:nvSpPr>
            <p:cNvPr id="31" name="30 Recortar rectángulo de esquina diagonal"/>
            <p:cNvSpPr/>
            <p:nvPr/>
          </p:nvSpPr>
          <p:spPr bwMode="auto">
            <a:xfrm>
              <a:off x="5794375" y="2354951"/>
              <a:ext cx="1700213" cy="455613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Procesos Societarios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2" name="31 Recortar rectángulo de esquina diagonal"/>
            <p:cNvSpPr/>
            <p:nvPr/>
          </p:nvSpPr>
          <p:spPr bwMode="auto">
            <a:xfrm>
              <a:off x="5794375" y="2918515"/>
              <a:ext cx="1700213" cy="457200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Conciliación y Arbitramento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3" name="32 Recortar rectángulo de esquina del mismo lado"/>
            <p:cNvSpPr/>
            <p:nvPr/>
          </p:nvSpPr>
          <p:spPr bwMode="auto">
            <a:xfrm rot="10800000">
              <a:off x="566597" y="551334"/>
              <a:ext cx="7914215" cy="818456"/>
            </a:xfrm>
            <a:prstGeom prst="snip2SameRect">
              <a:avLst/>
            </a:prstGeom>
            <a:gradFill>
              <a:gsLst>
                <a:gs pos="0">
                  <a:srgbClr val="F79646">
                    <a:lumMod val="60000"/>
                    <a:lumOff val="40000"/>
                  </a:srgbClr>
                </a:gs>
                <a:gs pos="35000">
                  <a:srgbClr val="F79646">
                    <a:lumMod val="28000"/>
                    <a:lumOff val="72000"/>
                    <a:alpha val="40000"/>
                  </a:srgbClr>
                </a:gs>
                <a:gs pos="100000">
                  <a:srgbClr val="F79646">
                    <a:lumMod val="60000"/>
                    <a:lumOff val="40000"/>
                    <a:alpha val="35000"/>
                  </a:srgbClr>
                </a:gs>
              </a:gsLst>
              <a:lin ang="16200000" scaled="1"/>
            </a:gradFill>
            <a:ln w="19050" cap="flat" cmpd="sng" algn="ctr">
              <a:solidFill>
                <a:srgbClr val="F79646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34" name="33 Recortar rectángulo de esquina del mismo lado"/>
            <p:cNvSpPr/>
            <p:nvPr/>
          </p:nvSpPr>
          <p:spPr bwMode="auto">
            <a:xfrm rot="10800000">
              <a:off x="569546" y="1044838"/>
              <a:ext cx="3679068" cy="186490"/>
            </a:xfrm>
            <a:prstGeom prst="snip2SameRect">
              <a:avLst/>
            </a:prstGeom>
            <a:gradFill>
              <a:gsLst>
                <a:gs pos="0">
                  <a:srgbClr val="F79646">
                    <a:lumMod val="60000"/>
                    <a:lumOff val="40000"/>
                  </a:srgbClr>
                </a:gs>
                <a:gs pos="35000">
                  <a:srgbClr val="F79646">
                    <a:lumMod val="28000"/>
                    <a:lumOff val="72000"/>
                    <a:alpha val="40000"/>
                  </a:srgbClr>
                </a:gs>
                <a:gs pos="100000">
                  <a:srgbClr val="F79646">
                    <a:lumMod val="60000"/>
                    <a:lumOff val="4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79646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5" name="34 Recortar rectángulo de esquina del mismo lado"/>
            <p:cNvSpPr/>
            <p:nvPr/>
          </p:nvSpPr>
          <p:spPr bwMode="auto">
            <a:xfrm rot="10800000">
              <a:off x="569546" y="799707"/>
              <a:ext cx="3679068" cy="186490"/>
            </a:xfrm>
            <a:prstGeom prst="snip2SameRect">
              <a:avLst/>
            </a:prstGeom>
            <a:gradFill>
              <a:gsLst>
                <a:gs pos="0">
                  <a:srgbClr val="F79646">
                    <a:lumMod val="60000"/>
                    <a:lumOff val="40000"/>
                  </a:srgbClr>
                </a:gs>
                <a:gs pos="35000">
                  <a:srgbClr val="F79646">
                    <a:lumMod val="28000"/>
                    <a:lumOff val="72000"/>
                    <a:alpha val="40000"/>
                  </a:srgbClr>
                </a:gs>
                <a:gs pos="100000">
                  <a:srgbClr val="F79646">
                    <a:lumMod val="60000"/>
                    <a:lumOff val="4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79646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6" name="35 Recortar rectángulo de esquina del mismo lado"/>
            <p:cNvSpPr/>
            <p:nvPr/>
          </p:nvSpPr>
          <p:spPr bwMode="auto">
            <a:xfrm rot="10800000">
              <a:off x="4805392" y="1039030"/>
              <a:ext cx="3675199" cy="192298"/>
            </a:xfrm>
            <a:prstGeom prst="snip2SameRect">
              <a:avLst/>
            </a:prstGeom>
            <a:gradFill>
              <a:gsLst>
                <a:gs pos="0">
                  <a:srgbClr val="F79646">
                    <a:lumMod val="60000"/>
                    <a:lumOff val="40000"/>
                  </a:srgbClr>
                </a:gs>
                <a:gs pos="35000">
                  <a:srgbClr val="F79646">
                    <a:lumMod val="28000"/>
                    <a:lumOff val="72000"/>
                    <a:alpha val="40000"/>
                  </a:srgbClr>
                </a:gs>
                <a:gs pos="100000">
                  <a:srgbClr val="F79646">
                    <a:lumMod val="60000"/>
                    <a:lumOff val="4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79646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7" name="36 Recortar rectángulo de esquina del mismo lado"/>
            <p:cNvSpPr/>
            <p:nvPr/>
          </p:nvSpPr>
          <p:spPr bwMode="auto">
            <a:xfrm rot="10800000">
              <a:off x="4805392" y="793900"/>
              <a:ext cx="3675199" cy="192298"/>
            </a:xfrm>
            <a:prstGeom prst="snip2SameRect">
              <a:avLst/>
            </a:prstGeom>
            <a:gradFill>
              <a:gsLst>
                <a:gs pos="0">
                  <a:srgbClr val="F79646">
                    <a:lumMod val="60000"/>
                    <a:lumOff val="40000"/>
                  </a:srgbClr>
                </a:gs>
                <a:gs pos="35000">
                  <a:srgbClr val="F79646">
                    <a:lumMod val="28000"/>
                    <a:lumOff val="72000"/>
                    <a:alpha val="40000"/>
                  </a:srgbClr>
                </a:gs>
                <a:gs pos="100000">
                  <a:srgbClr val="F79646">
                    <a:lumMod val="60000"/>
                    <a:lumOff val="4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79646">
                  <a:lumMod val="7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38" name="37 CuadroTexto"/>
            <p:cNvSpPr txBox="1"/>
            <p:nvPr/>
          </p:nvSpPr>
          <p:spPr bwMode="auto">
            <a:xfrm>
              <a:off x="587375" y="738188"/>
              <a:ext cx="3678238" cy="27622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</a:rPr>
                <a:t>Gestión Estratégica</a:t>
              </a:r>
            </a:p>
          </p:txBody>
        </p:sp>
        <p:sp>
          <p:nvSpPr>
            <p:cNvPr id="39" name="38 CuadroTexto"/>
            <p:cNvSpPr txBox="1"/>
            <p:nvPr/>
          </p:nvSpPr>
          <p:spPr bwMode="auto">
            <a:xfrm>
              <a:off x="579438" y="1009650"/>
              <a:ext cx="3676650" cy="27622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</a:rPr>
                <a:t>Gestión Judicial</a:t>
              </a:r>
            </a:p>
          </p:txBody>
        </p:sp>
        <p:sp>
          <p:nvSpPr>
            <p:cNvPr id="40" name="39 CuadroTexto"/>
            <p:cNvSpPr txBox="1"/>
            <p:nvPr/>
          </p:nvSpPr>
          <p:spPr bwMode="auto">
            <a:xfrm>
              <a:off x="4803775" y="1003300"/>
              <a:ext cx="3676650" cy="277813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</a:rPr>
                <a:t>Gestión de Comunicaciones</a:t>
              </a:r>
            </a:p>
          </p:txBody>
        </p:sp>
        <p:sp>
          <p:nvSpPr>
            <p:cNvPr id="41" name="40 CuadroTexto"/>
            <p:cNvSpPr txBox="1"/>
            <p:nvPr/>
          </p:nvSpPr>
          <p:spPr bwMode="auto">
            <a:xfrm>
              <a:off x="4805363" y="742950"/>
              <a:ext cx="3678237" cy="27622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</a:rPr>
                <a:t>Gestión Integral</a:t>
              </a:r>
            </a:p>
          </p:txBody>
        </p:sp>
        <p:sp>
          <p:nvSpPr>
            <p:cNvPr id="42" name="41 Recortar rectángulo de esquina del mismo lado"/>
            <p:cNvSpPr/>
            <p:nvPr/>
          </p:nvSpPr>
          <p:spPr bwMode="auto">
            <a:xfrm>
              <a:off x="494582" y="6136117"/>
              <a:ext cx="8065639" cy="491122"/>
            </a:xfrm>
            <a:prstGeom prst="snip2SameRect">
              <a:avLst/>
            </a:prstGeom>
            <a:gradFill>
              <a:gsLst>
                <a:gs pos="0">
                  <a:srgbClr val="66FF66">
                    <a:lumMod val="76000"/>
                    <a:lumOff val="24000"/>
                    <a:alpha val="42000"/>
                  </a:srgbClr>
                </a:gs>
                <a:gs pos="42000">
                  <a:srgbClr val="66FF66">
                    <a:alpha val="49000"/>
                  </a:srgbClr>
                </a:gs>
                <a:gs pos="96000">
                  <a:srgbClr val="66FF99"/>
                </a:gs>
              </a:gsLst>
              <a:lin ang="5400000" scaled="0"/>
            </a:gradFill>
            <a:ln w="19050" cap="flat" cmpd="sng" algn="ctr">
              <a:solidFill>
                <a:srgbClr val="008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43" name="42 Recortar rectángulo de esquina del mismo lado"/>
            <p:cNvSpPr/>
            <p:nvPr/>
          </p:nvSpPr>
          <p:spPr bwMode="auto">
            <a:xfrm>
              <a:off x="492679" y="6381826"/>
              <a:ext cx="3492190" cy="192298"/>
            </a:xfrm>
            <a:prstGeom prst="snip2SameRect">
              <a:avLst/>
            </a:prstGeom>
            <a:gradFill>
              <a:gsLst>
                <a:gs pos="0">
                  <a:srgbClr val="33CC33">
                    <a:alpha val="52000"/>
                    <a:lumMod val="99000"/>
                    <a:lumOff val="1000"/>
                  </a:srgbClr>
                </a:gs>
                <a:gs pos="50000">
                  <a:srgbClr val="33CC33">
                    <a:alpha val="54000"/>
                  </a:srgbClr>
                </a:gs>
                <a:gs pos="100000">
                  <a:srgbClr val="33CC33">
                    <a:alpha val="55000"/>
                  </a:srgbClr>
                </a:gs>
              </a:gsLst>
              <a:lin ang="5400000" scaled="0"/>
            </a:gradFill>
            <a:ln w="19050" cap="flat" cmpd="sng" algn="ctr">
              <a:solidFill>
                <a:srgbClr val="008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Evaluación y Control</a:t>
              </a:r>
            </a:p>
          </p:txBody>
        </p:sp>
        <p:sp>
          <p:nvSpPr>
            <p:cNvPr id="44" name="43 Flecha abajo"/>
            <p:cNvSpPr/>
            <p:nvPr/>
          </p:nvSpPr>
          <p:spPr bwMode="auto">
            <a:xfrm>
              <a:off x="492679" y="1360320"/>
              <a:ext cx="216044" cy="4713321"/>
            </a:xfrm>
            <a:prstGeom prst="downArrow">
              <a:avLst/>
            </a:prstGeom>
            <a:solidFill>
              <a:srgbClr val="F7964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5" name="44 Flecha arriba"/>
            <p:cNvSpPr/>
            <p:nvPr/>
          </p:nvSpPr>
          <p:spPr bwMode="auto">
            <a:xfrm>
              <a:off x="787201" y="4498509"/>
              <a:ext cx="216044" cy="1479170"/>
            </a:xfrm>
            <a:prstGeom prst="upArrow">
              <a:avLst/>
            </a:prstGeom>
            <a:solidFill>
              <a:srgbClr val="66FF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6" name="45 CuadroTexto"/>
            <p:cNvSpPr txBox="1"/>
            <p:nvPr/>
          </p:nvSpPr>
          <p:spPr bwMode="auto">
            <a:xfrm>
              <a:off x="2133600" y="530225"/>
              <a:ext cx="4283075" cy="27622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</a:rPr>
                <a:t>PROCESOS DIRECCIONAMIENTO</a:t>
              </a:r>
            </a:p>
          </p:txBody>
        </p:sp>
        <p:sp>
          <p:nvSpPr>
            <p:cNvPr id="47" name="46 CuadroTexto"/>
            <p:cNvSpPr txBox="1"/>
            <p:nvPr/>
          </p:nvSpPr>
          <p:spPr bwMode="auto">
            <a:xfrm>
              <a:off x="2111375" y="1617663"/>
              <a:ext cx="4283075" cy="26987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</a:rPr>
                <a:t>PROCESOS MISIONALES</a:t>
              </a:r>
            </a:p>
          </p:txBody>
        </p:sp>
        <p:sp>
          <p:nvSpPr>
            <p:cNvPr id="48" name="47 CuadroTexto"/>
            <p:cNvSpPr txBox="1"/>
            <p:nvPr/>
          </p:nvSpPr>
          <p:spPr bwMode="auto">
            <a:xfrm>
              <a:off x="1816100" y="4818063"/>
              <a:ext cx="4283075" cy="26987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</a:rPr>
                <a:t>PROCESOS DE APOYO</a:t>
              </a:r>
            </a:p>
          </p:txBody>
        </p:sp>
        <p:sp>
          <p:nvSpPr>
            <p:cNvPr id="49" name="48 CuadroTexto"/>
            <p:cNvSpPr txBox="1"/>
            <p:nvPr/>
          </p:nvSpPr>
          <p:spPr bwMode="auto">
            <a:xfrm>
              <a:off x="2154238" y="6094413"/>
              <a:ext cx="4283075" cy="27622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s-CO" sz="1200" b="1" kern="0" dirty="0">
                  <a:solidFill>
                    <a:sysClr val="windowText" lastClr="000000"/>
                  </a:solidFill>
                </a:rPr>
                <a:t>SEGUIMIENTO</a:t>
              </a:r>
            </a:p>
          </p:txBody>
        </p:sp>
        <p:sp>
          <p:nvSpPr>
            <p:cNvPr id="50" name="49 Flecha arriba"/>
            <p:cNvSpPr/>
            <p:nvPr/>
          </p:nvSpPr>
          <p:spPr bwMode="auto">
            <a:xfrm>
              <a:off x="4418467" y="1373171"/>
              <a:ext cx="180516" cy="262459"/>
            </a:xfrm>
            <a:prstGeom prst="upArrow">
              <a:avLst/>
            </a:prstGeom>
            <a:solidFill>
              <a:srgbClr val="1F497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51" name="50 Flecha abajo"/>
            <p:cNvSpPr/>
            <p:nvPr/>
          </p:nvSpPr>
          <p:spPr bwMode="auto">
            <a:xfrm>
              <a:off x="4199873" y="4501504"/>
              <a:ext cx="185291" cy="262459"/>
            </a:xfrm>
            <a:prstGeom prst="downArrow">
              <a:avLst/>
            </a:prstGeom>
            <a:solidFill>
              <a:srgbClr val="1F497D">
                <a:lumMod val="40000"/>
                <a:lumOff val="6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52" name="51 Flecha abajo"/>
            <p:cNvSpPr/>
            <p:nvPr/>
          </p:nvSpPr>
          <p:spPr bwMode="auto">
            <a:xfrm>
              <a:off x="4212586" y="5851785"/>
              <a:ext cx="185291" cy="262459"/>
            </a:xfrm>
            <a:prstGeom prst="downArrow">
              <a:avLst/>
            </a:prstGeom>
            <a:solidFill>
              <a:srgbClr val="FF999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53" name="52 Flecha arriba"/>
            <p:cNvSpPr/>
            <p:nvPr/>
          </p:nvSpPr>
          <p:spPr bwMode="auto">
            <a:xfrm>
              <a:off x="4402877" y="5828268"/>
              <a:ext cx="180516" cy="262459"/>
            </a:xfrm>
            <a:prstGeom prst="upArrow">
              <a:avLst/>
            </a:prstGeom>
            <a:solidFill>
              <a:srgbClr val="66FF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defRPr/>
              </a:pPr>
              <a:endParaRPr lang="es-CO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54" name="53 Recortar rectángulo de esquina diagonal"/>
            <p:cNvSpPr/>
            <p:nvPr/>
          </p:nvSpPr>
          <p:spPr bwMode="auto">
            <a:xfrm>
              <a:off x="5781675" y="3493190"/>
              <a:ext cx="1700213" cy="457200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>
                <a:defRPr/>
              </a:pPr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Procesos Paralelos a la Insolvencia</a:t>
              </a:r>
            </a:p>
            <a:p>
              <a:pPr algn="ctr">
                <a:defRPr/>
              </a:pPr>
              <a:endParaRPr lang="es-CO" sz="11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55" name="54 Recortar rectángulo de esquina del mismo lado"/>
            <p:cNvSpPr/>
            <p:nvPr/>
          </p:nvSpPr>
          <p:spPr bwMode="auto">
            <a:xfrm>
              <a:off x="5062106" y="6380421"/>
              <a:ext cx="3492190" cy="192298"/>
            </a:xfrm>
            <a:prstGeom prst="snip2SameRect">
              <a:avLst/>
            </a:prstGeom>
            <a:gradFill>
              <a:gsLst>
                <a:gs pos="0">
                  <a:srgbClr val="33CC33">
                    <a:alpha val="52000"/>
                    <a:lumMod val="99000"/>
                    <a:lumOff val="1000"/>
                  </a:srgbClr>
                </a:gs>
                <a:gs pos="50000">
                  <a:srgbClr val="33CC33">
                    <a:alpha val="54000"/>
                  </a:srgbClr>
                </a:gs>
                <a:gs pos="100000">
                  <a:srgbClr val="33CC33">
                    <a:alpha val="55000"/>
                  </a:srgbClr>
                </a:gs>
              </a:gsLst>
              <a:lin ang="5400000" scaled="0"/>
            </a:gradFill>
            <a:ln w="19050" cap="flat" cmpd="sng" algn="ctr">
              <a:solidFill>
                <a:srgbClr val="008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s-MX" sz="1200" kern="0" dirty="0">
                  <a:solidFill>
                    <a:sysClr val="windowText" lastClr="000000"/>
                  </a:solidFill>
                  <a:latin typeface="Calibri"/>
                </a:rPr>
                <a:t>Control Disciplinario</a:t>
              </a:r>
              <a:endParaRPr lang="es-CO" sz="12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56" name="111 Recortar rectángulo de esquina del mismo lado"/>
            <p:cNvSpPr/>
            <p:nvPr/>
          </p:nvSpPr>
          <p:spPr bwMode="auto">
            <a:xfrm>
              <a:off x="4831087" y="5135935"/>
              <a:ext cx="3130353" cy="186490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/>
              <a:r>
                <a:rPr lang="es-CO" sz="1200" kern="0" dirty="0">
                  <a:solidFill>
                    <a:sysClr val="windowText" lastClr="000000"/>
                  </a:solidFill>
                  <a:latin typeface="Calibri"/>
                </a:rPr>
                <a:t>Atención al ciudadano</a:t>
              </a:r>
            </a:p>
          </p:txBody>
        </p:sp>
        <p:sp>
          <p:nvSpPr>
            <p:cNvPr id="57" name="56 Recortar rectángulo de esquina diagonal"/>
            <p:cNvSpPr/>
            <p:nvPr/>
          </p:nvSpPr>
          <p:spPr bwMode="auto">
            <a:xfrm>
              <a:off x="1070699" y="1710531"/>
              <a:ext cx="1700212" cy="455613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s-CO" sz="1050" kern="0" dirty="0">
                  <a:solidFill>
                    <a:sysClr val="windowText" lastClr="000000"/>
                  </a:solidFill>
                  <a:latin typeface="Calibri"/>
                </a:rPr>
                <a:t>Gestión de información empresarial</a:t>
              </a:r>
            </a:p>
          </p:txBody>
        </p:sp>
        <p:sp>
          <p:nvSpPr>
            <p:cNvPr id="58" name="57 Recortar rectángulo de esquina diagonal"/>
            <p:cNvSpPr/>
            <p:nvPr/>
          </p:nvSpPr>
          <p:spPr bwMode="auto">
            <a:xfrm>
              <a:off x="1090613" y="2278062"/>
              <a:ext cx="1700212" cy="455613"/>
            </a:xfrm>
            <a:prstGeom prst="snip2Diag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52000">
                  <a:srgbClr val="4F81BD">
                    <a:tint val="37000"/>
                    <a:satMod val="300000"/>
                    <a:alpha val="52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/>
              <a:r>
                <a:rPr lang="es-CO" sz="1100" kern="0" dirty="0">
                  <a:solidFill>
                    <a:sysClr val="windowText" lastClr="000000"/>
                  </a:solidFill>
                  <a:latin typeface="Calibri"/>
                </a:rPr>
                <a:t>Análisis económico y de riesgos</a:t>
              </a:r>
            </a:p>
          </p:txBody>
        </p:sp>
        <p:sp>
          <p:nvSpPr>
            <p:cNvPr id="59" name="58 Recortar rectángulo de esquina del mismo lado"/>
            <p:cNvSpPr/>
            <p:nvPr/>
          </p:nvSpPr>
          <p:spPr bwMode="auto">
            <a:xfrm>
              <a:off x="4394803" y="5606523"/>
              <a:ext cx="3572274" cy="192298"/>
            </a:xfrm>
            <a:prstGeom prst="snip2SameRect">
              <a:avLst/>
            </a:prstGeom>
            <a:gradFill>
              <a:gsLst>
                <a:gs pos="0">
                  <a:srgbClr val="FF9999"/>
                </a:gs>
                <a:gs pos="39000">
                  <a:srgbClr val="FF7C80"/>
                </a:gs>
                <a:gs pos="94000">
                  <a:srgbClr val="FF7C80">
                    <a:lumMod val="50000"/>
                    <a:lumOff val="50000"/>
                    <a:alpha val="39000"/>
                  </a:srgbClr>
                </a:gs>
              </a:gsLst>
              <a:lin ang="16200000" scaled="1"/>
            </a:gradFill>
            <a:ln w="1270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anchor="ctr"/>
            <a:lstStyle/>
            <a:p>
              <a:pPr algn="ctr"/>
              <a:r>
                <a:rPr lang="es-CO" sz="1050" kern="0" dirty="0">
                  <a:solidFill>
                    <a:sysClr val="windowText" lastClr="000000"/>
                  </a:solidFill>
                  <a:latin typeface="Calibri"/>
                </a:rPr>
                <a:t>Gestión de Infraestructura y tecnologías  de información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695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71000">
              <a:schemeClr val="bg1"/>
            </a:gs>
            <a:gs pos="0">
              <a:srgbClr val="00008E"/>
            </a:gs>
            <a:gs pos="16000">
              <a:srgbClr val="000050"/>
            </a:gs>
          </a:gsLst>
          <a:lin ang="108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Audiencias_x0020_de_x0020_destino xmlns="e44ecb65-5e73-4d44-b760-5a0ff23917d9" xsi:nil="true"/>
    <_dlc_DocId xmlns="0948c079-19c9-4a36-bb7d-d65ca794eba7">NV5X2DCNMZXR-79121579-328</_dlc_DocId>
    <_dlc_DocIdUrl xmlns="0948c079-19c9-4a36-bb7d-d65ca794eba7">
      <Url>https://www.supersociedades.gov.co/superintendencia/oficina-asesora-de-planeacion/polinemanu/sgi/_layouts/15/DocIdRedir.aspx?ID=NV5X2DCNMZXR-79121579-328</Url>
      <Description>NV5X2DCNMZXR-79121579-328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30B6A1EDCBFBA44B0FEC3EC9725848F" ma:contentTypeVersion="2" ma:contentTypeDescription="Crear nuevo documento." ma:contentTypeScope="" ma:versionID="5fa948249d0f9c1a7e927e63093551d4">
  <xsd:schema xmlns:xsd="http://www.w3.org/2001/XMLSchema" xmlns:xs="http://www.w3.org/2001/XMLSchema" xmlns:p="http://schemas.microsoft.com/office/2006/metadata/properties" xmlns:ns1="http://schemas.microsoft.com/sharepoint/v3" xmlns:ns2="e44ecb65-5e73-4d44-b760-5a0ff23917d9" xmlns:ns3="0948c079-19c9-4a36-bb7d-d65ca794eba7" targetNamespace="http://schemas.microsoft.com/office/2006/metadata/properties" ma:root="true" ma:fieldsID="36128ad0712522edf247b4e9aedf5a6d" ns1:_="" ns2:_="" ns3:_="">
    <xsd:import namespace="http://schemas.microsoft.com/sharepoint/v3"/>
    <xsd:import namespace="e44ecb65-5e73-4d44-b760-5a0ff23917d9"/>
    <xsd:import namespace="0948c079-19c9-4a36-bb7d-d65ca794eba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Audiencias_x0020_de_x0020_destino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ecb65-5e73-4d44-b760-5a0ff23917d9" elementFormDefault="qualified">
    <xsd:import namespace="http://schemas.microsoft.com/office/2006/documentManagement/types"/>
    <xsd:import namespace="http://schemas.microsoft.com/office/infopath/2007/PartnerControls"/>
    <xsd:element name="Audiencias_x0020_de_x0020_destino" ma:index="10" nillable="true" ma:displayName="Audiencias de destino" ma:internalName="Audiencias_x0020_de_x0020_destino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8c079-19c9-4a36-bb7d-d65ca794eba7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12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373558F-C78B-4B0B-A5B1-9838A8985DF7}"/>
</file>

<file path=customXml/itemProps2.xml><?xml version="1.0" encoding="utf-8"?>
<ds:datastoreItem xmlns:ds="http://schemas.openxmlformats.org/officeDocument/2006/customXml" ds:itemID="{B62C5879-93B3-4064-BABE-C676613A997F}"/>
</file>

<file path=customXml/itemProps3.xml><?xml version="1.0" encoding="utf-8"?>
<ds:datastoreItem xmlns:ds="http://schemas.openxmlformats.org/officeDocument/2006/customXml" ds:itemID="{99ECFFCF-9D6E-4DDB-8580-F418F815761B}"/>
</file>

<file path=customXml/itemProps4.xml><?xml version="1.0" encoding="utf-8"?>
<ds:datastoreItem xmlns:ds="http://schemas.openxmlformats.org/officeDocument/2006/customXml" ds:itemID="{3D62C697-D15E-4254-817A-B5658F391CA3}"/>
</file>

<file path=docProps/app.xml><?xml version="1.0" encoding="utf-8"?>
<Properties xmlns="http://schemas.openxmlformats.org/officeDocument/2006/extended-properties" xmlns:vt="http://schemas.openxmlformats.org/officeDocument/2006/docPropsVTypes">
  <Template>True Blank</Template>
  <TotalTime>1506</TotalTime>
  <Words>99</Words>
  <Application>Microsoft Office PowerPoint</Application>
  <PresentationFormat>Presentación en pantalla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4_Tema de Office</vt:lpstr>
      <vt:lpstr>Mapa de Procesos</vt:lpstr>
    </vt:vector>
  </TitlesOfParts>
  <Company>Ernst &amp; Young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Jens Bonkowski</dc:creator>
  <cp:lastModifiedBy>Juan Camilo Correa Jimenez</cp:lastModifiedBy>
  <cp:revision>51</cp:revision>
  <dcterms:created xsi:type="dcterms:W3CDTF">2013-09-18T19:34:26Z</dcterms:created>
  <dcterms:modified xsi:type="dcterms:W3CDTF">2014-03-31T16:35:28Z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0x010100730B6A1EDCBFBA44B0FEC3EC9725848F</vt:lpwstr>
  </property>
  <property fmtid="{D5CDD505-2E9C-101B-9397-08002B2CF9AE}" pid="3" name="_dlc_DocIdItemGuid">
    <vt:lpwstr>ef5e4e9d-a875-4ceb-80e2-dbf69537e7df</vt:lpwstr>
  </property>
</Properties>
</file>